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de Bassi" initials="PdB" lastIdx="1" clrIdx="0">
    <p:extLst>
      <p:ext uri="{19B8F6BF-5375-455C-9EA6-DF929625EA0E}">
        <p15:presenceInfo xmlns:p15="http://schemas.microsoft.com/office/powerpoint/2012/main" userId="44b6d8738350d5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979DE-F246-478E-BFE9-13937B4D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B6D564-F58E-45EA-812F-D4856ABD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55E9D-2BB6-42E6-933F-73441A84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77D0F-83A8-4BA3-ABF2-F2B9E228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C916C-85E2-4ECC-BDEB-865C968D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6B8BB-AFF6-4CD1-94D6-4476507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CE4162-2E93-4B92-93AA-DF3AA704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5DFAC-BF84-4FD5-9F64-3E1542BC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DC31D3-9222-4F64-9528-E360A2C6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54911-2CE1-4BB5-A3EE-F67D0C5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B2D200-DE7B-4816-9707-15D2054C1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9A4C0-BCF2-4A6C-B0F8-950CA986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060DE-C59A-4495-9D72-D3089C28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EA50F-88AB-4FEB-9A2E-1CB8C98A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99EC3-82D7-4659-856D-0FD3E94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52379-7498-4E1A-A791-360ECB5B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C06B3-F9D8-448F-A09B-1343FBFE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6AF81-4A79-4E79-B2E5-54A941F5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1121A-CDE6-428E-8469-9DD98E86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6EB89-41D8-47C2-A973-04A3111F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9363C-B274-484C-A79D-92A8DE0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C506DE-F0C7-485C-8AFF-AB00DAA2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7870F-2383-48A1-9768-AB986CAD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E42E1-FEBF-4B27-9208-9D716DD1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3339A-0E69-467E-B204-EEEA347B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64073-DCE2-4676-8D87-C740DB1C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941A9-E814-4189-A989-34CC41F89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A1998D-D119-4B38-8D3C-2B108E8B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612C07-6B54-4399-8CE6-AB386ADD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C089B6-4B23-4B48-BA33-8001F659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12F9E-4F57-400F-B582-ECC533B2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9513B-BE9E-40CA-9365-EFFEE9E5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52786-78CF-4F79-B388-FB642B497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860AE0-4067-4D54-832B-DB752767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2F34E-97E8-43C6-97D7-EF5D2BCE6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F3DC55-4FD6-4426-B6B0-D928CDC8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EAD7A1-CE8E-4F8D-925C-17F233FE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E02CA5-F58D-4F18-A79F-98E809DA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6F7162-0AB6-4138-A4A7-9FFD1520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9437D-FE5C-4AB6-96F9-DE5100B8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72291F-73B8-468F-A1B4-78408BC0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C5B293-8B69-41E5-8D8F-A1ECF520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0E42A3-C344-4F58-8FB6-89C3A00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EA083D-67C9-479C-9EF5-E5B1CB78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BBC20D-2D1C-475D-AA71-6604AA99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B22ED6-1202-42AA-AFFA-27FCE7B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2A23C-24B0-4CAC-9596-AC07A643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045E6-AD13-4A02-BFB6-FE637545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9FD759-9795-4F93-86A6-35AB26AE5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C8BA6-053A-4EDC-97C7-2FE6891E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C8D582-4DEA-4E21-A7E4-01498350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A2D8F4-B342-4C3C-9642-0DF88748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F1766-BBD9-47C0-B29C-63A1D57E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836441-8D37-4417-B1C5-82C9E6438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BA1016-96A3-4D57-BFB8-A1D95C7F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52DEA8-5CA8-4886-AD12-E4AB5E34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611345-3DDD-4793-A4A4-1E84F2DD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83C2BD-7D3C-433F-821E-BD6FA79B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D60E47-3781-4D69-9E90-4DFB63E2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498DC-57EF-442C-A55C-EBB2DCC2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B20AA-A261-422B-81ED-2610B243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8924-3104-47DC-A84A-AEA495A1E00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1B656-2693-4200-876D-B0B1C463F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34D706-E9EE-4CA6-B452-327B795A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189-1B5A-468B-B45D-3996E1F04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3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9A4CE-4BCB-4447-BE5B-C084A20A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Segurança</a:t>
            </a:r>
            <a:r>
              <a:rPr lang="en-US" dirty="0"/>
              <a:t> e Auditoria de </a:t>
            </a:r>
            <a:r>
              <a:rPr lang="en-US" dirty="0" err="1"/>
              <a:t>Sistemas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D89E2-0214-4799-B586-48A133ADE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Profa</a:t>
            </a:r>
            <a:r>
              <a:rPr lang="en-US" dirty="0"/>
              <a:t>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23023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C4E68-A891-46B2-ADF5-E51ABCFE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66A31-E33D-4A28-96C7-E6F69BF1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Ativo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r>
              <a:rPr lang="en-US" dirty="0" err="1"/>
              <a:t>Ataque</a:t>
            </a:r>
            <a:endParaRPr lang="en-US" dirty="0"/>
          </a:p>
          <a:p>
            <a:r>
              <a:rPr lang="en-US" dirty="0" err="1"/>
              <a:t>Vulnerabilidade</a:t>
            </a:r>
            <a:endParaRPr lang="en-US" dirty="0"/>
          </a:p>
          <a:p>
            <a:r>
              <a:rPr lang="en-US" dirty="0" err="1"/>
              <a:t>Ameaça</a:t>
            </a:r>
            <a:endParaRPr lang="en-US" dirty="0"/>
          </a:p>
          <a:p>
            <a:r>
              <a:rPr lang="en-US" dirty="0" err="1"/>
              <a:t>Probabilidade</a:t>
            </a:r>
            <a:endParaRPr lang="en-US" dirty="0"/>
          </a:p>
          <a:p>
            <a:r>
              <a:rPr lang="en-US" dirty="0"/>
              <a:t>Contra-</a:t>
            </a:r>
            <a:r>
              <a:rPr lang="en-US" dirty="0" err="1"/>
              <a:t>medidas</a:t>
            </a:r>
            <a:endParaRPr lang="en-US" dirty="0"/>
          </a:p>
          <a:p>
            <a:r>
              <a:rPr lang="en-US" dirty="0" err="1"/>
              <a:t>Impacto</a:t>
            </a:r>
            <a:endParaRPr lang="en-US" dirty="0"/>
          </a:p>
          <a:p>
            <a:r>
              <a:rPr lang="en-US" dirty="0" err="1"/>
              <a:t>Controle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37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Espaço Reservado para Conteúdo 7" descr="Uma imagem contendo objeto, coisa&#10;&#10;Descrição gerada com alta confiança">
            <a:extLst>
              <a:ext uri="{FF2B5EF4-FFF2-40B4-BE49-F238E27FC236}">
                <a16:creationId xmlns:a16="http://schemas.microsoft.com/office/drawing/2014/main" id="{517C484C-3A7C-4C8C-83BA-06F6239BB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1410038"/>
            <a:ext cx="7729728" cy="22112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712BBA-BCF6-43DC-896C-1732CD22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Classificação das Informações</a:t>
            </a:r>
          </a:p>
        </p:txBody>
      </p:sp>
    </p:spTree>
    <p:extLst>
      <p:ext uri="{BB962C8B-B14F-4D97-AF65-F5344CB8AC3E}">
        <p14:creationId xmlns:p14="http://schemas.microsoft.com/office/powerpoint/2010/main" val="243091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F54DA23-DF60-46F3-8773-A3C27020E27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98908396"/>
              </p:ext>
            </p:extLst>
          </p:nvPr>
        </p:nvGraphicFramePr>
        <p:xfrm>
          <a:off x="3687763" y="468313"/>
          <a:ext cx="7418070" cy="5629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9035">
                  <a:extLst>
                    <a:ext uri="{9D8B030D-6E8A-4147-A177-3AD203B41FA5}">
                      <a16:colId xmlns:a16="http://schemas.microsoft.com/office/drawing/2014/main" val="3235260821"/>
                    </a:ext>
                  </a:extLst>
                </a:gridCol>
                <a:gridCol w="3709035">
                  <a:extLst>
                    <a:ext uri="{9D8B030D-6E8A-4147-A177-3AD203B41FA5}">
                      <a16:colId xmlns:a16="http://schemas.microsoft.com/office/drawing/2014/main" val="2950798900"/>
                    </a:ext>
                  </a:extLst>
                </a:gridCol>
              </a:tblGrid>
              <a:tr h="4026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Natureza do Ativo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Ativos de informação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extLst>
                  <a:ext uri="{0D108BD9-81ED-4DB2-BD59-A6C34878D82A}">
                    <a16:rowId xmlns:a16="http://schemas.microsoft.com/office/drawing/2014/main" val="3707697971"/>
                  </a:ext>
                </a:extLst>
              </a:tr>
              <a:tr h="223688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Software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Aplicativos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4164928985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Sistemas operacionais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074406965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Ferramentas de desenvolvimento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2030229699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Utilitários do sistema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896278068"/>
                  </a:ext>
                </a:extLst>
              </a:tr>
              <a:tr h="223688">
                <a:tc rowSpan="6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Físico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Servidores, desktops e notebooks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413909628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Impressoras e copiadoras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618666372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Equipamentos de comunicação (fax, roteadores)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2182724554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Mídias magnéticas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4007243131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Gerador, nobreak e ar-condicionado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430243067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Móveis, prédios e salas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3683574673"/>
                  </a:ext>
                </a:extLst>
              </a:tr>
              <a:tr h="223688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Serviços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Computação (aplicação de patches, backup)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3314947270"/>
                  </a:ext>
                </a:extLst>
              </a:tr>
              <a:tr h="3504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Comunicação (ligações telefônicas, videoconferências)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885080441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Utilidades gerais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409622881"/>
                  </a:ext>
                </a:extLst>
              </a:tr>
              <a:tr h="4026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Pessoas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Empregados, estagiários, terceiros e fornecedores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2243437152"/>
                  </a:ext>
                </a:extLst>
              </a:tr>
              <a:tr h="223688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Documentos em papel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Contratos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621824398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Documentação da empresa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2888392165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Relatórios confidenciais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254593173"/>
                  </a:ext>
                </a:extLst>
              </a:tr>
              <a:tr h="223688">
                <a:tc row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Informação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Banco de dados e arquivos magnéticos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248129175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Documentação de sistemas e manual do usuário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3487736031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Material de treinamento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1902079920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Procedimentos operacionais de recuperação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2145667623"/>
                  </a:ext>
                </a:extLst>
              </a:tr>
              <a:tr h="223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Planos de continuidade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8" marR="28488" marT="0" marB="0" anchor="b"/>
                </a:tc>
                <a:extLst>
                  <a:ext uri="{0D108BD9-81ED-4DB2-BD59-A6C34878D82A}">
                    <a16:rowId xmlns:a16="http://schemas.microsoft.com/office/drawing/2014/main" val="4161523131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CD4EF7C-1D88-4067-8DB4-B38A475D58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6175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Classificação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dos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ativos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4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5C76D0F-8170-42B2-9069-F9BFFBC1B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257" y="2397681"/>
            <a:ext cx="7020073" cy="36717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0EED55-7F30-4D3E-B88A-6B7344CB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Dado X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Informação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X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Conhecimento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277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5C76D0F-8170-42B2-9069-F9BFFBC1B6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0121" y="1406040"/>
            <a:ext cx="5941068" cy="31073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0EED55-7F30-4D3E-B88A-6B7344CB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Dado X Informação X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16ED7-9A81-4541-9BDD-6E5DF9FC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655" y="635000"/>
            <a:ext cx="4008101" cy="4350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Dados</a:t>
            </a:r>
            <a:r>
              <a:rPr lang="en-US" sz="2000" dirty="0"/>
              <a:t> –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fundamentais</a:t>
            </a:r>
            <a:r>
              <a:rPr lang="en-US" sz="2000" dirty="0"/>
              <a:t> e </a:t>
            </a:r>
            <a:r>
              <a:rPr lang="en-US" sz="2000" dirty="0" err="1"/>
              <a:t>brutos</a:t>
            </a:r>
            <a:r>
              <a:rPr lang="en-US" sz="2000" dirty="0"/>
              <a:t>, a </a:t>
            </a:r>
            <a:r>
              <a:rPr lang="en-US" sz="2000" dirty="0" err="1"/>
              <a:t>matéria</a:t>
            </a:r>
            <a:r>
              <a:rPr lang="en-US" sz="2000" dirty="0"/>
              <a:t>-prima da </a:t>
            </a:r>
            <a:r>
              <a:rPr lang="en-US" sz="2000" dirty="0" err="1"/>
              <a:t>informação</a:t>
            </a:r>
            <a:endParaRPr lang="en-US" sz="2000" dirty="0"/>
          </a:p>
          <a:p>
            <a:r>
              <a:rPr lang="en-US" sz="2000" b="1" dirty="0" err="1"/>
              <a:t>Informação</a:t>
            </a:r>
            <a:r>
              <a:rPr lang="en-US" sz="2000" dirty="0"/>
              <a:t> – é o conjunto de dados </a:t>
            </a:r>
            <a:r>
              <a:rPr lang="en-US" sz="2000" dirty="0" err="1"/>
              <a:t>organizado</a:t>
            </a:r>
            <a:r>
              <a:rPr lang="en-US" sz="2000" dirty="0"/>
              <a:t> a </a:t>
            </a:r>
            <a:r>
              <a:rPr lang="en-US" sz="2000" dirty="0" err="1"/>
              <a:t>fim</a:t>
            </a:r>
            <a:r>
              <a:rPr lang="en-US" sz="2000" dirty="0"/>
              <a:t> de </a:t>
            </a:r>
            <a:r>
              <a:rPr lang="en-US" sz="2000" dirty="0" err="1"/>
              <a:t>transmitir</a:t>
            </a:r>
            <a:r>
              <a:rPr lang="en-US" sz="2000" dirty="0"/>
              <a:t> um </a:t>
            </a:r>
            <a:r>
              <a:rPr lang="en-US" sz="2000" dirty="0" err="1"/>
              <a:t>significado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 um </a:t>
            </a:r>
            <a:r>
              <a:rPr lang="en-US" sz="2000" dirty="0" err="1"/>
              <a:t>contexto</a:t>
            </a:r>
            <a:r>
              <a:rPr lang="en-US" sz="2000" dirty="0"/>
              <a:t>. </a:t>
            </a:r>
            <a:r>
              <a:rPr lang="en-US" sz="2000" dirty="0" err="1"/>
              <a:t>Permite</a:t>
            </a:r>
            <a:r>
              <a:rPr lang="en-US" sz="2000" dirty="0"/>
              <a:t> a </a:t>
            </a:r>
            <a:r>
              <a:rPr lang="en-US" sz="2000" dirty="0" err="1"/>
              <a:t>tomada</a:t>
            </a:r>
            <a:r>
              <a:rPr lang="en-US" sz="2000" dirty="0"/>
              <a:t> de </a:t>
            </a:r>
            <a:r>
              <a:rPr lang="en-US" sz="2000" dirty="0" err="1"/>
              <a:t>decisão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dirty="0"/>
              <a:t>– é </a:t>
            </a:r>
            <a:r>
              <a:rPr lang="en-US" sz="2000" dirty="0" err="1"/>
              <a:t>quando</a:t>
            </a:r>
            <a:r>
              <a:rPr lang="en-US" sz="2000" dirty="0"/>
              <a:t> um conjunto de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constitui</a:t>
            </a:r>
            <a:r>
              <a:rPr lang="en-US" sz="2000" dirty="0"/>
              <a:t> um saber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determinado</a:t>
            </a:r>
            <a:r>
              <a:rPr lang="en-US" sz="2000" dirty="0"/>
              <a:t> </a:t>
            </a:r>
            <a:r>
              <a:rPr lang="en-US" sz="2000" dirty="0" err="1"/>
              <a:t>assunto</a:t>
            </a:r>
            <a:r>
              <a:rPr lang="en-US" sz="2000" dirty="0"/>
              <a:t>. A </a:t>
            </a:r>
            <a:r>
              <a:rPr lang="en-US" sz="2000" dirty="0" err="1"/>
              <a:t>informação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um valor </a:t>
            </a:r>
            <a:r>
              <a:rPr lang="en-US" sz="2000" dirty="0" err="1"/>
              <a:t>agregado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91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70F03-A5CB-4BFF-AA30-647714AB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FCB9C-7EFB-4DF9-9355-B06D8951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Necessidade</a:t>
            </a:r>
            <a:endParaRPr lang="en-US" dirty="0"/>
          </a:p>
          <a:p>
            <a:pPr lvl="1"/>
            <a:r>
              <a:rPr lang="en-US" dirty="0"/>
              <a:t>Grande </a:t>
            </a:r>
            <a:r>
              <a:rPr lang="en-US" dirty="0" err="1"/>
              <a:t>quantidade</a:t>
            </a:r>
            <a:r>
              <a:rPr lang="en-US" dirty="0"/>
              <a:t> de dados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decisiva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gestores</a:t>
            </a:r>
            <a:endParaRPr lang="en-US" dirty="0"/>
          </a:p>
          <a:p>
            <a:pPr lvl="1"/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valiosas</a:t>
            </a:r>
            <a:r>
              <a:rPr lang="en-US" dirty="0"/>
              <a:t> </a:t>
            </a:r>
            <a:r>
              <a:rPr lang="en-US" dirty="0" err="1"/>
              <a:t>necessitam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 para </a:t>
            </a:r>
            <a:r>
              <a:rPr lang="en-US" dirty="0" err="1"/>
              <a:t>protegê</a:t>
            </a:r>
            <a:r>
              <a:rPr lang="en-US" dirty="0"/>
              <a:t>-las</a:t>
            </a:r>
          </a:p>
          <a:p>
            <a:pPr lvl="2"/>
            <a:r>
              <a:rPr lang="en-US" dirty="0" err="1"/>
              <a:t>Bem</a:t>
            </a:r>
            <a:r>
              <a:rPr lang="en-US" dirty="0"/>
              <a:t> X Mal</a:t>
            </a:r>
          </a:p>
          <a:p>
            <a:pPr lvl="1"/>
            <a:r>
              <a:rPr lang="en-US" dirty="0" err="1"/>
              <a:t>Transmissão</a:t>
            </a:r>
            <a:r>
              <a:rPr lang="en-US" dirty="0"/>
              <a:t> de dados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atores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2"/>
            <a:r>
              <a:rPr lang="en-US" dirty="0" err="1"/>
              <a:t>Mensagem</a:t>
            </a:r>
            <a:r>
              <a:rPr lang="en-US" dirty="0"/>
              <a:t> –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comunicação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Emissor</a:t>
            </a:r>
            <a:r>
              <a:rPr lang="en-US" dirty="0"/>
              <a:t> –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transmitir</a:t>
            </a:r>
            <a:r>
              <a:rPr lang="en-US" dirty="0"/>
              <a:t> a </a:t>
            </a:r>
            <a:r>
              <a:rPr lang="en-US" dirty="0" err="1"/>
              <a:t>mensagem</a:t>
            </a:r>
            <a:endParaRPr lang="en-US" dirty="0"/>
          </a:p>
          <a:p>
            <a:pPr lvl="2"/>
            <a:r>
              <a:rPr lang="en-US" dirty="0"/>
              <a:t>Canal –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enviada</a:t>
            </a:r>
            <a:r>
              <a:rPr lang="en-US" dirty="0"/>
              <a:t> a </a:t>
            </a:r>
            <a:r>
              <a:rPr lang="en-US" dirty="0" err="1"/>
              <a:t>mensagem</a:t>
            </a:r>
            <a:endParaRPr lang="en-US" dirty="0"/>
          </a:p>
          <a:p>
            <a:pPr lvl="2"/>
            <a:r>
              <a:rPr lang="en-US" dirty="0"/>
              <a:t>Receptor – </a:t>
            </a:r>
            <a:r>
              <a:rPr lang="en-US" dirty="0" err="1"/>
              <a:t>destinatário</a:t>
            </a:r>
            <a:r>
              <a:rPr lang="en-US" dirty="0"/>
              <a:t> da </a:t>
            </a:r>
            <a:r>
              <a:rPr lang="en-US" dirty="0" err="1"/>
              <a:t>mensagem</a:t>
            </a:r>
            <a:endParaRPr lang="en-US" dirty="0"/>
          </a:p>
          <a:p>
            <a:pPr lvl="1"/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autorizadas</a:t>
            </a:r>
            <a:r>
              <a:rPr lang="en-US" dirty="0"/>
              <a:t> </a:t>
            </a:r>
            <a:r>
              <a:rPr lang="en-US" dirty="0" err="1"/>
              <a:t>acessando</a:t>
            </a:r>
            <a:r>
              <a:rPr lang="en-US" dirty="0"/>
              <a:t> </a:t>
            </a:r>
            <a:r>
              <a:rPr lang="en-US" dirty="0" err="1"/>
              <a:t>determinadas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prejudicial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1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BA0E9-03A9-4CAF-9934-E0F34FFB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F29E4-79D0-4823-8105-3B80C63E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Pilares</a:t>
            </a:r>
            <a:r>
              <a:rPr lang="en-US" dirty="0"/>
              <a:t> da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– PSI</a:t>
            </a:r>
          </a:p>
          <a:p>
            <a:pPr lvl="1"/>
            <a:r>
              <a:rPr lang="en-US" b="1" dirty="0" err="1"/>
              <a:t>Confidencialidade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determinadas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acessadas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é de </a:t>
            </a:r>
            <a:r>
              <a:rPr lang="en-US" dirty="0" err="1"/>
              <a:t>direito</a:t>
            </a:r>
            <a:r>
              <a:rPr lang="en-US" dirty="0"/>
              <a:t>.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autorizadas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determinadas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Integridade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garantia</a:t>
            </a:r>
            <a:r>
              <a:rPr lang="en-US" dirty="0"/>
              <a:t> de que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armazenada</a:t>
            </a:r>
            <a:r>
              <a:rPr lang="en-US" dirty="0"/>
              <a:t> é </a:t>
            </a:r>
            <a:r>
              <a:rPr lang="en-US" dirty="0" err="1"/>
              <a:t>verdadeira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corrompida</a:t>
            </a:r>
            <a:r>
              <a:rPr lang="en-US" dirty="0"/>
              <a:t>.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exata</a:t>
            </a:r>
            <a:r>
              <a:rPr lang="en-US" dirty="0"/>
              <a:t> e </a:t>
            </a:r>
            <a:r>
              <a:rPr lang="en-US" dirty="0" err="1"/>
              <a:t>manter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</a:t>
            </a:r>
            <a:r>
              <a:rPr lang="en-US" dirty="0" err="1"/>
              <a:t>originais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proprietário</a:t>
            </a:r>
            <a:r>
              <a:rPr lang="en-US" dirty="0"/>
              <a:t>. </a:t>
            </a:r>
          </a:p>
          <a:p>
            <a:pPr lvl="1"/>
            <a:r>
              <a:rPr lang="en-US" b="1" dirty="0" err="1"/>
              <a:t>Disponibilidad</a:t>
            </a:r>
            <a:r>
              <a:rPr lang="en-US" dirty="0" err="1"/>
              <a:t>e</a:t>
            </a:r>
            <a:r>
              <a:rPr lang="en-US" dirty="0"/>
              <a:t> –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que 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autorizada</a:t>
            </a:r>
            <a:r>
              <a:rPr lang="en-US" dirty="0"/>
              <a:t>, no </a:t>
            </a:r>
            <a:r>
              <a:rPr lang="en-US" dirty="0" err="1"/>
              <a:t>exercício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, </a:t>
            </a:r>
            <a:r>
              <a:rPr lang="en-US" dirty="0" err="1"/>
              <a:t>necessitar</a:t>
            </a:r>
            <a:r>
              <a:rPr lang="en-US" dirty="0"/>
              <a:t> </a:t>
            </a:r>
            <a:r>
              <a:rPr lang="en-US" dirty="0" err="1"/>
              <a:t>dela</a:t>
            </a:r>
            <a:r>
              <a:rPr lang="en-US" dirty="0"/>
              <a:t>. A </a:t>
            </a:r>
            <a:r>
              <a:rPr lang="en-US" dirty="0" err="1"/>
              <a:t>indisponibilidade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acarretar</a:t>
            </a:r>
            <a:r>
              <a:rPr lang="en-US" dirty="0"/>
              <a:t> </a:t>
            </a:r>
            <a:r>
              <a:rPr lang="en-US" dirty="0" err="1"/>
              <a:t>prejuízos</a:t>
            </a:r>
            <a:r>
              <a:rPr lang="en-US" dirty="0"/>
              <a:t> para a </a:t>
            </a:r>
            <a:r>
              <a:rPr lang="en-US" dirty="0" err="1"/>
              <a:t>organização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99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B3DBC-27E1-4510-B97A-4E3AF302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94E7E-29CB-40C3-B6CB-481FB53C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Autenticação</a:t>
            </a:r>
            <a:r>
              <a:rPr lang="en-US" dirty="0"/>
              <a:t> – é a </a:t>
            </a:r>
            <a:r>
              <a:rPr lang="en-US" dirty="0" err="1"/>
              <a:t>garantia</a:t>
            </a:r>
            <a:r>
              <a:rPr lang="en-US" dirty="0"/>
              <a:t> de que um </a:t>
            </a:r>
            <a:r>
              <a:rPr lang="en-US" dirty="0" err="1"/>
              <a:t>usuário</a:t>
            </a:r>
            <a:r>
              <a:rPr lang="en-US" dirty="0"/>
              <a:t> é de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alega</a:t>
            </a:r>
            <a:r>
              <a:rPr lang="en-US" dirty="0"/>
              <a:t> ser. É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assegurar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/</a:t>
            </a:r>
            <a:r>
              <a:rPr lang="en-US" dirty="0" err="1"/>
              <a:t>alegação</a:t>
            </a:r>
            <a:r>
              <a:rPr lang="en-US" dirty="0"/>
              <a:t>.</a:t>
            </a:r>
          </a:p>
          <a:p>
            <a:r>
              <a:rPr lang="en-US" b="1" dirty="0" err="1"/>
              <a:t>Não-repúdio</a:t>
            </a:r>
            <a:r>
              <a:rPr lang="en-US" dirty="0"/>
              <a:t> – </a:t>
            </a:r>
            <a:r>
              <a:rPr lang="en-US" dirty="0" err="1"/>
              <a:t>irretratabilidade</a:t>
            </a:r>
            <a:r>
              <a:rPr lang="en-US" dirty="0"/>
              <a:t> – é a </a:t>
            </a: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provar</a:t>
            </a:r>
            <a:r>
              <a:rPr lang="en-US" dirty="0"/>
              <a:t> que um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. </a:t>
            </a:r>
            <a:r>
              <a:rPr lang="en-US" dirty="0" err="1"/>
              <a:t>Tanto</a:t>
            </a:r>
            <a:r>
              <a:rPr lang="en-US" dirty="0"/>
              <a:t> para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emite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para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recebe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.</a:t>
            </a:r>
          </a:p>
          <a:p>
            <a:r>
              <a:rPr lang="en-US" b="1" dirty="0" err="1"/>
              <a:t>Legalidade</a:t>
            </a:r>
            <a:r>
              <a:rPr lang="en-US" b="1" dirty="0"/>
              <a:t> </a:t>
            </a:r>
            <a:r>
              <a:rPr lang="en-US" dirty="0"/>
              <a:t>– é a </a:t>
            </a:r>
            <a:r>
              <a:rPr lang="en-US" dirty="0" err="1"/>
              <a:t>propriedade</a:t>
            </a:r>
            <a:r>
              <a:rPr lang="en-US" dirty="0"/>
              <a:t> que </a:t>
            </a:r>
            <a:r>
              <a:rPr lang="en-US" dirty="0" err="1"/>
              <a:t>garante</a:t>
            </a:r>
            <a:r>
              <a:rPr lang="en-US" dirty="0"/>
              <a:t> que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legislação</a:t>
            </a:r>
            <a:r>
              <a:rPr lang="en-US" dirty="0"/>
              <a:t> </a:t>
            </a:r>
            <a:r>
              <a:rPr lang="en-US" dirty="0" err="1"/>
              <a:t>vigente</a:t>
            </a:r>
            <a:r>
              <a:rPr lang="en-US" dirty="0"/>
              <a:t> – </a:t>
            </a:r>
            <a:r>
              <a:rPr lang="en-US" dirty="0" err="1"/>
              <a:t>contrato</a:t>
            </a:r>
            <a:r>
              <a:rPr lang="en-US" dirty="0"/>
              <a:t>, </a:t>
            </a:r>
            <a:r>
              <a:rPr lang="en-US" dirty="0" err="1"/>
              <a:t>legislação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internacional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13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B3DBC-27E1-4510-B97A-4E3AF302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94E7E-29CB-40C3-B6CB-481FB53C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Privacidade</a:t>
            </a:r>
            <a:r>
              <a:rPr lang="en-US" dirty="0"/>
              <a:t> – é a </a:t>
            </a:r>
            <a:r>
              <a:rPr lang="en-US" dirty="0" err="1"/>
              <a:t>capacidade</a:t>
            </a:r>
            <a:r>
              <a:rPr lang="en-US" dirty="0"/>
              <a:t> de um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efetuar</a:t>
            </a:r>
            <a:r>
              <a:rPr lang="en-US" dirty="0"/>
              <a:t> </a:t>
            </a:r>
            <a:r>
              <a:rPr lang="en-US" dirty="0" err="1"/>
              <a:t>determinadas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anônima</a:t>
            </a:r>
            <a:r>
              <a:rPr lang="en-US" dirty="0"/>
              <a:t>, </a:t>
            </a:r>
            <a:r>
              <a:rPr lang="en-US" dirty="0" err="1"/>
              <a:t>impossibilitando</a:t>
            </a:r>
            <a:r>
              <a:rPr lang="en-US" dirty="0"/>
              <a:t> </a:t>
            </a:r>
            <a:r>
              <a:rPr lang="en-US" dirty="0" err="1"/>
              <a:t>relacionamento</a:t>
            </a:r>
            <a:r>
              <a:rPr lang="en-US" dirty="0"/>
              <a:t> entre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.</a:t>
            </a:r>
          </a:p>
          <a:p>
            <a:r>
              <a:rPr lang="en-US" b="1" dirty="0"/>
              <a:t>Auditoria</a:t>
            </a:r>
            <a:r>
              <a:rPr lang="en-US" dirty="0"/>
              <a:t> –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transparência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negócios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que </a:t>
            </a:r>
            <a:r>
              <a:rPr lang="en-US" dirty="0" err="1"/>
              <a:t>tudo</a:t>
            </a:r>
            <a:r>
              <a:rPr lang="en-US" dirty="0"/>
              <a:t> o que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auditado</a:t>
            </a:r>
            <a:r>
              <a:rPr lang="en-US" dirty="0"/>
              <a:t>, </a:t>
            </a:r>
            <a:r>
              <a:rPr lang="en-US" dirty="0" err="1"/>
              <a:t>detectando</a:t>
            </a:r>
            <a:r>
              <a:rPr lang="en-US" dirty="0"/>
              <a:t> </a:t>
            </a:r>
            <a:r>
              <a:rPr lang="en-US" dirty="0" err="1"/>
              <a:t>fraudes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tentativas</a:t>
            </a:r>
            <a:r>
              <a:rPr lang="en-US" dirty="0"/>
              <a:t> de </a:t>
            </a:r>
            <a:r>
              <a:rPr lang="en-US" dirty="0" err="1"/>
              <a:t>ataques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77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31C29-20DC-460D-B416-7EA4CB8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11AFA-1A65-4145-A1E6-A6F8EA405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fontScale="92500" lnSpcReduction="10000"/>
          </a:bodyPr>
          <a:lstStyle/>
          <a:p>
            <a:r>
              <a:rPr lang="pt-BR" i="1" dirty="0"/>
              <a:t>“Maria é funcionária do RH de uma grande corporação. As informações salariais são de acesso exclusivo a funcionários do RH e diretores. Maria deseja gerar um ambiente de discórdia na empresa e envia uma planilha com salários adulterados para uma lista de e-mails internos de funcionários de outros setores. Um dos funcionários comunica sua chefia, que por sua vez comunica a direção da empresa. Eles comparam a planilha enviada por Maria, com a planilha contida em uma pasta de rede do servidor, cujo acesso é somente leitura. Quando chamam Maria para conversar, eles tentam acessar a mesma planilha, porém uma falha no ponto de rede impede o acesso instantâneo. Resolvido o problema eles conversam com Maria, que admite a alteração dos valores da planilha salarial original e envio da mesma. Maria é então demitida por justa causa.”</a:t>
            </a:r>
          </a:p>
          <a:p>
            <a:r>
              <a:rPr lang="pt-BR" dirty="0"/>
              <a:t>Identifique no texto: confidencialidade, integridade e disponibilidade.</a:t>
            </a:r>
          </a:p>
          <a:p>
            <a:endParaRPr lang="pt-BR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1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EEF15-6A1A-4895-A076-6E2C8F22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Relacionamento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de SI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F067D0D-D01A-4154-A1B6-230032743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361" y="1891375"/>
            <a:ext cx="7000240" cy="40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6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680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do Office</vt:lpstr>
      <vt:lpstr>Segurança e Auditoria de Sistemas</vt:lpstr>
      <vt:lpstr>Dado X Informação X Conhecimento</vt:lpstr>
      <vt:lpstr>Dado X Informação X Conhecimento</vt:lpstr>
      <vt:lpstr>Conceitos de SI</vt:lpstr>
      <vt:lpstr>Conceitos de SI</vt:lpstr>
      <vt:lpstr>Conceitos de SI</vt:lpstr>
      <vt:lpstr>Conceitos de SI</vt:lpstr>
      <vt:lpstr>Atividade</vt:lpstr>
      <vt:lpstr>Relacionamento entre os conceitos de SI</vt:lpstr>
      <vt:lpstr>Identifique os conceitos de:</vt:lpstr>
      <vt:lpstr>Classificação das Informações</vt:lpstr>
      <vt:lpstr>         Classificação          dos        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 Auditoria de Sistemas</dc:title>
  <dc:creator>Patricia de Bassi</dc:creator>
  <cp:lastModifiedBy>Patricia de Bassi</cp:lastModifiedBy>
  <cp:revision>9</cp:revision>
  <dcterms:created xsi:type="dcterms:W3CDTF">2017-07-31T13:21:26Z</dcterms:created>
  <dcterms:modified xsi:type="dcterms:W3CDTF">2017-07-31T20:16:50Z</dcterms:modified>
</cp:coreProperties>
</file>