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ia de Bassi" initials="PdB" lastIdx="1" clrIdx="0">
    <p:extLst>
      <p:ext uri="{19B8F6BF-5375-455C-9EA6-DF929625EA0E}">
        <p15:presenceInfo xmlns:p15="http://schemas.microsoft.com/office/powerpoint/2012/main" userId="44b6d8738350d5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>
        <p:scale>
          <a:sx n="46" d="100"/>
          <a:sy n="46" d="100"/>
        </p:scale>
        <p:origin x="1614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979DE-F246-478E-BFE9-13937B4DD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B6D564-F58E-45EA-812F-D4856ABD4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B55E9D-2BB6-42E6-933F-73441A84C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977D0F-83A8-4BA3-ABF2-F2B9E228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8C916C-85E2-4ECC-BDEB-865C968D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9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6B8BB-AFF6-4CD1-94D6-4476507D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CE4162-2E93-4B92-93AA-DF3AA704D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B5DFAC-BF84-4FD5-9F64-3E1542BC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DC31D3-9222-4F64-9528-E360A2C6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E54911-2CE1-4BB5-A3EE-F67D0C5D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9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B2D200-DE7B-4816-9707-15D2054C1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E9A4C0-BCF2-4A6C-B0F8-950CA986C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6060DE-C59A-4495-9D72-D3089C28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2EA50F-88AB-4FEB-9A2E-1CB8C98A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599EC3-82D7-4659-856D-0FD3E94A1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3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52379-7498-4E1A-A791-360ECB5B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C06B3-F9D8-448F-A09B-1343FBFE3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06AF81-4A79-4E79-B2E5-54A941F5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C1121A-CDE6-428E-8469-9DD98E86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26EB89-41D8-47C2-A973-04A3111F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3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9363C-B274-484C-A79D-92A8DE0E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C506DE-F0C7-485C-8AFF-AB00DAA25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27870F-2383-48A1-9768-AB986CAD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0E42E1-FEBF-4B27-9208-9D716DD1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33339A-0E69-467E-B204-EEEA347B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6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64073-DCE2-4676-8D87-C740DB1C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7941A9-E814-4189-A989-34CC41F89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A1998D-D119-4B38-8D3C-2B108E8BC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612C07-6B54-4399-8CE6-AB386ADD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C089B6-4B23-4B48-BA33-8001F659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A12F9E-4F57-400F-B582-ECC533B2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2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9513B-BE9E-40CA-9365-EFFEE9E5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052786-78CF-4F79-B388-FB642B497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860AE0-4067-4D54-832B-DB752767E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62F34E-97E8-43C6-97D7-EF5D2BCE6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6F3DC55-4FD6-4426-B6B0-D928CDC89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8EAD7A1-CE8E-4F8D-925C-17F233FE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4E02CA5-F58D-4F18-A79F-98E809DA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56F7162-0AB6-4138-A4A7-9FFD1520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1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9437D-FE5C-4AB6-96F9-DE5100B8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72291F-73B8-468F-A1B4-78408BC0A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C5B293-8B69-41E5-8D8F-A1ECF520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0E42A3-C344-4F58-8FB6-89C3A00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1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DEA083D-67C9-479C-9EF5-E5B1CB78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BBBC20D-2D1C-475D-AA71-6604AA99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B22ED6-1202-42AA-AFFA-27FCE7B4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6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2A23C-24B0-4CAC-9596-AC07A643E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A045E6-AD13-4A02-BFB6-FE637545B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9FD759-9795-4F93-86A6-35AB26AE5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BC8BA6-053A-4EDC-97C7-2FE6891E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C8D582-4DEA-4E21-A7E4-014983507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A2D8F4-B342-4C3C-9642-0DF88748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F1766-BBD9-47C0-B29C-63A1D57E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9836441-8D37-4417-B1C5-82C9E6438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BA1016-96A3-4D57-BFB8-A1D95C7FE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52DEA8-5CA8-4886-AD12-E4AB5E34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611345-3DDD-4793-A4A4-1E84F2DD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83C2BD-7D3C-433F-821E-BD6FA79B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1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D60E47-3781-4D69-9E90-4DFB63E2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498DC-57EF-442C-A55C-EBB2DCC2B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9B20AA-A261-422B-81ED-2610B2436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E8924-3104-47DC-A84A-AEA495A1E001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D1B656-2693-4200-876D-B0B1C463F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34D706-E9EE-4CA6-B452-327B795A5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3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patriciadebassi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9A4CE-4BCB-4447-BE5B-C084A20A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Segurança</a:t>
            </a:r>
            <a:r>
              <a:rPr lang="en-US" dirty="0"/>
              <a:t> e Auditoria de </a:t>
            </a:r>
            <a:r>
              <a:rPr lang="en-US" dirty="0" err="1"/>
              <a:t>Sistemas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2D89E2-0214-4799-B586-48A133ADEA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Conceitos</a:t>
            </a:r>
            <a:r>
              <a:rPr lang="en-US" dirty="0"/>
              <a:t> </a:t>
            </a:r>
            <a:r>
              <a:rPr lang="en-US" dirty="0" err="1"/>
              <a:t>Iniciais</a:t>
            </a:r>
            <a:r>
              <a:rPr lang="en-US" dirty="0"/>
              <a:t> - 2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Profa</a:t>
            </a:r>
            <a:r>
              <a:rPr lang="en-US" dirty="0"/>
              <a:t>. Patricia Rucker de Bassi</a:t>
            </a:r>
          </a:p>
        </p:txBody>
      </p:sp>
    </p:spTree>
    <p:extLst>
      <p:ext uri="{BB962C8B-B14F-4D97-AF65-F5344CB8AC3E}">
        <p14:creationId xmlns:p14="http://schemas.microsoft.com/office/powerpoint/2010/main" val="2302335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913AE-E405-4AEE-86D8-85381200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Etapas</a:t>
            </a:r>
            <a:r>
              <a:rPr lang="en-US" dirty="0"/>
              <a:t> para o </a:t>
            </a:r>
            <a:r>
              <a:rPr lang="en-US" dirty="0" err="1"/>
              <a:t>desenvolvimento</a:t>
            </a:r>
            <a:r>
              <a:rPr lang="en-US" dirty="0"/>
              <a:t> da PSI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202FDF-D597-4CC0-B16B-69C43C52B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Fase</a:t>
            </a:r>
            <a:r>
              <a:rPr lang="en-US" dirty="0"/>
              <a:t> 1 – </a:t>
            </a:r>
            <a:r>
              <a:rPr lang="en-US" dirty="0" err="1"/>
              <a:t>levantamento</a:t>
            </a:r>
            <a:r>
              <a:rPr lang="en-US" dirty="0"/>
              <a:t> de </a:t>
            </a:r>
            <a:r>
              <a:rPr lang="en-US" dirty="0" err="1"/>
              <a:t>informações</a:t>
            </a:r>
            <a:endParaRPr lang="en-US" dirty="0"/>
          </a:p>
          <a:p>
            <a:pPr lvl="1"/>
            <a:r>
              <a:rPr lang="en-US" dirty="0" err="1"/>
              <a:t>Ambiente</a:t>
            </a:r>
            <a:r>
              <a:rPr lang="en-US" dirty="0"/>
              <a:t> de </a:t>
            </a:r>
            <a:r>
              <a:rPr lang="en-US" dirty="0" err="1"/>
              <a:t>negócios</a:t>
            </a:r>
            <a:endParaRPr lang="en-US" dirty="0"/>
          </a:p>
          <a:p>
            <a:pPr lvl="1"/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tecnológico</a:t>
            </a:r>
            <a:r>
              <a:rPr lang="en-US" dirty="0"/>
              <a:t> – </a:t>
            </a:r>
            <a:r>
              <a:rPr lang="en-US" dirty="0" err="1"/>
              <a:t>necessidades</a:t>
            </a:r>
            <a:r>
              <a:rPr lang="en-US" dirty="0"/>
              <a:t> e </a:t>
            </a:r>
            <a:r>
              <a:rPr lang="en-US" dirty="0" err="1"/>
              <a:t>uso</a:t>
            </a:r>
            <a:r>
              <a:rPr lang="en-US" dirty="0"/>
              <a:t> dos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tecnológicos</a:t>
            </a:r>
            <a:endParaRPr lang="en-US" dirty="0"/>
          </a:p>
          <a:p>
            <a:pPr lvl="1"/>
            <a:r>
              <a:rPr lang="en-US" dirty="0" err="1"/>
              <a:t>Padrões</a:t>
            </a:r>
            <a:r>
              <a:rPr lang="en-US" dirty="0"/>
              <a:t> e </a:t>
            </a:r>
            <a:r>
              <a:rPr lang="en-US" dirty="0" err="1"/>
              <a:t>normas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existentes</a:t>
            </a:r>
            <a:endParaRPr lang="en-US" dirty="0"/>
          </a:p>
          <a:p>
            <a:r>
              <a:rPr lang="en-US" dirty="0" err="1"/>
              <a:t>Fase</a:t>
            </a:r>
            <a:r>
              <a:rPr lang="en-US" dirty="0"/>
              <a:t> 2 – </a:t>
            </a:r>
            <a:r>
              <a:rPr lang="en-US" dirty="0" err="1"/>
              <a:t>desenvolvimento</a:t>
            </a:r>
            <a:r>
              <a:rPr lang="en-US" dirty="0"/>
              <a:t> do </a:t>
            </a:r>
            <a:r>
              <a:rPr lang="en-US" dirty="0" err="1"/>
              <a:t>conteúdo</a:t>
            </a:r>
            <a:r>
              <a:rPr lang="en-US" dirty="0"/>
              <a:t> da </a:t>
            </a:r>
            <a:r>
              <a:rPr lang="en-US" dirty="0" err="1"/>
              <a:t>política</a:t>
            </a:r>
            <a:r>
              <a:rPr lang="en-US" dirty="0"/>
              <a:t> e </a:t>
            </a:r>
            <a:r>
              <a:rPr lang="en-US" dirty="0" err="1"/>
              <a:t>normas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endParaRPr lang="en-US" dirty="0"/>
          </a:p>
          <a:p>
            <a:pPr lvl="1"/>
            <a:r>
              <a:rPr lang="en-US" dirty="0" err="1"/>
              <a:t>Classificação</a:t>
            </a:r>
            <a:r>
              <a:rPr lang="en-US" dirty="0"/>
              <a:t> das </a:t>
            </a:r>
            <a:r>
              <a:rPr lang="en-US" dirty="0" err="1"/>
              <a:t>informações</a:t>
            </a:r>
            <a:endParaRPr lang="en-US" dirty="0"/>
          </a:p>
          <a:p>
            <a:pPr lvl="1"/>
            <a:r>
              <a:rPr lang="en-US" dirty="0" err="1"/>
              <a:t>Atribuição</a:t>
            </a:r>
            <a:r>
              <a:rPr lang="en-US" dirty="0"/>
              <a:t> de </a:t>
            </a:r>
            <a:r>
              <a:rPr lang="en-US" dirty="0" err="1"/>
              <a:t>regras</a:t>
            </a:r>
            <a:r>
              <a:rPr lang="en-US" dirty="0"/>
              <a:t> e </a:t>
            </a:r>
            <a:r>
              <a:rPr lang="en-US" dirty="0" err="1"/>
              <a:t>responsabilidades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Descrição</a:t>
            </a:r>
            <a:r>
              <a:rPr lang="en-US" dirty="0"/>
              <a:t> de </a:t>
            </a:r>
            <a:r>
              <a:rPr lang="en-US" dirty="0" err="1"/>
              <a:t>procedimentos</a:t>
            </a:r>
            <a:r>
              <a:rPr lang="en-US" dirty="0"/>
              <a:t> que </a:t>
            </a:r>
            <a:r>
              <a:rPr lang="en-US" dirty="0" err="1"/>
              <a:t>envolvam</a:t>
            </a:r>
            <a:r>
              <a:rPr lang="en-US" dirty="0"/>
              <a:t> a TI </a:t>
            </a:r>
            <a:r>
              <a:rPr lang="en-US" dirty="0" err="1"/>
              <a:t>como</a:t>
            </a:r>
            <a:r>
              <a:rPr lang="en-US" dirty="0"/>
              <a:t> um </a:t>
            </a:r>
            <a:r>
              <a:rPr lang="en-US" dirty="0" err="1"/>
              <a:t>todo</a:t>
            </a:r>
            <a:r>
              <a:rPr lang="en-US" dirty="0"/>
              <a:t> –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e-mail, internet, </a:t>
            </a:r>
            <a:r>
              <a:rPr lang="en-US" dirty="0" err="1"/>
              <a:t>aplicativos</a:t>
            </a:r>
            <a:r>
              <a:rPr lang="en-US" dirty="0"/>
              <a:t>  - </a:t>
            </a:r>
            <a:r>
              <a:rPr lang="en-US" dirty="0" err="1"/>
              <a:t>até</a:t>
            </a:r>
            <a:r>
              <a:rPr lang="en-US" dirty="0"/>
              <a:t> dos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ativos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05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913AE-E405-4AEE-86D8-85381200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Etapas</a:t>
            </a:r>
            <a:r>
              <a:rPr lang="en-US" dirty="0"/>
              <a:t> para o </a:t>
            </a:r>
            <a:r>
              <a:rPr lang="en-US" dirty="0" err="1"/>
              <a:t>desenvolvimento</a:t>
            </a:r>
            <a:r>
              <a:rPr lang="en-US" dirty="0"/>
              <a:t> da PSI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202FDF-D597-4CC0-B16B-69C43C52B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Fase</a:t>
            </a:r>
            <a:r>
              <a:rPr lang="en-US" dirty="0"/>
              <a:t> 3 – </a:t>
            </a:r>
            <a:r>
              <a:rPr lang="en-US" dirty="0" err="1"/>
              <a:t>elaboração</a:t>
            </a:r>
            <a:r>
              <a:rPr lang="en-US" dirty="0"/>
              <a:t> dos </a:t>
            </a:r>
            <a:r>
              <a:rPr lang="en-US" dirty="0" err="1"/>
              <a:t>procedimentos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endParaRPr lang="en-US" dirty="0"/>
          </a:p>
          <a:p>
            <a:pPr lvl="1"/>
            <a:r>
              <a:rPr lang="en-US" dirty="0" err="1"/>
              <a:t>Formalizar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procedimentos</a:t>
            </a:r>
            <a:r>
              <a:rPr lang="en-US" dirty="0"/>
              <a:t> </a:t>
            </a:r>
            <a:r>
              <a:rPr lang="en-US" dirty="0" err="1"/>
              <a:t>anteriores</a:t>
            </a:r>
            <a:r>
              <a:rPr lang="en-US" dirty="0"/>
              <a:t> junto à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direção</a:t>
            </a:r>
            <a:endParaRPr lang="en-US" dirty="0"/>
          </a:p>
          <a:p>
            <a:pPr lvl="1"/>
            <a:r>
              <a:rPr lang="en-US" dirty="0" err="1"/>
              <a:t>Considerando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As </a:t>
            </a:r>
            <a:r>
              <a:rPr lang="en-US" dirty="0" err="1"/>
              <a:t>melhores</a:t>
            </a:r>
            <a:r>
              <a:rPr lang="en-US" dirty="0"/>
              <a:t> </a:t>
            </a:r>
            <a:r>
              <a:rPr lang="en-US" dirty="0" err="1"/>
              <a:t>práticas</a:t>
            </a:r>
            <a:r>
              <a:rPr lang="en-US" dirty="0"/>
              <a:t> do Mercado</a:t>
            </a:r>
          </a:p>
          <a:p>
            <a:pPr lvl="2"/>
            <a:r>
              <a:rPr lang="en-US" dirty="0" err="1"/>
              <a:t>Redigida</a:t>
            </a:r>
            <a:r>
              <a:rPr lang="en-US" dirty="0"/>
              <a:t> de forma a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integrada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demais</a:t>
            </a:r>
            <a:r>
              <a:rPr lang="en-US" dirty="0"/>
              <a:t> </a:t>
            </a:r>
            <a:r>
              <a:rPr lang="en-US" dirty="0" err="1"/>
              <a:t>políticas</a:t>
            </a:r>
            <a:r>
              <a:rPr lang="en-US" dirty="0"/>
              <a:t> da </a:t>
            </a:r>
            <a:r>
              <a:rPr lang="en-US" dirty="0" err="1"/>
              <a:t>organização</a:t>
            </a:r>
            <a:endParaRPr lang="en-US" dirty="0"/>
          </a:p>
          <a:p>
            <a:pPr lvl="2"/>
            <a:r>
              <a:rPr lang="en-US" dirty="0" err="1"/>
              <a:t>Estar</a:t>
            </a:r>
            <a:r>
              <a:rPr lang="en-US" dirty="0"/>
              <a:t> de </a:t>
            </a:r>
            <a:r>
              <a:rPr lang="en-US" dirty="0" err="1"/>
              <a:t>acordo</a:t>
            </a:r>
            <a:r>
              <a:rPr lang="en-US" dirty="0"/>
              <a:t> com as </a:t>
            </a:r>
            <a:r>
              <a:rPr lang="en-US" dirty="0" err="1"/>
              <a:t>necessidades</a:t>
            </a:r>
            <a:r>
              <a:rPr lang="en-US" dirty="0"/>
              <a:t> e </a:t>
            </a:r>
            <a:r>
              <a:rPr lang="en-US" dirty="0" err="1"/>
              <a:t>metas</a:t>
            </a:r>
            <a:r>
              <a:rPr lang="en-US" dirty="0"/>
              <a:t> da </a:t>
            </a:r>
            <a:r>
              <a:rPr lang="en-US" dirty="0" err="1"/>
              <a:t>organização</a:t>
            </a:r>
            <a:r>
              <a:rPr lang="en-US" dirty="0"/>
              <a:t> </a:t>
            </a:r>
          </a:p>
          <a:p>
            <a:r>
              <a:rPr lang="en-US" dirty="0" err="1"/>
              <a:t>Fase</a:t>
            </a:r>
            <a:r>
              <a:rPr lang="en-US" dirty="0"/>
              <a:t> 4 – </a:t>
            </a:r>
            <a:r>
              <a:rPr lang="en-US" dirty="0" err="1"/>
              <a:t>revisão</a:t>
            </a:r>
            <a:r>
              <a:rPr lang="en-US" dirty="0"/>
              <a:t>, </a:t>
            </a:r>
            <a:r>
              <a:rPr lang="en-US" dirty="0" err="1"/>
              <a:t>aprovação</a:t>
            </a:r>
            <a:r>
              <a:rPr lang="en-US" dirty="0"/>
              <a:t> e </a:t>
            </a:r>
            <a:r>
              <a:rPr lang="en-US" dirty="0" err="1"/>
              <a:t>implantação</a:t>
            </a:r>
            <a:r>
              <a:rPr lang="en-US" dirty="0"/>
              <a:t> das </a:t>
            </a:r>
            <a:r>
              <a:rPr lang="en-US" dirty="0" err="1"/>
              <a:t>políticas</a:t>
            </a:r>
            <a:r>
              <a:rPr lang="en-US" dirty="0"/>
              <a:t>, </a:t>
            </a:r>
            <a:r>
              <a:rPr lang="en-US" dirty="0" err="1"/>
              <a:t>normas</a:t>
            </a:r>
            <a:r>
              <a:rPr lang="en-US" dirty="0"/>
              <a:t> e </a:t>
            </a:r>
            <a:r>
              <a:rPr lang="en-US" dirty="0" err="1"/>
              <a:t>procedimentos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endParaRPr lang="en-US" dirty="0"/>
          </a:p>
          <a:p>
            <a:pPr lvl="1"/>
            <a:r>
              <a:rPr lang="en-US" dirty="0" err="1"/>
              <a:t>Implantação</a:t>
            </a:r>
            <a:r>
              <a:rPr lang="en-US" dirty="0"/>
              <a:t> da PSI</a:t>
            </a:r>
          </a:p>
          <a:p>
            <a:pPr lvl="2"/>
            <a:r>
              <a:rPr lang="en-US" dirty="0" err="1"/>
              <a:t>Preparação</a:t>
            </a:r>
            <a:r>
              <a:rPr lang="en-US" dirty="0"/>
              <a:t> de material </a:t>
            </a:r>
            <a:r>
              <a:rPr lang="en-US" dirty="0" err="1"/>
              <a:t>promocional</a:t>
            </a:r>
            <a:endParaRPr lang="en-US" dirty="0"/>
          </a:p>
          <a:p>
            <a:pPr lvl="2"/>
            <a:r>
              <a:rPr lang="en-US" dirty="0" err="1"/>
              <a:t>Divulgação</a:t>
            </a:r>
            <a:r>
              <a:rPr lang="en-US" dirty="0"/>
              <a:t> </a:t>
            </a:r>
            <a:r>
              <a:rPr lang="en-US" dirty="0" err="1"/>
              <a:t>constante</a:t>
            </a:r>
            <a:endParaRPr lang="en-US" dirty="0"/>
          </a:p>
          <a:p>
            <a:pPr lvl="2"/>
            <a:r>
              <a:rPr lang="en-US" dirty="0" err="1"/>
              <a:t>Conscientização</a:t>
            </a:r>
            <a:r>
              <a:rPr lang="en-US" dirty="0"/>
              <a:t> das </a:t>
            </a:r>
            <a:r>
              <a:rPr lang="en-US" dirty="0" err="1"/>
              <a:t>responsabilidades</a:t>
            </a:r>
            <a:endParaRPr lang="en-US" dirty="0"/>
          </a:p>
          <a:p>
            <a:pPr lvl="2"/>
            <a:r>
              <a:rPr lang="en-US" dirty="0" err="1"/>
              <a:t>Treinamentos</a:t>
            </a:r>
            <a:r>
              <a:rPr lang="en-US" dirty="0"/>
              <a:t> e palestras </a:t>
            </a:r>
            <a:r>
              <a:rPr lang="en-US" dirty="0" err="1"/>
              <a:t>conscientizadoras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653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82222-AC26-421B-B3FC-EE7D29333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 o </a:t>
            </a:r>
            <a:r>
              <a:rPr lang="en-US" dirty="0" err="1"/>
              <a:t>sucesso</a:t>
            </a:r>
            <a:r>
              <a:rPr lang="en-US" dirty="0"/>
              <a:t> da PSI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41F4BF-A33A-4CE9-8A4D-EDBABB4DE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 </a:t>
            </a:r>
            <a:r>
              <a:rPr lang="en-US" dirty="0" err="1"/>
              <a:t>executivo</a:t>
            </a:r>
            <a:r>
              <a:rPr lang="en-US" dirty="0"/>
              <a:t> principal da </a:t>
            </a:r>
            <a:r>
              <a:rPr lang="en-US" dirty="0" err="1"/>
              <a:t>organização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atestar</a:t>
            </a:r>
            <a:r>
              <a:rPr lang="en-US" dirty="0"/>
              <a:t> a PSI e </a:t>
            </a:r>
            <a:r>
              <a:rPr lang="en-US" dirty="0" err="1"/>
              <a:t>exigir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cumprimento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esferas</a:t>
            </a:r>
            <a:r>
              <a:rPr lang="en-US" dirty="0"/>
              <a:t>. </a:t>
            </a:r>
            <a:r>
              <a:rPr lang="en-US" dirty="0" err="1"/>
              <a:t>Demonstrando</a:t>
            </a:r>
            <a:r>
              <a:rPr lang="en-US" dirty="0"/>
              <a:t> e </a:t>
            </a:r>
            <a:r>
              <a:rPr lang="en-US" dirty="0" err="1"/>
              <a:t>seguindo</a:t>
            </a:r>
            <a:r>
              <a:rPr lang="en-US" dirty="0"/>
              <a:t> as </a:t>
            </a:r>
            <a:r>
              <a:rPr lang="en-US" dirty="0" err="1"/>
              <a:t>normas</a:t>
            </a:r>
            <a:r>
              <a:rPr lang="en-US" dirty="0"/>
              <a:t> </a:t>
            </a:r>
            <a:r>
              <a:rPr lang="en-US" dirty="0" err="1"/>
              <a:t>expostas</a:t>
            </a:r>
            <a:r>
              <a:rPr lang="en-US" dirty="0"/>
              <a:t> no </a:t>
            </a:r>
            <a:r>
              <a:rPr lang="en-US" dirty="0" err="1"/>
              <a:t>documento</a:t>
            </a:r>
            <a:r>
              <a:rPr lang="en-US" dirty="0"/>
              <a:t>.</a:t>
            </a:r>
          </a:p>
          <a:p>
            <a:r>
              <a:rPr lang="en-US" dirty="0" err="1"/>
              <a:t>Treinamento</a:t>
            </a:r>
            <a:r>
              <a:rPr lang="en-US" dirty="0"/>
              <a:t> </a:t>
            </a:r>
            <a:r>
              <a:rPr lang="en-US" dirty="0" err="1"/>
              <a:t>constante</a:t>
            </a:r>
            <a:r>
              <a:rPr lang="en-US" dirty="0"/>
              <a:t> dos </a:t>
            </a:r>
            <a:r>
              <a:rPr lang="en-US" dirty="0" err="1"/>
              <a:t>funcionários</a:t>
            </a:r>
            <a:r>
              <a:rPr lang="en-US" dirty="0"/>
              <a:t>.</a:t>
            </a:r>
          </a:p>
          <a:p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realista</a:t>
            </a:r>
            <a:r>
              <a:rPr lang="en-US" dirty="0"/>
              <a:t> e </a:t>
            </a:r>
            <a:r>
              <a:rPr lang="en-US" dirty="0" err="1"/>
              <a:t>coerente</a:t>
            </a:r>
            <a:r>
              <a:rPr lang="en-US" dirty="0"/>
              <a:t>, de forma que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cumprimento</a:t>
            </a:r>
            <a:r>
              <a:rPr lang="en-US" dirty="0"/>
              <a:t>.</a:t>
            </a:r>
          </a:p>
          <a:p>
            <a:r>
              <a:rPr lang="en-US" dirty="0" err="1"/>
              <a:t>Receber</a:t>
            </a:r>
            <a:r>
              <a:rPr lang="en-US" dirty="0"/>
              <a:t> </a:t>
            </a:r>
            <a:r>
              <a:rPr lang="en-US" dirty="0" err="1"/>
              <a:t>aporte</a:t>
            </a:r>
            <a:r>
              <a:rPr lang="en-US" dirty="0"/>
              <a:t> </a:t>
            </a:r>
            <a:r>
              <a:rPr lang="en-US" dirty="0" err="1"/>
              <a:t>financeiro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.</a:t>
            </a:r>
          </a:p>
          <a:p>
            <a:r>
              <a:rPr lang="en-US" dirty="0"/>
              <a:t>Ser </a:t>
            </a:r>
            <a:r>
              <a:rPr lang="en-US" dirty="0" err="1"/>
              <a:t>válida</a:t>
            </a:r>
            <a:r>
              <a:rPr lang="en-US" dirty="0"/>
              <a:t> para </a:t>
            </a:r>
            <a:r>
              <a:rPr lang="en-US" dirty="0" err="1"/>
              <a:t>todos</a:t>
            </a:r>
            <a:r>
              <a:rPr lang="en-US" dirty="0"/>
              <a:t>.</a:t>
            </a:r>
          </a:p>
          <a:p>
            <a:r>
              <a:rPr lang="en-US" dirty="0" err="1"/>
              <a:t>Tenha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linguagem</a:t>
            </a:r>
            <a:r>
              <a:rPr lang="en-US" dirty="0"/>
              <a:t> simples,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deixar</a:t>
            </a:r>
            <a:r>
              <a:rPr lang="en-US" dirty="0"/>
              <a:t> de </a:t>
            </a:r>
            <a:r>
              <a:rPr lang="en-US" dirty="0" err="1"/>
              <a:t>lado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aspectos</a:t>
            </a:r>
            <a:r>
              <a:rPr lang="en-US" dirty="0"/>
              <a:t> </a:t>
            </a:r>
            <a:r>
              <a:rPr lang="en-US" dirty="0" err="1"/>
              <a:t>técnicos</a:t>
            </a:r>
            <a:r>
              <a:rPr lang="en-US" dirty="0"/>
              <a:t> </a:t>
            </a:r>
            <a:r>
              <a:rPr lang="en-US" dirty="0" err="1"/>
              <a:t>fundamentais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534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6C954-9BA5-49F3-9A1D-1CF6F8FF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Benefícios</a:t>
            </a:r>
            <a:r>
              <a:rPr lang="en-US" dirty="0"/>
              <a:t> da PSI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756F478-F1D3-45C0-BC20-0C0DAED32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800" y="2514600"/>
            <a:ext cx="6895058" cy="281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30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C2DC4-89E0-40D4-9AEB-5DE15638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Regras</a:t>
            </a:r>
            <a:r>
              <a:rPr lang="en-US" dirty="0"/>
              <a:t> e </a:t>
            </a:r>
            <a:r>
              <a:rPr lang="en-US" dirty="0" err="1"/>
              <a:t>responsabilidades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5C1F54-44F8-438C-8E85-A002B662E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</a:t>
            </a:r>
            <a:r>
              <a:rPr lang="en-US" dirty="0" err="1"/>
              <a:t>responsabilidade</a:t>
            </a:r>
            <a:r>
              <a:rPr lang="en-US" dirty="0"/>
              <a:t> pela </a:t>
            </a:r>
            <a:r>
              <a:rPr lang="en-US" dirty="0" err="1"/>
              <a:t>preservação</a:t>
            </a:r>
            <a:r>
              <a:rPr lang="en-US" dirty="0"/>
              <a:t> da </a:t>
            </a:r>
            <a:r>
              <a:rPr lang="en-US" dirty="0" err="1"/>
              <a:t>segurança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r>
              <a:rPr lang="en-US" dirty="0"/>
              <a:t> e dos </a:t>
            </a:r>
            <a:r>
              <a:rPr lang="en-US" dirty="0" err="1"/>
              <a:t>recursos</a:t>
            </a:r>
            <a:r>
              <a:rPr lang="en-US" dirty="0"/>
              <a:t> que as </a:t>
            </a:r>
            <a:r>
              <a:rPr lang="en-US" dirty="0" err="1"/>
              <a:t>produzem</a:t>
            </a:r>
            <a:r>
              <a:rPr lang="en-US" dirty="0"/>
              <a:t> é de </a:t>
            </a:r>
            <a:r>
              <a:rPr lang="en-US" dirty="0" err="1"/>
              <a:t>toda</a:t>
            </a:r>
            <a:r>
              <a:rPr lang="en-US" dirty="0"/>
              <a:t> </a:t>
            </a:r>
            <a:r>
              <a:rPr lang="en-US" dirty="0" err="1"/>
              <a:t>organização</a:t>
            </a:r>
            <a:r>
              <a:rPr lang="en-US" dirty="0"/>
              <a:t>.” (Ferreira, 2008)</a:t>
            </a:r>
          </a:p>
          <a:p>
            <a:r>
              <a:rPr lang="en-US" dirty="0"/>
              <a:t>O </a:t>
            </a:r>
            <a:r>
              <a:rPr lang="en-US" dirty="0" err="1"/>
              <a:t>elo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fraco</a:t>
            </a:r>
            <a:r>
              <a:rPr lang="en-US" dirty="0"/>
              <a:t> da SI é o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humano</a:t>
            </a:r>
            <a:r>
              <a:rPr lang="en-US" dirty="0"/>
              <a:t>.</a:t>
            </a:r>
          </a:p>
          <a:p>
            <a:r>
              <a:rPr lang="en-US" dirty="0" err="1"/>
              <a:t>Consciência</a:t>
            </a:r>
            <a:r>
              <a:rPr lang="en-US" dirty="0"/>
              <a:t> de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papéis</a:t>
            </a:r>
            <a:r>
              <a:rPr lang="en-US" dirty="0"/>
              <a:t> e </a:t>
            </a:r>
            <a:r>
              <a:rPr lang="en-US" dirty="0" err="1"/>
              <a:t>responsabilidades</a:t>
            </a:r>
            <a:r>
              <a:rPr lang="en-US" dirty="0"/>
              <a:t> no </a:t>
            </a:r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/>
              <a:t>proteção</a:t>
            </a:r>
            <a:r>
              <a:rPr lang="en-US" dirty="0"/>
              <a:t> dos </a:t>
            </a:r>
            <a:r>
              <a:rPr lang="en-US" dirty="0" err="1"/>
              <a:t>ativos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organização</a:t>
            </a:r>
            <a:r>
              <a:rPr lang="en-US" dirty="0"/>
              <a:t>.</a:t>
            </a:r>
          </a:p>
          <a:p>
            <a:r>
              <a:rPr lang="en-US" dirty="0" err="1"/>
              <a:t>Áreas</a:t>
            </a:r>
            <a:r>
              <a:rPr lang="en-US" dirty="0"/>
              <a:t> </a:t>
            </a:r>
            <a:r>
              <a:rPr lang="en-US" dirty="0" err="1"/>
              <a:t>envolvidas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Comitê</a:t>
            </a:r>
            <a:r>
              <a:rPr lang="en-US" dirty="0"/>
              <a:t> de SI</a:t>
            </a:r>
          </a:p>
          <a:p>
            <a:pPr lvl="1"/>
            <a:r>
              <a:rPr lang="en-US" dirty="0" err="1"/>
              <a:t>Proprietários</a:t>
            </a:r>
            <a:r>
              <a:rPr lang="en-US" dirty="0"/>
              <a:t> das </a:t>
            </a:r>
            <a:r>
              <a:rPr lang="en-US" dirty="0" err="1"/>
              <a:t>informações</a:t>
            </a:r>
            <a:endParaRPr lang="en-US" dirty="0"/>
          </a:p>
          <a:p>
            <a:pPr lvl="1"/>
            <a:r>
              <a:rPr lang="en-US" dirty="0"/>
              <a:t>RH</a:t>
            </a:r>
          </a:p>
        </p:txBody>
      </p:sp>
    </p:spTree>
    <p:extLst>
      <p:ext uri="{BB962C8B-B14F-4D97-AF65-F5344CB8AC3E}">
        <p14:creationId xmlns:p14="http://schemas.microsoft.com/office/powerpoint/2010/main" val="2544309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5F1D3-92D5-4F85-9C00-2ADCADE0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Áreas</a:t>
            </a:r>
            <a:r>
              <a:rPr lang="en-US" dirty="0"/>
              <a:t> </a:t>
            </a:r>
            <a:r>
              <a:rPr lang="en-US" dirty="0" err="1"/>
              <a:t>envolvidas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513AF6-995B-49E6-BBEF-449C262AF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Comitê</a:t>
            </a:r>
            <a:r>
              <a:rPr lang="en-US" dirty="0"/>
              <a:t> de SI</a:t>
            </a:r>
          </a:p>
          <a:p>
            <a:pPr lvl="1"/>
            <a:r>
              <a:rPr lang="en-US" dirty="0" err="1"/>
              <a:t>Responsáveis</a:t>
            </a:r>
            <a:r>
              <a:rPr lang="en-US" dirty="0"/>
              <a:t> de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áreas</a:t>
            </a:r>
            <a:r>
              <a:rPr lang="en-US" dirty="0"/>
              <a:t> da </a:t>
            </a:r>
            <a:r>
              <a:rPr lang="en-US" dirty="0" err="1"/>
              <a:t>organização</a:t>
            </a:r>
            <a:endParaRPr lang="en-US" dirty="0"/>
          </a:p>
          <a:p>
            <a:pPr lvl="1"/>
            <a:r>
              <a:rPr lang="en-US" dirty="0" err="1"/>
              <a:t>Reuniões</a:t>
            </a:r>
            <a:r>
              <a:rPr lang="en-US" dirty="0"/>
              <a:t> </a:t>
            </a:r>
            <a:r>
              <a:rPr lang="en-US" dirty="0" err="1"/>
              <a:t>periódicas</a:t>
            </a:r>
            <a:endParaRPr lang="en-US" dirty="0"/>
          </a:p>
          <a:p>
            <a:pPr lvl="1"/>
            <a:r>
              <a:rPr lang="en-US" dirty="0" err="1"/>
              <a:t>Intermediário</a:t>
            </a:r>
            <a:r>
              <a:rPr lang="en-US" dirty="0"/>
              <a:t> para </a:t>
            </a:r>
            <a:r>
              <a:rPr lang="en-US" dirty="0" err="1"/>
              <a:t>promover</a:t>
            </a:r>
            <a:r>
              <a:rPr lang="en-US" dirty="0"/>
              <a:t> a </a:t>
            </a:r>
            <a:r>
              <a:rPr lang="en-US" dirty="0" err="1"/>
              <a:t>aprovação</a:t>
            </a:r>
            <a:endParaRPr lang="en-US" dirty="0"/>
          </a:p>
          <a:p>
            <a:pPr lvl="2"/>
            <a:r>
              <a:rPr lang="en-US" dirty="0" err="1"/>
              <a:t>Políticas</a:t>
            </a:r>
            <a:endParaRPr lang="en-US" dirty="0"/>
          </a:p>
          <a:p>
            <a:pPr lvl="2"/>
            <a:r>
              <a:rPr lang="en-US" dirty="0" err="1"/>
              <a:t>Normas</a:t>
            </a:r>
            <a:endParaRPr lang="en-US" dirty="0"/>
          </a:p>
          <a:p>
            <a:pPr lvl="2"/>
            <a:r>
              <a:rPr lang="en-US" dirty="0" err="1"/>
              <a:t>Procedimentos</a:t>
            </a:r>
            <a:endParaRPr lang="en-US" dirty="0"/>
          </a:p>
          <a:p>
            <a:pPr lvl="1"/>
            <a:r>
              <a:rPr lang="en-US" dirty="0" err="1"/>
              <a:t>Produzir</a:t>
            </a:r>
            <a:r>
              <a:rPr lang="en-US" dirty="0"/>
              <a:t> feedback para a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administração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pt-BR" dirty="0"/>
              <a:t>http://governanca.trt11.jus.br/etrutura-de-ti/comite-de-seguranca-da-informacao-2/  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66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5F1D3-92D5-4F85-9C00-2ADCADE0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Áreas</a:t>
            </a:r>
            <a:r>
              <a:rPr lang="en-US" dirty="0"/>
              <a:t> </a:t>
            </a:r>
            <a:r>
              <a:rPr lang="en-US" dirty="0" err="1"/>
              <a:t>envolvidas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513AF6-995B-49E6-BBEF-449C262AF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Proprietário</a:t>
            </a:r>
            <a:r>
              <a:rPr lang="en-US" dirty="0"/>
              <a:t> das </a:t>
            </a:r>
            <a:r>
              <a:rPr lang="en-US" dirty="0" err="1"/>
              <a:t>informações</a:t>
            </a:r>
            <a:endParaRPr lang="en-US" dirty="0"/>
          </a:p>
          <a:p>
            <a:pPr lvl="1"/>
            <a:r>
              <a:rPr lang="en-US" dirty="0" err="1"/>
              <a:t>Responsável</a:t>
            </a:r>
            <a:r>
              <a:rPr lang="en-US" dirty="0"/>
              <a:t> </a:t>
            </a:r>
            <a:r>
              <a:rPr lang="en-US" dirty="0" err="1"/>
              <a:t>direto</a:t>
            </a:r>
            <a:r>
              <a:rPr lang="en-US" dirty="0"/>
              <a:t> </a:t>
            </a:r>
            <a:r>
              <a:rPr lang="en-US" dirty="0" err="1"/>
              <a:t>pelas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determinada</a:t>
            </a:r>
            <a:r>
              <a:rPr lang="en-US" dirty="0"/>
              <a:t> </a:t>
            </a:r>
            <a:r>
              <a:rPr lang="en-US" dirty="0" err="1"/>
              <a:t>área</a:t>
            </a:r>
            <a:r>
              <a:rPr lang="en-US" dirty="0"/>
              <a:t> de </a:t>
            </a:r>
            <a:r>
              <a:rPr lang="en-US" dirty="0" err="1"/>
              <a:t>negócio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Domínio</a:t>
            </a:r>
            <a:r>
              <a:rPr lang="en-US" dirty="0"/>
              <a:t> da </a:t>
            </a:r>
            <a:r>
              <a:rPr lang="en-US" dirty="0" err="1"/>
              <a:t>área</a:t>
            </a:r>
            <a:endParaRPr lang="en-US" dirty="0"/>
          </a:p>
          <a:p>
            <a:pPr lvl="1"/>
            <a:r>
              <a:rPr lang="en-US" dirty="0"/>
              <a:t>Define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níveis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r>
              <a:rPr lang="en-US" dirty="0"/>
              <a:t> - </a:t>
            </a:r>
            <a:r>
              <a:rPr lang="en-US" dirty="0" err="1"/>
              <a:t>classificação</a:t>
            </a:r>
            <a:endParaRPr lang="en-US" dirty="0"/>
          </a:p>
          <a:p>
            <a:pPr lvl="1"/>
            <a:r>
              <a:rPr lang="en-US" dirty="0" err="1"/>
              <a:t>Revisão</a:t>
            </a:r>
            <a:r>
              <a:rPr lang="en-US" dirty="0"/>
              <a:t> </a:t>
            </a:r>
            <a:r>
              <a:rPr lang="en-US" dirty="0" err="1"/>
              <a:t>periódica</a:t>
            </a:r>
            <a:r>
              <a:rPr lang="en-US" dirty="0"/>
              <a:t> </a:t>
            </a:r>
            <a:r>
              <a:rPr lang="en-US" dirty="0" err="1"/>
              <a:t>desta</a:t>
            </a:r>
            <a:r>
              <a:rPr lang="en-US" dirty="0"/>
              <a:t> </a:t>
            </a:r>
            <a:r>
              <a:rPr lang="en-US" dirty="0" err="1"/>
              <a:t>classificação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Recursos</a:t>
            </a:r>
            <a:r>
              <a:rPr lang="en-US" dirty="0"/>
              <a:t> Humanos</a:t>
            </a:r>
          </a:p>
          <a:p>
            <a:pPr lvl="1"/>
            <a:r>
              <a:rPr lang="en-US" dirty="0" err="1"/>
              <a:t>Estabelece</a:t>
            </a:r>
            <a:r>
              <a:rPr lang="en-US" dirty="0"/>
              <a:t> as </a:t>
            </a:r>
            <a:r>
              <a:rPr lang="en-US" dirty="0" err="1"/>
              <a:t>sanções</a:t>
            </a:r>
            <a:r>
              <a:rPr lang="en-US" dirty="0"/>
              <a:t> e </a:t>
            </a:r>
            <a:r>
              <a:rPr lang="en-US" dirty="0" err="1"/>
              <a:t>penalidades</a:t>
            </a:r>
            <a:endParaRPr lang="en-US" dirty="0"/>
          </a:p>
          <a:p>
            <a:pPr lvl="1"/>
            <a:r>
              <a:rPr lang="en-US" dirty="0" err="1"/>
              <a:t>Comunicação</a:t>
            </a:r>
            <a:r>
              <a:rPr lang="en-US" dirty="0"/>
              <a:t> com TI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admissão</a:t>
            </a:r>
            <a:r>
              <a:rPr lang="en-US" dirty="0"/>
              <a:t>, </a:t>
            </a:r>
            <a:r>
              <a:rPr lang="en-US" dirty="0" err="1"/>
              <a:t>férias</a:t>
            </a:r>
            <a:r>
              <a:rPr lang="en-US" dirty="0"/>
              <a:t>, </a:t>
            </a:r>
            <a:r>
              <a:rPr lang="en-US" dirty="0" err="1"/>
              <a:t>afastamento</a:t>
            </a:r>
            <a:r>
              <a:rPr lang="en-US" dirty="0"/>
              <a:t> e </a:t>
            </a:r>
            <a:r>
              <a:rPr lang="en-US" dirty="0" err="1"/>
              <a:t>desligamento</a:t>
            </a:r>
            <a:r>
              <a:rPr lang="en-US" dirty="0"/>
              <a:t> de </a:t>
            </a:r>
            <a:r>
              <a:rPr lang="en-US" dirty="0" err="1"/>
              <a:t>funcionários</a:t>
            </a:r>
            <a:endParaRPr lang="en-US" dirty="0"/>
          </a:p>
          <a:p>
            <a:pPr lvl="1"/>
            <a:r>
              <a:rPr lang="en-US" dirty="0" err="1"/>
              <a:t>Captura</a:t>
            </a:r>
            <a:r>
              <a:rPr lang="en-US" dirty="0"/>
              <a:t> e </a:t>
            </a:r>
            <a:r>
              <a:rPr lang="en-US" dirty="0" err="1"/>
              <a:t>guarda</a:t>
            </a:r>
            <a:r>
              <a:rPr lang="en-US" dirty="0"/>
              <a:t> dos </a:t>
            </a:r>
            <a:r>
              <a:rPr lang="en-US" dirty="0" err="1"/>
              <a:t>Termos</a:t>
            </a:r>
            <a:r>
              <a:rPr lang="en-US" dirty="0"/>
              <a:t> de </a:t>
            </a:r>
            <a:r>
              <a:rPr lang="en-US" dirty="0" err="1"/>
              <a:t>Responsabilidade</a:t>
            </a:r>
            <a:r>
              <a:rPr lang="en-US" dirty="0"/>
              <a:t> de SI</a:t>
            </a:r>
          </a:p>
          <a:p>
            <a:pPr lvl="2"/>
            <a:r>
              <a:rPr lang="en-US" dirty="0" err="1"/>
              <a:t>Assinada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envolvidos</a:t>
            </a:r>
            <a:r>
              <a:rPr lang="en-US" dirty="0"/>
              <a:t> que </a:t>
            </a:r>
            <a:r>
              <a:rPr lang="en-US" dirty="0" err="1"/>
              <a:t>tenham</a:t>
            </a:r>
            <a:r>
              <a:rPr lang="en-US" dirty="0"/>
              <a:t> </a:t>
            </a:r>
            <a:r>
              <a:rPr lang="en-US" dirty="0" err="1"/>
              <a:t>acesso</a:t>
            </a:r>
            <a:r>
              <a:rPr lang="en-US" dirty="0"/>
              <a:t> as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críticas</a:t>
            </a:r>
            <a:r>
              <a:rPr lang="en-US" dirty="0"/>
              <a:t> da </a:t>
            </a:r>
            <a:r>
              <a:rPr lang="en-US" dirty="0" err="1"/>
              <a:t>organização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27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21703-32D1-4405-BF5C-303D5CF73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Atividade</a:t>
            </a:r>
            <a:r>
              <a:rPr lang="en-US" dirty="0"/>
              <a:t> – </a:t>
            </a:r>
            <a:r>
              <a:rPr lang="en-US" dirty="0" err="1"/>
              <a:t>Termo</a:t>
            </a:r>
            <a:r>
              <a:rPr lang="en-US" dirty="0"/>
              <a:t> de </a:t>
            </a:r>
            <a:r>
              <a:rPr lang="en-US" dirty="0" err="1"/>
              <a:t>Responsabilidade</a:t>
            </a:r>
            <a:r>
              <a:rPr lang="en-US" dirty="0"/>
              <a:t> de 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BC7E18-7C74-4F8F-8AB6-E2BB204D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330"/>
            <a:ext cx="10515600" cy="4679633"/>
          </a:xfrm>
        </p:spPr>
        <p:txBody>
          <a:bodyPr/>
          <a:lstStyle/>
          <a:p>
            <a:r>
              <a:rPr lang="en-US" dirty="0" err="1"/>
              <a:t>Pesquisar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internet 4 </a:t>
            </a:r>
            <a:r>
              <a:rPr lang="en-US" dirty="0" err="1"/>
              <a:t>termos</a:t>
            </a:r>
            <a:r>
              <a:rPr lang="en-US" dirty="0"/>
              <a:t> de </a:t>
            </a:r>
            <a:r>
              <a:rPr lang="en-US" dirty="0" err="1"/>
              <a:t>responsabilidade</a:t>
            </a:r>
            <a:r>
              <a:rPr lang="en-US" dirty="0"/>
              <a:t> de SI de </a:t>
            </a:r>
            <a:r>
              <a:rPr lang="en-US" dirty="0" err="1"/>
              <a:t>empresas</a:t>
            </a:r>
            <a:r>
              <a:rPr lang="en-US" dirty="0"/>
              <a:t> (</a:t>
            </a:r>
            <a:r>
              <a:rPr lang="en-US" dirty="0" err="1"/>
              <a:t>estatal</a:t>
            </a:r>
            <a:r>
              <a:rPr lang="en-US" dirty="0"/>
              <a:t>, </a:t>
            </a:r>
            <a:r>
              <a:rPr lang="en-US" dirty="0" err="1"/>
              <a:t>privada</a:t>
            </a:r>
            <a:r>
              <a:rPr lang="en-US" dirty="0"/>
              <a:t>, </a:t>
            </a:r>
            <a:r>
              <a:rPr lang="en-US" dirty="0" err="1"/>
              <a:t>serviços</a:t>
            </a:r>
            <a:r>
              <a:rPr lang="en-US" dirty="0"/>
              <a:t> e </a:t>
            </a:r>
            <a:r>
              <a:rPr lang="en-US" dirty="0" err="1"/>
              <a:t>manufatura</a:t>
            </a:r>
            <a:r>
              <a:rPr lang="en-US" dirty="0"/>
              <a:t>).</a:t>
            </a:r>
          </a:p>
          <a:p>
            <a:r>
              <a:rPr lang="en-US" dirty="0" err="1"/>
              <a:t>Realizar</a:t>
            </a:r>
            <a:r>
              <a:rPr lang="en-US" dirty="0"/>
              <a:t> um </a:t>
            </a:r>
            <a:r>
              <a:rPr lang="en-US" dirty="0" err="1"/>
              <a:t>comparativo</a:t>
            </a:r>
            <a:r>
              <a:rPr lang="en-US" dirty="0"/>
              <a:t>.</a:t>
            </a:r>
          </a:p>
          <a:p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termo</a:t>
            </a:r>
            <a:r>
              <a:rPr lang="en-US" dirty="0"/>
              <a:t> de </a:t>
            </a:r>
            <a:r>
              <a:rPr lang="en-US" dirty="0" err="1"/>
              <a:t>responsabilidade</a:t>
            </a:r>
            <a:r>
              <a:rPr lang="en-US" dirty="0"/>
              <a:t> de SI </a:t>
            </a:r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fontes</a:t>
            </a:r>
            <a:r>
              <a:rPr lang="en-US" dirty="0"/>
              <a:t> </a:t>
            </a:r>
            <a:r>
              <a:rPr lang="en-US" dirty="0" err="1"/>
              <a:t>pesquisadas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Considerando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</a:t>
            </a:r>
            <a:r>
              <a:rPr lang="en-US" dirty="0" err="1"/>
              <a:t>citados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aula.</a:t>
            </a:r>
          </a:p>
          <a:p>
            <a:pPr lvl="1"/>
            <a:endParaRPr lang="en-US" dirty="0"/>
          </a:p>
          <a:p>
            <a:r>
              <a:rPr lang="en-US" dirty="0" err="1"/>
              <a:t>Trazer</a:t>
            </a:r>
            <a:r>
              <a:rPr lang="en-US" dirty="0"/>
              <a:t> o material para </a:t>
            </a:r>
            <a:r>
              <a:rPr lang="en-US" dirty="0" err="1"/>
              <a:t>realizar</a:t>
            </a:r>
            <a:r>
              <a:rPr lang="en-US" dirty="0"/>
              <a:t> a </a:t>
            </a:r>
            <a:r>
              <a:rPr lang="en-US" dirty="0" err="1"/>
              <a:t>atividade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próxima</a:t>
            </a:r>
            <a:r>
              <a:rPr lang="en-US" dirty="0"/>
              <a:t> aula.</a:t>
            </a:r>
          </a:p>
          <a:p>
            <a:r>
              <a:rPr lang="en-US" dirty="0" err="1"/>
              <a:t>Entregar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final da aula via e-mail – </a:t>
            </a:r>
            <a:r>
              <a:rPr lang="en-US" dirty="0">
                <a:hlinkClick r:id="rId2"/>
              </a:rPr>
              <a:t>patriciadebassi@gmail.com</a:t>
            </a:r>
            <a:endParaRPr lang="en-US" dirty="0"/>
          </a:p>
          <a:p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grupo</a:t>
            </a:r>
            <a:r>
              <a:rPr lang="en-US" dirty="0"/>
              <a:t> de </a:t>
            </a:r>
            <a:r>
              <a:rPr lang="en-US" dirty="0" err="1"/>
              <a:t>até</a:t>
            </a:r>
            <a:r>
              <a:rPr lang="en-US" dirty="0"/>
              <a:t> 3 </a:t>
            </a:r>
            <a:r>
              <a:rPr lang="en-US" dirty="0" err="1"/>
              <a:t>pessoas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441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EAF03-E1B0-44E5-AED0-6FBDE7FB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endParaRPr lang="en-US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4286B98-FF0E-4182-B5B1-0B748BC50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4207" y="2853631"/>
            <a:ext cx="9011594" cy="107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1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EAF03-E1B0-44E5-AED0-6FBDE7FB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endParaRPr lang="en-US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4286B98-FF0E-4182-B5B1-0B748BC50A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0400" y="2929945"/>
            <a:ext cx="5181600" cy="618698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A6BB07-8258-4F9F-B6E4-BAA4C76FA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Obtenção</a:t>
            </a:r>
            <a:r>
              <a:rPr lang="en-US" dirty="0"/>
              <a:t> – é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informação</a:t>
            </a:r>
            <a:r>
              <a:rPr lang="en-US" dirty="0"/>
              <a:t> é </a:t>
            </a:r>
            <a:r>
              <a:rPr lang="en-US" dirty="0" err="1"/>
              <a:t>criada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obtida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fonte</a:t>
            </a:r>
            <a:r>
              <a:rPr lang="en-US" dirty="0"/>
              <a:t> externa.</a:t>
            </a:r>
          </a:p>
          <a:p>
            <a:r>
              <a:rPr lang="en-US" b="1" dirty="0" err="1"/>
              <a:t>Tratamento</a:t>
            </a:r>
            <a:r>
              <a:rPr lang="en-US" dirty="0"/>
              <a:t> – (</a:t>
            </a:r>
            <a:r>
              <a:rPr lang="en-US" dirty="0" err="1"/>
              <a:t>manuseio</a:t>
            </a:r>
            <a:r>
              <a:rPr lang="en-US" dirty="0"/>
              <a:t>) é </a:t>
            </a:r>
            <a:r>
              <a:rPr lang="en-US" dirty="0" err="1"/>
              <a:t>quando</a:t>
            </a:r>
            <a:r>
              <a:rPr lang="en-US" dirty="0"/>
              <a:t> a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necessita</a:t>
            </a:r>
            <a:r>
              <a:rPr lang="en-US" dirty="0"/>
              <a:t> de </a:t>
            </a:r>
            <a:r>
              <a:rPr lang="en-US" dirty="0" err="1"/>
              <a:t>algum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organização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formatação</a:t>
            </a:r>
            <a:r>
              <a:rPr lang="en-US" dirty="0"/>
              <a:t> para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acessível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usuários</a:t>
            </a:r>
            <a:r>
              <a:rPr lang="en-US" dirty="0"/>
              <a:t>.</a:t>
            </a:r>
          </a:p>
          <a:p>
            <a:r>
              <a:rPr lang="en-US" b="1" dirty="0" err="1"/>
              <a:t>Armazenamento</a:t>
            </a:r>
            <a:r>
              <a:rPr lang="en-US" dirty="0"/>
              <a:t> – é a </a:t>
            </a:r>
            <a:r>
              <a:rPr lang="en-US" dirty="0" err="1"/>
              <a:t>conservação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r>
              <a:rPr lang="en-US" dirty="0"/>
              <a:t> para </a:t>
            </a:r>
            <a:r>
              <a:rPr lang="en-US" dirty="0" err="1"/>
              <a:t>uso</a:t>
            </a:r>
            <a:r>
              <a:rPr lang="en-US" dirty="0"/>
              <a:t> future.</a:t>
            </a:r>
          </a:p>
        </p:txBody>
      </p:sp>
    </p:spTree>
    <p:extLst>
      <p:ext uri="{BB962C8B-B14F-4D97-AF65-F5344CB8AC3E}">
        <p14:creationId xmlns:p14="http://schemas.microsoft.com/office/powerpoint/2010/main" val="312966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EAF03-E1B0-44E5-AED0-6FBDE7FB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endParaRPr lang="en-US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4286B98-FF0E-4182-B5B1-0B748BC50A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0400" y="2929945"/>
            <a:ext cx="5181600" cy="618698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A6BB07-8258-4F9F-B6E4-BAA4C76FA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Distribuição</a:t>
            </a:r>
            <a:r>
              <a:rPr lang="en-US" dirty="0"/>
              <a:t> – é </a:t>
            </a:r>
            <a:r>
              <a:rPr lang="en-US" dirty="0" err="1"/>
              <a:t>quando</a:t>
            </a:r>
            <a:r>
              <a:rPr lang="en-US" dirty="0"/>
              <a:t> a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chega</a:t>
            </a:r>
            <a:r>
              <a:rPr lang="en-US" dirty="0"/>
              <a:t> a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necessita</a:t>
            </a:r>
            <a:r>
              <a:rPr lang="en-US" dirty="0"/>
              <a:t> </a:t>
            </a:r>
            <a:r>
              <a:rPr lang="en-US" dirty="0" err="1"/>
              <a:t>dela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determinado</a:t>
            </a:r>
            <a:r>
              <a:rPr lang="en-US" dirty="0"/>
              <a:t> </a:t>
            </a:r>
            <a:r>
              <a:rPr lang="en-US" dirty="0" err="1"/>
              <a:t>momento</a:t>
            </a:r>
            <a:r>
              <a:rPr lang="en-US" dirty="0"/>
              <a:t> e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autorização</a:t>
            </a:r>
            <a:r>
              <a:rPr lang="en-US" dirty="0"/>
              <a:t> para </a:t>
            </a:r>
            <a:r>
              <a:rPr lang="en-US" dirty="0" err="1"/>
              <a:t>tal</a:t>
            </a:r>
            <a:r>
              <a:rPr lang="en-US" dirty="0"/>
              <a:t>.</a:t>
            </a:r>
          </a:p>
          <a:p>
            <a:r>
              <a:rPr lang="en-US" b="1" dirty="0" err="1"/>
              <a:t>Uso</a:t>
            </a:r>
            <a:r>
              <a:rPr lang="en-US" dirty="0"/>
              <a:t> – é </a:t>
            </a:r>
            <a:r>
              <a:rPr lang="en-US" dirty="0" err="1"/>
              <a:t>quando</a:t>
            </a:r>
            <a:r>
              <a:rPr lang="en-US" dirty="0"/>
              <a:t> a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gera</a:t>
            </a:r>
            <a:r>
              <a:rPr lang="en-US" dirty="0"/>
              <a:t> valor </a:t>
            </a:r>
            <a:r>
              <a:rPr lang="en-US" dirty="0" err="1"/>
              <a:t>agregado</a:t>
            </a:r>
            <a:r>
              <a:rPr lang="en-US" dirty="0"/>
              <a:t>  para a </a:t>
            </a:r>
            <a:r>
              <a:rPr lang="en-US" dirty="0" err="1"/>
              <a:t>organização</a:t>
            </a:r>
            <a:r>
              <a:rPr lang="en-US" dirty="0"/>
              <a:t>.</a:t>
            </a:r>
          </a:p>
          <a:p>
            <a:r>
              <a:rPr lang="en-US" b="1" dirty="0" err="1"/>
              <a:t>Descarte</a:t>
            </a:r>
            <a:r>
              <a:rPr lang="en-US" dirty="0"/>
              <a:t> – é </a:t>
            </a:r>
            <a:r>
              <a:rPr lang="en-US" dirty="0" err="1"/>
              <a:t>quando</a:t>
            </a:r>
            <a:r>
              <a:rPr lang="en-US" dirty="0"/>
              <a:t> a </a:t>
            </a:r>
            <a:r>
              <a:rPr lang="en-US" dirty="0" err="1"/>
              <a:t>informação</a:t>
            </a:r>
            <a:r>
              <a:rPr lang="en-US" dirty="0"/>
              <a:t>  </a:t>
            </a:r>
            <a:r>
              <a:rPr lang="en-US" dirty="0" err="1"/>
              <a:t>não</a:t>
            </a:r>
            <a:r>
              <a:rPr lang="en-US" dirty="0"/>
              <a:t> é 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útil</a:t>
            </a:r>
            <a:r>
              <a:rPr lang="en-US" dirty="0"/>
              <a:t> e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expurgada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99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89C90-EF26-4CCD-B042-1177F10A1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endParaRPr lang="en-US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A5511C-A630-4FE2-8CE3-CF71B3155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Importante</a:t>
            </a:r>
            <a:r>
              <a:rPr lang="en-US" dirty="0"/>
              <a:t>!</a:t>
            </a:r>
          </a:p>
          <a:p>
            <a:pPr marL="0" indent="0">
              <a:buNone/>
            </a:pPr>
            <a:r>
              <a:rPr lang="en-US" dirty="0"/>
              <a:t>No </a:t>
            </a:r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/>
              <a:t>descarte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observado</a:t>
            </a:r>
            <a:r>
              <a:rPr lang="en-US" dirty="0"/>
              <a:t> o </a:t>
            </a:r>
            <a:r>
              <a:rPr lang="en-US" dirty="0" err="1"/>
              <a:t>impacto</a:t>
            </a:r>
            <a:r>
              <a:rPr lang="en-US" dirty="0"/>
              <a:t> que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oferece</a:t>
            </a:r>
            <a:r>
              <a:rPr lang="en-US" dirty="0"/>
              <a:t> à </a:t>
            </a:r>
            <a:r>
              <a:rPr lang="en-US" dirty="0" err="1"/>
              <a:t>organização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haja</a:t>
            </a:r>
            <a:r>
              <a:rPr lang="en-US" dirty="0"/>
              <a:t> um </a:t>
            </a:r>
            <a:r>
              <a:rPr lang="en-US" dirty="0" err="1"/>
              <a:t>vazamento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classificada</a:t>
            </a:r>
            <a:r>
              <a:rPr lang="en-US" dirty="0"/>
              <a:t>!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  <a:latin typeface="Comic Sans MS" panose="030F0702030302020204" pitchFamily="66" charset="0"/>
              </a:rPr>
              <a:t>Informação</a:t>
            </a:r>
            <a:r>
              <a:rPr lang="en-US" dirty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Comic Sans MS" panose="030F0702030302020204" pitchFamily="66" charset="0"/>
              </a:rPr>
              <a:t>em</a:t>
            </a:r>
            <a:r>
              <a:rPr lang="en-US" dirty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Comic Sans MS" panose="030F0702030302020204" pitchFamily="66" charset="0"/>
              </a:rPr>
              <a:t>papel</a:t>
            </a:r>
            <a:r>
              <a:rPr lang="en-US" dirty="0">
                <a:solidFill>
                  <a:srgbClr val="FFC000"/>
                </a:solidFill>
                <a:latin typeface="Comic Sans MS" panose="030F0702030302020204" pitchFamily="66" charset="0"/>
              </a:rPr>
              <a:t> que </a:t>
            </a:r>
            <a:r>
              <a:rPr lang="en-US" dirty="0" err="1">
                <a:solidFill>
                  <a:srgbClr val="FFC000"/>
                </a:solidFill>
                <a:latin typeface="Comic Sans MS" panose="030F0702030302020204" pitchFamily="66" charset="0"/>
              </a:rPr>
              <a:t>necessita</a:t>
            </a:r>
            <a:r>
              <a:rPr lang="en-US" dirty="0">
                <a:solidFill>
                  <a:srgbClr val="FFC000"/>
                </a:solidFill>
                <a:latin typeface="Comic Sans MS" panose="030F0702030302020204" pitchFamily="66" charset="0"/>
              </a:rPr>
              <a:t> de </a:t>
            </a:r>
            <a:r>
              <a:rPr lang="en-US" dirty="0" err="1">
                <a:solidFill>
                  <a:srgbClr val="FFC000"/>
                </a:solidFill>
                <a:latin typeface="Comic Sans MS" panose="030F0702030302020204" pitchFamily="66" charset="0"/>
              </a:rPr>
              <a:t>confidencialidade</a:t>
            </a:r>
            <a:r>
              <a:rPr lang="en-US" dirty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Comic Sans MS" panose="030F0702030302020204" pitchFamily="66" charset="0"/>
              </a:rPr>
              <a:t>deve</a:t>
            </a:r>
            <a:r>
              <a:rPr lang="en-US" dirty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Comic Sans MS" panose="030F0702030302020204" pitchFamily="66" charset="0"/>
              </a:rPr>
              <a:t>ser</a:t>
            </a:r>
            <a:r>
              <a:rPr lang="en-US" dirty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Comic Sans MS" panose="030F0702030302020204" pitchFamily="66" charset="0"/>
              </a:rPr>
              <a:t>triturada</a:t>
            </a:r>
            <a:r>
              <a:rPr lang="en-US" dirty="0">
                <a:solidFill>
                  <a:srgbClr val="FFC000"/>
                </a:solidFill>
                <a:latin typeface="Comic Sans MS" panose="030F0702030302020204" pitchFamily="66" charset="0"/>
              </a:rPr>
              <a:t> antes do </a:t>
            </a:r>
            <a:r>
              <a:rPr lang="en-US" dirty="0" err="1">
                <a:solidFill>
                  <a:srgbClr val="FFC000"/>
                </a:solidFill>
                <a:latin typeface="Comic Sans MS" panose="030F0702030302020204" pitchFamily="66" charset="0"/>
              </a:rPr>
              <a:t>descarte</a:t>
            </a:r>
            <a:r>
              <a:rPr lang="en-US" dirty="0">
                <a:solidFill>
                  <a:srgbClr val="FFC000"/>
                </a:solidFill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851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592BB-2EEB-46ED-80FD-DCED39C5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Atividade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2092B-FE06-4ED4-9AF9-32583DBCB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das </a:t>
            </a:r>
            <a:r>
              <a:rPr lang="en-US" dirty="0" err="1"/>
              <a:t>etapas</a:t>
            </a:r>
            <a:r>
              <a:rPr lang="en-US" dirty="0"/>
              <a:t> do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aspectos</a:t>
            </a:r>
            <a:r>
              <a:rPr lang="en-US" dirty="0"/>
              <a:t> da </a:t>
            </a:r>
            <a:r>
              <a:rPr lang="en-US" dirty="0" err="1"/>
              <a:t>tríade</a:t>
            </a:r>
            <a:r>
              <a:rPr lang="en-US" dirty="0"/>
              <a:t> CID (</a:t>
            </a:r>
            <a:r>
              <a:rPr lang="en-US" dirty="0" err="1"/>
              <a:t>confidencialidade</a:t>
            </a:r>
            <a:r>
              <a:rPr lang="en-US" dirty="0"/>
              <a:t>, </a:t>
            </a:r>
            <a:r>
              <a:rPr lang="en-US" dirty="0" err="1"/>
              <a:t>integridade</a:t>
            </a:r>
            <a:r>
              <a:rPr lang="en-US" dirty="0"/>
              <a:t> e </a:t>
            </a:r>
            <a:r>
              <a:rPr lang="en-US" dirty="0" err="1"/>
              <a:t>disponibilidade</a:t>
            </a:r>
            <a:r>
              <a:rPr lang="en-US" dirty="0"/>
              <a:t>)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só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,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aplicados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partir</a:t>
            </a:r>
            <a:r>
              <a:rPr lang="en-US" dirty="0"/>
              <a:t> do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associe</a:t>
            </a:r>
            <a:r>
              <a:rPr lang="en-US" dirty="0"/>
              <a:t>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etapa</a:t>
            </a:r>
            <a:r>
              <a:rPr lang="en-US" dirty="0"/>
              <a:t> a </a:t>
            </a:r>
            <a:r>
              <a:rPr lang="en-US" dirty="0" err="1"/>
              <a:t>tríade</a:t>
            </a:r>
            <a:r>
              <a:rPr lang="en-US" dirty="0"/>
              <a:t> CID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3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5A3A7-0530-4C84-BB1F-827DBB00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PSI – </a:t>
            </a:r>
            <a:r>
              <a:rPr lang="en-US" dirty="0" err="1"/>
              <a:t>Política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B056CF-5B23-4943-A524-94E49890F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Minimizar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riscos</a:t>
            </a:r>
            <a:endParaRPr lang="en-US" dirty="0"/>
          </a:p>
          <a:p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de </a:t>
            </a:r>
            <a:r>
              <a:rPr lang="en-US" dirty="0" err="1"/>
              <a:t>acordo</a:t>
            </a:r>
            <a:r>
              <a:rPr lang="en-US" dirty="0"/>
              <a:t> com:</a:t>
            </a:r>
          </a:p>
          <a:p>
            <a:pPr lvl="1"/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internos</a:t>
            </a:r>
            <a:endParaRPr lang="en-US" dirty="0"/>
          </a:p>
          <a:p>
            <a:pPr lvl="1"/>
            <a:r>
              <a:rPr lang="en-US" dirty="0" err="1"/>
              <a:t>Cultura</a:t>
            </a:r>
            <a:endParaRPr lang="en-US" dirty="0"/>
          </a:p>
          <a:p>
            <a:pPr lvl="1"/>
            <a:r>
              <a:rPr lang="en-US" dirty="0" err="1"/>
              <a:t>Necessidades</a:t>
            </a:r>
            <a:r>
              <a:rPr lang="en-US" dirty="0"/>
              <a:t> da </a:t>
            </a:r>
            <a:r>
              <a:rPr lang="en-US" dirty="0" err="1"/>
              <a:t>organização</a:t>
            </a:r>
            <a:endParaRPr lang="en-US" dirty="0"/>
          </a:p>
          <a:p>
            <a:r>
              <a:rPr lang="en-US" dirty="0" err="1"/>
              <a:t>Criada</a:t>
            </a:r>
            <a:r>
              <a:rPr lang="en-US" dirty="0"/>
              <a:t> antes de </a:t>
            </a:r>
            <a:r>
              <a:rPr lang="en-US" dirty="0" err="1"/>
              <a:t>ocorrer</a:t>
            </a:r>
            <a:r>
              <a:rPr lang="en-US" dirty="0"/>
              <a:t> um </a:t>
            </a:r>
            <a:r>
              <a:rPr lang="en-US" dirty="0" err="1"/>
              <a:t>problema</a:t>
            </a:r>
            <a:r>
              <a:rPr lang="en-US" dirty="0"/>
              <a:t> - </a:t>
            </a:r>
            <a:r>
              <a:rPr lang="en-US" dirty="0" err="1"/>
              <a:t>preventivo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5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5A3A7-0530-4C84-BB1F-827DBB00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PSI – </a:t>
            </a:r>
            <a:r>
              <a:rPr lang="en-US" dirty="0" err="1"/>
              <a:t>Política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B056CF-5B23-4943-A524-94E49890F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Trata</a:t>
            </a:r>
            <a:r>
              <a:rPr lang="en-US" dirty="0"/>
              <a:t> do </a:t>
            </a:r>
            <a:r>
              <a:rPr lang="en-US" dirty="0" err="1"/>
              <a:t>estabelecimento</a:t>
            </a:r>
            <a:r>
              <a:rPr lang="en-US" dirty="0"/>
              <a:t> de </a:t>
            </a:r>
            <a:r>
              <a:rPr lang="en-US" dirty="0" err="1"/>
              <a:t>regras</a:t>
            </a:r>
            <a:r>
              <a:rPr lang="en-US" dirty="0"/>
              <a:t> e </a:t>
            </a:r>
            <a:r>
              <a:rPr lang="en-US" dirty="0" err="1"/>
              <a:t>padrões</a:t>
            </a:r>
            <a:r>
              <a:rPr lang="en-US" dirty="0"/>
              <a:t> para </a:t>
            </a:r>
            <a:r>
              <a:rPr lang="en-US" dirty="0" err="1"/>
              <a:t>assegurar</a:t>
            </a:r>
            <a:r>
              <a:rPr lang="en-US" dirty="0"/>
              <a:t> a </a:t>
            </a:r>
            <a:r>
              <a:rPr lang="en-US" dirty="0" err="1"/>
              <a:t>proteção</a:t>
            </a:r>
            <a:r>
              <a:rPr lang="en-US" dirty="0"/>
              <a:t> das </a:t>
            </a:r>
            <a:r>
              <a:rPr lang="en-US" dirty="0" err="1"/>
              <a:t>informações</a:t>
            </a:r>
            <a:r>
              <a:rPr lang="en-US" dirty="0"/>
              <a:t> de </a:t>
            </a:r>
            <a:r>
              <a:rPr lang="en-US" dirty="0" err="1"/>
              <a:t>acordo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critérios</a:t>
            </a:r>
            <a:r>
              <a:rPr lang="en-US" dirty="0"/>
              <a:t> de </a:t>
            </a:r>
            <a:r>
              <a:rPr lang="en-US" dirty="0" err="1"/>
              <a:t>confidencialidade</a:t>
            </a:r>
            <a:r>
              <a:rPr lang="en-US" dirty="0"/>
              <a:t>, </a:t>
            </a:r>
            <a:r>
              <a:rPr lang="en-US" dirty="0" err="1"/>
              <a:t>integridade</a:t>
            </a:r>
            <a:r>
              <a:rPr lang="en-US" dirty="0"/>
              <a:t> e </a:t>
            </a:r>
            <a:r>
              <a:rPr lang="en-US" dirty="0" err="1"/>
              <a:t>disponibilidade</a:t>
            </a:r>
            <a:r>
              <a:rPr lang="en-US" dirty="0"/>
              <a:t> (CID).</a:t>
            </a:r>
          </a:p>
          <a:p>
            <a:endParaRPr lang="en-US" dirty="0"/>
          </a:p>
          <a:p>
            <a:r>
              <a:rPr lang="en-US" dirty="0"/>
              <a:t>É </a:t>
            </a:r>
            <a:r>
              <a:rPr lang="en-US" dirty="0" err="1"/>
              <a:t>preciso</a:t>
            </a:r>
            <a:r>
              <a:rPr lang="en-US" dirty="0"/>
              <a:t> que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tenham</a:t>
            </a:r>
            <a:r>
              <a:rPr lang="en-US" dirty="0"/>
              <a:t> </a:t>
            </a:r>
            <a:r>
              <a:rPr lang="en-US" dirty="0" err="1"/>
              <a:t>conhecimento</a:t>
            </a:r>
            <a:r>
              <a:rPr lang="en-US" dirty="0"/>
              <a:t> dos </a:t>
            </a:r>
            <a:r>
              <a:rPr lang="en-US" dirty="0" err="1"/>
              <a:t>ambientes</a:t>
            </a:r>
            <a:r>
              <a:rPr lang="en-US" dirty="0"/>
              <a:t> e </a:t>
            </a:r>
            <a:r>
              <a:rPr lang="en-US" dirty="0" err="1"/>
              <a:t>processos</a:t>
            </a:r>
            <a:r>
              <a:rPr lang="en-US" dirty="0"/>
              <a:t> da </a:t>
            </a:r>
            <a:r>
              <a:rPr lang="en-US" dirty="0" err="1"/>
              <a:t>organização</a:t>
            </a:r>
            <a:r>
              <a:rPr lang="en-US" dirty="0"/>
              <a:t>.</a:t>
            </a:r>
          </a:p>
          <a:p>
            <a:r>
              <a:rPr lang="en-US" dirty="0" err="1"/>
              <a:t>Trabalho</a:t>
            </a:r>
            <a:r>
              <a:rPr lang="en-US" dirty="0"/>
              <a:t> de </a:t>
            </a:r>
            <a:r>
              <a:rPr lang="en-US" dirty="0" err="1"/>
              <a:t>convencimento</a:t>
            </a:r>
            <a:r>
              <a:rPr lang="en-US" dirty="0"/>
              <a:t>, </a:t>
            </a:r>
            <a:r>
              <a:rPr lang="en-US" dirty="0" err="1"/>
              <a:t>conscientização</a:t>
            </a:r>
            <a:r>
              <a:rPr lang="en-US" dirty="0"/>
              <a:t>  e </a:t>
            </a:r>
            <a:r>
              <a:rPr lang="en-US" dirty="0" err="1"/>
              <a:t>treinamento</a:t>
            </a:r>
            <a:r>
              <a:rPr lang="en-US" dirty="0"/>
              <a:t>.</a:t>
            </a:r>
          </a:p>
          <a:p>
            <a:r>
              <a:rPr lang="en-US" dirty="0" err="1"/>
              <a:t>Envolve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a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direção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o </a:t>
            </a:r>
            <a:r>
              <a:rPr lang="en-US" dirty="0" err="1"/>
              <a:t>estagiário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9127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0FD57-99D6-49FD-9A5F-A80B4AAE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Atividade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EDF4DD-5378-4D24-B4DF-C126431DD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Qual</a:t>
            </a:r>
            <a:r>
              <a:rPr lang="en-US" dirty="0"/>
              <a:t> a </a:t>
            </a:r>
            <a:r>
              <a:rPr lang="en-US" dirty="0" err="1"/>
              <a:t>diferença</a:t>
            </a:r>
            <a:r>
              <a:rPr lang="en-US" dirty="0"/>
              <a:t> entre:</a:t>
            </a:r>
          </a:p>
          <a:p>
            <a:pPr lvl="1"/>
            <a:r>
              <a:rPr lang="en-US" dirty="0" err="1"/>
              <a:t>Política</a:t>
            </a:r>
            <a:endParaRPr lang="en-US" dirty="0"/>
          </a:p>
          <a:p>
            <a:pPr lvl="1"/>
            <a:r>
              <a:rPr lang="en-US" dirty="0"/>
              <a:t>Norma</a:t>
            </a:r>
          </a:p>
          <a:p>
            <a:pPr lvl="1"/>
            <a:r>
              <a:rPr lang="en-US" dirty="0" err="1"/>
              <a:t>Procedimento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253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829</Words>
  <Application>Microsoft Office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Comic Sans MS</vt:lpstr>
      <vt:lpstr>Tema do Office</vt:lpstr>
      <vt:lpstr>Segurança e Auditoria de Sistemas</vt:lpstr>
      <vt:lpstr>Ciclo de vida da informação</vt:lpstr>
      <vt:lpstr>Ciclo de vida da informação</vt:lpstr>
      <vt:lpstr>Ciclo de vida da informação</vt:lpstr>
      <vt:lpstr>Ciclo de vida da informação</vt:lpstr>
      <vt:lpstr>Atividade</vt:lpstr>
      <vt:lpstr>PSI – Política de Segurança da Informação</vt:lpstr>
      <vt:lpstr>PSI – Política de Segurança da Informação</vt:lpstr>
      <vt:lpstr>Atividade</vt:lpstr>
      <vt:lpstr>Etapas para o desenvolvimento da PSI</vt:lpstr>
      <vt:lpstr>Etapas para o desenvolvimento da PSI</vt:lpstr>
      <vt:lpstr>Para o sucesso da PSI</vt:lpstr>
      <vt:lpstr>Benefícios da PSI</vt:lpstr>
      <vt:lpstr>Regras e responsabilidades</vt:lpstr>
      <vt:lpstr>Áreas envolvidas</vt:lpstr>
      <vt:lpstr>Áreas envolvidas</vt:lpstr>
      <vt:lpstr>Atividade – Termo de Responsabilidade de 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e Auditoria de Sistemas</dc:title>
  <dc:creator>Patricia de Bassi</dc:creator>
  <cp:lastModifiedBy>Patricia de Bassi</cp:lastModifiedBy>
  <cp:revision>30</cp:revision>
  <dcterms:created xsi:type="dcterms:W3CDTF">2017-07-31T13:21:26Z</dcterms:created>
  <dcterms:modified xsi:type="dcterms:W3CDTF">2017-08-07T18:55:14Z</dcterms:modified>
</cp:coreProperties>
</file>