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59" r:id="rId11"/>
    <p:sldId id="260" r:id="rId12"/>
    <p:sldId id="261" r:id="rId13"/>
    <p:sldId id="265" r:id="rId14"/>
    <p:sldId id="266" r:id="rId15"/>
    <p:sldId id="262" r:id="rId16"/>
    <p:sldId id="264" r:id="rId17"/>
    <p:sldId id="277" r:id="rId18"/>
    <p:sldId id="278" r:id="rId19"/>
    <p:sldId id="279" r:id="rId20"/>
    <p:sldId id="263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de Bassi" initials="PdB" lastIdx="1" clrIdx="0">
    <p:extLst>
      <p:ext uri="{19B8F6BF-5375-455C-9EA6-DF929625EA0E}">
        <p15:presenceInfo xmlns:p15="http://schemas.microsoft.com/office/powerpoint/2012/main" userId="44b6d8738350d5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979DE-F246-478E-BFE9-13937B4D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B6D564-F58E-45EA-812F-D4856ABD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55E9D-2BB6-42E6-933F-73441A84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77D0F-83A8-4BA3-ABF2-F2B9E228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C916C-85E2-4ECC-BDEB-865C968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6B8BB-AFF6-4CD1-94D6-4476507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CE4162-2E93-4B92-93AA-DF3AA704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5DFAC-BF84-4FD5-9F64-3E1542BC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C31D3-9222-4F64-9528-E360A2C6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54911-2CE1-4BB5-A3EE-F67D0C5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B2D200-DE7B-4816-9707-15D2054C1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9A4C0-BCF2-4A6C-B0F8-950CA986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060DE-C59A-4495-9D72-D3089C28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EA50F-88AB-4FEB-9A2E-1CB8C98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99EC3-82D7-4659-856D-0FD3E94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52379-7498-4E1A-A791-360ECB5B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C06B3-F9D8-448F-A09B-1343FBFE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6AF81-4A79-4E79-B2E5-54A941F5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1121A-CDE6-428E-8469-9DD98E8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6EB89-41D8-47C2-A973-04A3111F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9363C-B274-484C-A79D-92A8DE0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C506DE-F0C7-485C-8AFF-AB00DAA2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7870F-2383-48A1-9768-AB986CAD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E42E1-FEBF-4B27-9208-9D716DD1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3339A-0E69-467E-B204-EEEA347B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64073-DCE2-4676-8D87-C740DB1C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941A9-E814-4189-A989-34CC41F8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A1998D-D119-4B38-8D3C-2B108E8B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612C07-6B54-4399-8CE6-AB386ADD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C089B6-4B23-4B48-BA33-8001F659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12F9E-4F57-400F-B582-ECC533B2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9513B-BE9E-40CA-9365-EFFEE9E5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52786-78CF-4F79-B388-FB642B497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860AE0-4067-4D54-832B-DB75276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2F34E-97E8-43C6-97D7-EF5D2BCE6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F3DC55-4FD6-4426-B6B0-D928CDC8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EAD7A1-CE8E-4F8D-925C-17F233FE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E02CA5-F58D-4F18-A79F-98E809DA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6F7162-0AB6-4138-A4A7-9FFD152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9437D-FE5C-4AB6-96F9-DE5100B8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72291F-73B8-468F-A1B4-78408BC0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C5B293-8B69-41E5-8D8F-A1ECF52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0E42A3-C344-4F58-8FB6-89C3A00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EA083D-67C9-479C-9EF5-E5B1CB78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BBC20D-2D1C-475D-AA71-6604AA99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B22ED6-1202-42AA-AFFA-27FCE7B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2A23C-24B0-4CAC-9596-AC07A643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045E6-AD13-4A02-BFB6-FE637545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9FD759-9795-4F93-86A6-35AB26AE5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C8BA6-053A-4EDC-97C7-2FE6891E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C8D582-4DEA-4E21-A7E4-01498350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A2D8F4-B342-4C3C-9642-0DF88748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F1766-BBD9-47C0-B29C-63A1D57E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836441-8D37-4417-B1C5-82C9E6438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BA1016-96A3-4D57-BFB8-A1D95C7F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52DEA8-5CA8-4886-AD12-E4AB5E34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611345-3DDD-4793-A4A4-1E84F2DD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83C2BD-7D3C-433F-821E-BD6FA79B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D60E47-3781-4D69-9E90-4DFB63E2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498DC-57EF-442C-A55C-EBB2DCC2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B20AA-A261-422B-81ED-2610B243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8924-3104-47DC-A84A-AEA495A1E001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1B656-2693-4200-876D-B0B1C463F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34D706-E9EE-4CA6-B452-327B795A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3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9A4CE-4BCB-4447-BE5B-C084A20A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Segurança</a:t>
            </a:r>
            <a:r>
              <a:rPr lang="en-US" dirty="0"/>
              <a:t> e Auditoria de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D89E2-0214-4799-B586-48A133ADE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- 3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Profa</a:t>
            </a:r>
            <a:r>
              <a:rPr lang="en-US" dirty="0"/>
              <a:t>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23023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2E2B24-494D-45A3-AF34-F889BB7F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1" y="309533"/>
            <a:ext cx="10515600" cy="787747"/>
          </a:xfrm>
        </p:spPr>
        <p:txBody>
          <a:bodyPr/>
          <a:lstStyle/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AF5002-10AF-42CE-BEB7-187522F5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68759"/>
              </p:ext>
            </p:extLst>
          </p:nvPr>
        </p:nvGraphicFramePr>
        <p:xfrm>
          <a:off x="771673" y="971550"/>
          <a:ext cx="10864068" cy="554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1391">
                  <a:extLst>
                    <a:ext uri="{9D8B030D-6E8A-4147-A177-3AD203B41FA5}">
                      <a16:colId xmlns:a16="http://schemas.microsoft.com/office/drawing/2014/main" val="1028363507"/>
                    </a:ext>
                  </a:extLst>
                </a:gridCol>
                <a:gridCol w="3217150">
                  <a:extLst>
                    <a:ext uri="{9D8B030D-6E8A-4147-A177-3AD203B41FA5}">
                      <a16:colId xmlns:a16="http://schemas.microsoft.com/office/drawing/2014/main" val="373837465"/>
                    </a:ext>
                  </a:extLst>
                </a:gridCol>
                <a:gridCol w="4355527">
                  <a:extLst>
                    <a:ext uri="{9D8B030D-6E8A-4147-A177-3AD203B41FA5}">
                      <a16:colId xmlns:a16="http://schemas.microsoft.com/office/drawing/2014/main" val="2568557044"/>
                    </a:ext>
                  </a:extLst>
                </a:gridCol>
              </a:tblGrid>
              <a:tr h="4179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Domínios da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Responsabilidade Primária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Apoio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133163208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Política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Comitê gestor de segurança da informação e departamento de comunicação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656611862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Organizando 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Gerência sênior , departamento de comunicação interna e auditoria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246981962"/>
                  </a:ext>
                </a:extLst>
              </a:tr>
              <a:tr h="41790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ativos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 e departamento jurídico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849782121"/>
                  </a:ext>
                </a:extLst>
              </a:tr>
              <a:tr h="41790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em 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489520732"/>
                  </a:ext>
                </a:extLst>
              </a:tr>
              <a:tr h="41790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física e do ambiente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Gestor de facilidades (facilities)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operações do data center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621042457"/>
                  </a:ext>
                </a:extLst>
              </a:tr>
              <a:tr h="8358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Controle de acesso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das unidades de negócios, segurança da informação e usuários individuais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operação de rede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216699441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Aquisição, desenvolvimento e manutenção de sistemas de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Desenvolvimento de aplicações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970932347"/>
                  </a:ext>
                </a:extLst>
              </a:tr>
              <a:tr h="49178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incidentes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Peritos em investigação forense e departamento jurídico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787788089"/>
                  </a:ext>
                </a:extLst>
              </a:tr>
              <a:tr h="41790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continuidade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Gestão de continuidade de negócios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 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4128794436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Conformidade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Conformidade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jurídico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68682414"/>
                  </a:ext>
                </a:extLst>
              </a:tr>
            </a:tbl>
          </a:graphicData>
        </a:graphic>
      </p:graphicFrame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31F61B40-58CF-406C-A594-FAFD6A9FEC48}"/>
              </a:ext>
            </a:extLst>
          </p:cNvPr>
          <p:cNvSpPr/>
          <p:nvPr/>
        </p:nvSpPr>
        <p:spPr>
          <a:xfrm>
            <a:off x="771673" y="4537710"/>
            <a:ext cx="3343127" cy="1587842"/>
          </a:xfrm>
          <a:prstGeom prst="wedgeEllipseCallout">
            <a:avLst>
              <a:gd name="adj1" fmla="val -21517"/>
              <a:gd name="adj2" fmla="val 6897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Correspondência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concordância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obediência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harmonia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09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51CD3B0-330E-49E7-8C35-16C903DF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</a:t>
            </a:r>
            <a:r>
              <a:rPr lang="en-US" dirty="0" err="1"/>
              <a:t>Diretor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(PDS)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44669D-5DF2-4345-B0B0-2FC04CF7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  <a:p>
            <a:pPr lvl="1"/>
            <a:r>
              <a:rPr lang="en-US" dirty="0" err="1"/>
              <a:t>Montar</a:t>
            </a:r>
            <a:r>
              <a:rPr lang="en-US" dirty="0"/>
              <a:t> um </a:t>
            </a:r>
            <a:r>
              <a:rPr lang="en-US" dirty="0" err="1"/>
              <a:t>mapa</a:t>
            </a:r>
            <a:r>
              <a:rPr lang="en-US" dirty="0"/>
              <a:t> de </a:t>
            </a:r>
            <a:r>
              <a:rPr lang="en-US" dirty="0" err="1"/>
              <a:t>relacionamento</a:t>
            </a:r>
            <a:r>
              <a:rPr lang="en-US" dirty="0"/>
              <a:t> e </a:t>
            </a:r>
            <a:r>
              <a:rPr lang="en-US" dirty="0" err="1"/>
              <a:t>dependência</a:t>
            </a:r>
            <a:r>
              <a:rPr lang="en-US" dirty="0"/>
              <a:t> entre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, </a:t>
            </a:r>
            <a:r>
              <a:rPr lang="en-US" dirty="0" err="1"/>
              <a:t>aplicações</a:t>
            </a:r>
            <a:r>
              <a:rPr lang="en-US" dirty="0"/>
              <a:t> e </a:t>
            </a:r>
            <a:r>
              <a:rPr lang="en-US" dirty="0" err="1"/>
              <a:t>infraestrutura</a:t>
            </a:r>
            <a:r>
              <a:rPr lang="en-US" dirty="0"/>
              <a:t> – </a:t>
            </a:r>
            <a:r>
              <a:rPr lang="en-US" dirty="0" err="1"/>
              <a:t>física</a:t>
            </a:r>
            <a:r>
              <a:rPr lang="en-US" dirty="0"/>
              <a:t>, </a:t>
            </a:r>
            <a:r>
              <a:rPr lang="en-US" dirty="0" err="1"/>
              <a:t>tecnológica</a:t>
            </a:r>
            <a:r>
              <a:rPr lang="en-US" dirty="0"/>
              <a:t> e </a:t>
            </a:r>
            <a:r>
              <a:rPr lang="en-US" dirty="0" err="1"/>
              <a:t>humana</a:t>
            </a:r>
            <a:r>
              <a:rPr lang="en-US" dirty="0"/>
              <a:t>.</a:t>
            </a:r>
          </a:p>
          <a:p>
            <a:r>
              <a:rPr lang="en-US" dirty="0" err="1"/>
              <a:t>Devido</a:t>
            </a:r>
            <a:r>
              <a:rPr lang="en-US" dirty="0"/>
              <a:t> à </a:t>
            </a:r>
            <a:r>
              <a:rPr lang="en-US" dirty="0" err="1"/>
              <a:t>volatilidade</a:t>
            </a:r>
            <a:r>
              <a:rPr lang="en-US" dirty="0"/>
              <a:t> dos </a:t>
            </a:r>
            <a:r>
              <a:rPr lang="en-US" dirty="0" err="1"/>
              <a:t>fatores</a:t>
            </a:r>
            <a:r>
              <a:rPr lang="en-US" dirty="0"/>
              <a:t> e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 no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dinâmica</a:t>
            </a:r>
            <a:r>
              <a:rPr lang="en-US" dirty="0">
                <a:sym typeface="Wingdings" panose="05000000000000000000" pitchFamily="2" charset="2"/>
              </a:rPr>
              <a:t> e </a:t>
            </a:r>
            <a:r>
              <a:rPr lang="en-US" dirty="0" err="1">
                <a:sym typeface="Wingdings" panose="05000000000000000000" pitchFamily="2" charset="2"/>
              </a:rPr>
              <a:t>flexível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>
                <a:sym typeface="Wingdings" panose="05000000000000000000" pitchFamily="2" charset="2"/>
              </a:rPr>
              <a:t>Compatível</a:t>
            </a:r>
            <a:r>
              <a:rPr lang="en-US" dirty="0">
                <a:sym typeface="Wingdings" panose="05000000000000000000" pitchFamily="2" charset="2"/>
              </a:rPr>
              <a:t> com: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Necessidades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Ameaças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Vulnerabilidades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Exposição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risco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Voltada</a:t>
            </a:r>
            <a:r>
              <a:rPr lang="en-US" dirty="0">
                <a:sym typeface="Wingdings" panose="05000000000000000000" pitchFamily="2" charset="2"/>
              </a:rPr>
              <a:t> para </a:t>
            </a:r>
            <a:r>
              <a:rPr lang="en-US" dirty="0" err="1">
                <a:sym typeface="Wingdings" panose="05000000000000000000" pitchFamily="2" charset="2"/>
              </a:rPr>
              <a:t>risco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controlado</a:t>
            </a:r>
            <a:r>
              <a:rPr lang="en-US" dirty="0">
                <a:sym typeface="Wingdings" panose="05000000000000000000" pitchFamily="2" charset="2"/>
              </a:rPr>
              <a:t> e </a:t>
            </a:r>
            <a:r>
              <a:rPr lang="en-US" dirty="0" err="1">
                <a:sym typeface="Wingdings" panose="05000000000000000000" pitchFamily="2" charset="2"/>
              </a:rPr>
              <a:t>nível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tolerado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51CD3B0-330E-49E7-8C35-16C903DF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</a:t>
            </a:r>
            <a:r>
              <a:rPr lang="en-US" dirty="0" err="1"/>
              <a:t>Diretor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(PDS)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44669D-5DF2-4345-B0B0-2FC04CF7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>
            <a:normAutofit/>
          </a:bodyPr>
          <a:lstStyle/>
          <a:p>
            <a:r>
              <a:rPr lang="en-US" dirty="0" err="1"/>
              <a:t>Etapas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Identificação</a:t>
            </a:r>
            <a:r>
              <a:rPr lang="en-US" dirty="0"/>
              <a:t> dos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Mapeamento</a:t>
            </a:r>
            <a:r>
              <a:rPr lang="en-US" dirty="0"/>
              <a:t> da </a:t>
            </a:r>
            <a:r>
              <a:rPr lang="en-US" dirty="0" err="1"/>
              <a:t>relevância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impactos</a:t>
            </a:r>
            <a:r>
              <a:rPr lang="en-US" dirty="0"/>
              <a:t> – </a:t>
            </a:r>
            <a:r>
              <a:rPr lang="en-US" dirty="0" err="1"/>
              <a:t>análise</a:t>
            </a:r>
            <a:r>
              <a:rPr lang="en-US" dirty="0"/>
              <a:t> CIDAL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prioridades</a:t>
            </a:r>
            <a:r>
              <a:rPr lang="en-US" dirty="0"/>
              <a:t> GUT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perímetros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atividades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1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51CD3B0-330E-49E7-8C35-16C903DF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Etapas</a:t>
            </a:r>
            <a:r>
              <a:rPr lang="en-US" dirty="0"/>
              <a:t> PDS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44669D-5DF2-4345-B0B0-2FC04CF7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Identificação</a:t>
            </a:r>
            <a:r>
              <a:rPr lang="en-US" dirty="0"/>
              <a:t> dos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sensíveis</a:t>
            </a:r>
            <a:r>
              <a:rPr lang="en-US" dirty="0"/>
              <a:t> e </a:t>
            </a:r>
            <a:r>
              <a:rPr lang="en-US" dirty="0" err="1"/>
              <a:t>críticos</a:t>
            </a:r>
            <a:r>
              <a:rPr lang="en-US" dirty="0"/>
              <a:t> com base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impactos</a:t>
            </a:r>
            <a:r>
              <a:rPr lang="en-US" dirty="0"/>
              <a:t> </a:t>
            </a:r>
            <a:r>
              <a:rPr lang="en-US" dirty="0" err="1"/>
              <a:t>financeiros</a:t>
            </a:r>
            <a:r>
              <a:rPr lang="en-US" dirty="0"/>
              <a:t> e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estratégicos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Gestores</a:t>
            </a:r>
            <a:r>
              <a:rPr lang="en-US" dirty="0"/>
              <a:t> </a:t>
            </a:r>
            <a:r>
              <a:rPr lang="en-US" dirty="0" err="1"/>
              <a:t>chaves</a:t>
            </a:r>
            <a:r>
              <a:rPr lang="en-US" dirty="0"/>
              <a:t> dos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mapeados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Integração</a:t>
            </a:r>
            <a:r>
              <a:rPr lang="en-US" dirty="0"/>
              <a:t> </a:t>
            </a:r>
            <a:r>
              <a:rPr lang="en-US" dirty="0" err="1"/>
              <a:t>destes</a:t>
            </a:r>
            <a:r>
              <a:rPr lang="en-US" dirty="0"/>
              <a:t> </a:t>
            </a:r>
            <a:r>
              <a:rPr lang="en-US" dirty="0" err="1"/>
              <a:t>gestores</a:t>
            </a:r>
            <a:r>
              <a:rPr lang="en-US" dirty="0"/>
              <a:t> para o </a:t>
            </a:r>
            <a:r>
              <a:rPr lang="en-US" dirty="0" err="1"/>
              <a:t>sucesso</a:t>
            </a:r>
            <a:r>
              <a:rPr lang="en-US" dirty="0"/>
              <a:t> do PDS</a:t>
            </a:r>
          </a:p>
          <a:p>
            <a:pPr lvl="1"/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entrevistas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7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51CD3B0-330E-49E7-8C35-16C903DF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Etapas</a:t>
            </a:r>
            <a:r>
              <a:rPr lang="en-US" dirty="0"/>
              <a:t> PDS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44669D-5DF2-4345-B0B0-2FC04CF7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Mapeamento</a:t>
            </a:r>
            <a:r>
              <a:rPr lang="en-US" dirty="0"/>
              <a:t> da </a:t>
            </a:r>
            <a:r>
              <a:rPr lang="en-US" dirty="0" err="1"/>
              <a:t>relevância</a:t>
            </a:r>
            <a:endParaRPr lang="en-US" dirty="0"/>
          </a:p>
          <a:p>
            <a:pPr lvl="1"/>
            <a:r>
              <a:rPr lang="en-US" dirty="0" err="1"/>
              <a:t>Elencar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de </a:t>
            </a:r>
            <a:r>
              <a:rPr lang="en-US" dirty="0" err="1"/>
              <a:t>prioridade</a:t>
            </a:r>
            <a:r>
              <a:rPr lang="en-US" dirty="0"/>
              <a:t> </a:t>
            </a:r>
            <a:r>
              <a:rPr lang="en-US" dirty="0" err="1"/>
              <a:t>visando</a:t>
            </a:r>
            <a:r>
              <a:rPr lang="en-US" dirty="0"/>
              <a:t> a </a:t>
            </a:r>
            <a:r>
              <a:rPr lang="en-US" dirty="0" err="1"/>
              <a:t>operação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Atribuir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 de 1 (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) a 5 (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Envolver</a:t>
            </a:r>
            <a:r>
              <a:rPr lang="en-US" dirty="0"/>
              <a:t> </a:t>
            </a:r>
            <a:r>
              <a:rPr lang="en-US" dirty="0" err="1"/>
              <a:t>gestores</a:t>
            </a:r>
            <a:r>
              <a:rPr lang="en-US" dirty="0"/>
              <a:t> da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administração</a:t>
            </a:r>
            <a:r>
              <a:rPr lang="en-US" dirty="0"/>
              <a:t> com </a:t>
            </a:r>
            <a:r>
              <a:rPr lang="en-US" dirty="0" err="1"/>
              <a:t>visão</a:t>
            </a:r>
            <a:r>
              <a:rPr lang="en-US" dirty="0"/>
              <a:t> global da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B0D63-5D9C-40E5-BC2D-0EF9117F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Etapas</a:t>
            </a:r>
            <a:r>
              <a:rPr lang="en-US" dirty="0"/>
              <a:t> PDS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A707-B43C-4EF6-9548-8DD7B091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13255"/>
            <a:ext cx="10515600" cy="551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impactos</a:t>
            </a:r>
            <a:r>
              <a:rPr lang="en-US" dirty="0"/>
              <a:t> – </a:t>
            </a:r>
            <a:r>
              <a:rPr lang="en-US" dirty="0" err="1"/>
              <a:t>análise</a:t>
            </a:r>
            <a:r>
              <a:rPr lang="en-US" dirty="0"/>
              <a:t> CIDAL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dirty="0" err="1"/>
              <a:t>onfidencialidade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dirty="0" err="1"/>
              <a:t>ntegridade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D</a:t>
            </a:r>
            <a:r>
              <a:rPr lang="en-US" dirty="0" err="1"/>
              <a:t>isponibilidade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utenticidade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egalidade</a:t>
            </a:r>
            <a:endParaRPr lang="en-US" dirty="0"/>
          </a:p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sensibilidade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mapeado</a:t>
            </a:r>
            <a:r>
              <a:rPr lang="en-US" dirty="0"/>
              <a:t> </a:t>
            </a:r>
            <a:r>
              <a:rPr lang="en-US" dirty="0" err="1"/>
              <a:t>diante</a:t>
            </a:r>
            <a:r>
              <a:rPr lang="en-US" dirty="0"/>
              <a:t> de um </a:t>
            </a:r>
            <a:r>
              <a:rPr lang="en-US" dirty="0" err="1"/>
              <a:t>incidente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  <a:p>
            <a:r>
              <a:rPr lang="en-US" dirty="0" err="1"/>
              <a:t>Entrevista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gestores</a:t>
            </a:r>
            <a:r>
              <a:rPr lang="en-US" dirty="0"/>
              <a:t> das </a:t>
            </a:r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definindo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impacto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B0D63-5D9C-40E5-BC2D-0EF9117F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Etapas</a:t>
            </a:r>
            <a:r>
              <a:rPr lang="en-US" dirty="0"/>
              <a:t> PDS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A707-B43C-4EF6-9548-8DD7B091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13255"/>
            <a:ext cx="10515600" cy="551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impactos</a:t>
            </a:r>
            <a:r>
              <a:rPr lang="en-US" dirty="0"/>
              <a:t> –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impacto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F0C188B-81FF-4D25-B194-67FAE875F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04562"/>
              </p:ext>
            </p:extLst>
          </p:nvPr>
        </p:nvGraphicFramePr>
        <p:xfrm>
          <a:off x="1062681" y="1631092"/>
          <a:ext cx="10058399" cy="4909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387">
                  <a:extLst>
                    <a:ext uri="{9D8B030D-6E8A-4147-A177-3AD203B41FA5}">
                      <a16:colId xmlns:a16="http://schemas.microsoft.com/office/drawing/2014/main" val="4080307058"/>
                    </a:ext>
                  </a:extLst>
                </a:gridCol>
                <a:gridCol w="2271251">
                  <a:extLst>
                    <a:ext uri="{9D8B030D-6E8A-4147-A177-3AD203B41FA5}">
                      <a16:colId xmlns:a16="http://schemas.microsoft.com/office/drawing/2014/main" val="3580276645"/>
                    </a:ext>
                  </a:extLst>
                </a:gridCol>
                <a:gridCol w="6754761">
                  <a:extLst>
                    <a:ext uri="{9D8B030D-6E8A-4147-A177-3AD203B41FA5}">
                      <a16:colId xmlns:a16="http://schemas.microsoft.com/office/drawing/2014/main" val="468515614"/>
                    </a:ext>
                  </a:extLst>
                </a:gridCol>
              </a:tblGrid>
              <a:tr h="31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Índice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Nível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Enquadramento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03763851"/>
                  </a:ext>
                </a:extLst>
              </a:tr>
              <a:tr h="642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Não Considerável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não representa prejuízo </a:t>
                      </a:r>
                      <a:r>
                        <a:rPr lang="pt-BR" sz="1400" dirty="0">
                          <a:effectLst/>
                        </a:rPr>
                        <a:t>à atividade produtiva.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660608669"/>
                  </a:ext>
                </a:extLst>
              </a:tr>
              <a:tr h="926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Relevante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representa baixos impactos </a:t>
                      </a:r>
                      <a:r>
                        <a:rPr lang="pt-BR" sz="1400" dirty="0">
                          <a:effectLst/>
                        </a:rPr>
                        <a:t>financeiros.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1277288088"/>
                  </a:ext>
                </a:extLst>
              </a:tr>
              <a:tr h="981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Importante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representa prejuízos financeiros diários</a:t>
                      </a:r>
                      <a:r>
                        <a:rPr lang="pt-BR" sz="1400" dirty="0">
                          <a:effectLst/>
                        </a:rPr>
                        <a:t>, sendo necessárias ações emergenciais a fim de que outros processos não venham a ser comprometidos.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943692279"/>
                  </a:ext>
                </a:extLst>
              </a:tr>
              <a:tr h="1057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Crítico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incidente de segurança afeta vários processos de negócios, causando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prejuízos financeiros e operacionais de grande porte</a:t>
                      </a:r>
                      <a:r>
                        <a:rPr lang="pt-BR" sz="1400" dirty="0">
                          <a:effectLst/>
                        </a:rPr>
                        <a:t>, sendo necessário ações reativas que afetam grande parte da organização.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411864372"/>
                  </a:ext>
                </a:extLst>
              </a:tr>
              <a:tr h="981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Vital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incidente de segurança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afeta todos os processos de negócios </a:t>
                      </a:r>
                      <a:r>
                        <a:rPr lang="pt-BR" sz="1400" dirty="0">
                          <a:effectLst/>
                        </a:rPr>
                        <a:t>de uma organização e os danos causados são irreversíveis, podendo levar à falência da organização.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201889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B0D63-5D9C-40E5-BC2D-0EF9117F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Etapas</a:t>
            </a:r>
            <a:r>
              <a:rPr lang="en-US" dirty="0"/>
              <a:t> PDS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A707-B43C-4EF6-9548-8DD7B091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13255"/>
            <a:ext cx="10515600" cy="551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impactos</a:t>
            </a:r>
            <a:r>
              <a:rPr lang="en-US" dirty="0"/>
              <a:t> –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impacto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F0C188B-81FF-4D25-B194-67FAE875F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07917"/>
              </p:ext>
            </p:extLst>
          </p:nvPr>
        </p:nvGraphicFramePr>
        <p:xfrm>
          <a:off x="1062681" y="1631092"/>
          <a:ext cx="10058399" cy="4909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387">
                  <a:extLst>
                    <a:ext uri="{9D8B030D-6E8A-4147-A177-3AD203B41FA5}">
                      <a16:colId xmlns:a16="http://schemas.microsoft.com/office/drawing/2014/main" val="4080307058"/>
                    </a:ext>
                  </a:extLst>
                </a:gridCol>
                <a:gridCol w="2271251">
                  <a:extLst>
                    <a:ext uri="{9D8B030D-6E8A-4147-A177-3AD203B41FA5}">
                      <a16:colId xmlns:a16="http://schemas.microsoft.com/office/drawing/2014/main" val="3580276645"/>
                    </a:ext>
                  </a:extLst>
                </a:gridCol>
                <a:gridCol w="6754761">
                  <a:extLst>
                    <a:ext uri="{9D8B030D-6E8A-4147-A177-3AD203B41FA5}">
                      <a16:colId xmlns:a16="http://schemas.microsoft.com/office/drawing/2014/main" val="468515614"/>
                    </a:ext>
                  </a:extLst>
                </a:gridCol>
              </a:tblGrid>
              <a:tr h="31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Índice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Nível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Enquadramento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03763851"/>
                  </a:ext>
                </a:extLst>
              </a:tr>
              <a:tr h="642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Não Considerável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não representa prejuízo </a:t>
                      </a:r>
                      <a:r>
                        <a:rPr lang="pt-BR" sz="1400" dirty="0">
                          <a:effectLst/>
                        </a:rPr>
                        <a:t>à atividade produtiva.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660608669"/>
                  </a:ext>
                </a:extLst>
              </a:tr>
              <a:tr h="926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Relevante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representa baixos impactos </a:t>
                      </a:r>
                      <a:r>
                        <a:rPr lang="pt-BR" sz="1400" dirty="0">
                          <a:effectLst/>
                        </a:rPr>
                        <a:t>financeiros.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1277288088"/>
                  </a:ext>
                </a:extLst>
              </a:tr>
              <a:tr h="981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Importante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representa prejuízos financeiros diários</a:t>
                      </a:r>
                      <a:r>
                        <a:rPr lang="pt-BR" sz="1400" dirty="0">
                          <a:effectLst/>
                        </a:rPr>
                        <a:t>, sendo necessárias ações emergenciais a fim de que outros processos não venham a ser comprometidos.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943692279"/>
                  </a:ext>
                </a:extLst>
              </a:tr>
              <a:tr h="1057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Crítico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incidente de segurança afeta vários processos de negócios, causando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prejuízos financeiros e operacionais de grande porte</a:t>
                      </a:r>
                      <a:r>
                        <a:rPr lang="pt-BR" sz="1400" dirty="0">
                          <a:effectLst/>
                        </a:rPr>
                        <a:t>, sendo necessário ações reativas que afetam grande parte da organização.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411864372"/>
                  </a:ext>
                </a:extLst>
              </a:tr>
              <a:tr h="981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Vital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incidente de segurança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afeta todos os processos de negócios </a:t>
                      </a:r>
                      <a:r>
                        <a:rPr lang="pt-BR" sz="1400" dirty="0">
                          <a:effectLst/>
                        </a:rPr>
                        <a:t>de uma organização e os danos causados são irreversíveis, podendo levar à falência da organização.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2018893224"/>
                  </a:ext>
                </a:extLst>
              </a:tr>
            </a:tbl>
          </a:graphicData>
        </a:graphic>
      </p:graphicFrame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525E6AE7-29AB-4AE7-A116-7CDCC9DDDC84}"/>
              </a:ext>
            </a:extLst>
          </p:cNvPr>
          <p:cNvSpPr/>
          <p:nvPr/>
        </p:nvSpPr>
        <p:spPr>
          <a:xfrm>
            <a:off x="6091880" y="2451354"/>
            <a:ext cx="3863340" cy="1634490"/>
          </a:xfrm>
          <a:prstGeom prst="wedgeRectCallout">
            <a:avLst>
              <a:gd name="adj1" fmla="val -50226"/>
              <a:gd name="adj2" fmla="val -6169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Um </a:t>
            </a:r>
            <a:r>
              <a:rPr lang="pt-BR" sz="1400" b="1" dirty="0">
                <a:solidFill>
                  <a:schemeClr val="tx1"/>
                </a:solidFill>
              </a:rPr>
              <a:t>processo de negócio</a:t>
            </a:r>
            <a:r>
              <a:rPr lang="pt-BR" sz="1400" dirty="0">
                <a:solidFill>
                  <a:schemeClr val="tx1"/>
                </a:solidFill>
              </a:rPr>
              <a:t>, </a:t>
            </a:r>
            <a:r>
              <a:rPr lang="pt-BR" sz="1400" b="1" dirty="0">
                <a:solidFill>
                  <a:schemeClr val="tx1"/>
                </a:solidFill>
              </a:rPr>
              <a:t>processo</a:t>
            </a:r>
            <a:r>
              <a:rPr lang="pt-BR" sz="1400" dirty="0">
                <a:solidFill>
                  <a:schemeClr val="tx1"/>
                </a:solidFill>
              </a:rPr>
              <a:t> organizacional ou método de </a:t>
            </a:r>
            <a:r>
              <a:rPr lang="pt-BR" sz="1400" b="1" dirty="0">
                <a:solidFill>
                  <a:schemeClr val="tx1"/>
                </a:solidFill>
              </a:rPr>
              <a:t>negócio</a:t>
            </a:r>
            <a:r>
              <a:rPr lang="pt-BR" sz="1400" dirty="0">
                <a:solidFill>
                  <a:schemeClr val="tx1"/>
                </a:solidFill>
              </a:rPr>
              <a:t> é um conjunto de atividades ou tarefas estruturadas relacionadas que produzem um serviço ou produto específico (fornece uma meta particular) para seus clientes ou para um cliente particular.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5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B0D63-5D9C-40E5-BC2D-0EF9117F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Etapas</a:t>
            </a:r>
            <a:r>
              <a:rPr lang="en-US" dirty="0"/>
              <a:t> PDS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A707-B43C-4EF6-9548-8DD7B091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13255"/>
            <a:ext cx="10515600" cy="551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impactos</a:t>
            </a:r>
            <a:r>
              <a:rPr lang="en-US" dirty="0"/>
              <a:t> –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impacto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F0C188B-81FF-4D25-B194-67FAE875FC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2681" y="1631092"/>
          <a:ext cx="10058399" cy="4909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387">
                  <a:extLst>
                    <a:ext uri="{9D8B030D-6E8A-4147-A177-3AD203B41FA5}">
                      <a16:colId xmlns:a16="http://schemas.microsoft.com/office/drawing/2014/main" val="4080307058"/>
                    </a:ext>
                  </a:extLst>
                </a:gridCol>
                <a:gridCol w="2271251">
                  <a:extLst>
                    <a:ext uri="{9D8B030D-6E8A-4147-A177-3AD203B41FA5}">
                      <a16:colId xmlns:a16="http://schemas.microsoft.com/office/drawing/2014/main" val="3580276645"/>
                    </a:ext>
                  </a:extLst>
                </a:gridCol>
                <a:gridCol w="6754761">
                  <a:extLst>
                    <a:ext uri="{9D8B030D-6E8A-4147-A177-3AD203B41FA5}">
                      <a16:colId xmlns:a16="http://schemas.microsoft.com/office/drawing/2014/main" val="468515614"/>
                    </a:ext>
                  </a:extLst>
                </a:gridCol>
              </a:tblGrid>
              <a:tr h="31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Índice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Nível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Enquadramento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03763851"/>
                  </a:ext>
                </a:extLst>
              </a:tr>
              <a:tr h="642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Não Considerável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não representa prejuízo </a:t>
                      </a:r>
                      <a:r>
                        <a:rPr lang="pt-BR" sz="1400" dirty="0">
                          <a:effectLst/>
                        </a:rPr>
                        <a:t>à atividade produtiva.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660608669"/>
                  </a:ext>
                </a:extLst>
              </a:tr>
              <a:tr h="926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Relevante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representa baixos impactos </a:t>
                      </a:r>
                      <a:r>
                        <a:rPr lang="pt-BR" sz="1400" dirty="0">
                          <a:effectLst/>
                        </a:rPr>
                        <a:t>financeiros.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1277288088"/>
                  </a:ext>
                </a:extLst>
              </a:tr>
              <a:tr h="981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Importante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representa prejuízos financeiros diários</a:t>
                      </a:r>
                      <a:r>
                        <a:rPr lang="pt-BR" sz="1400" dirty="0">
                          <a:effectLst/>
                        </a:rPr>
                        <a:t>, sendo necessárias ações emergenciais a fim de que outros processos não venham a ser comprometidos.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943692279"/>
                  </a:ext>
                </a:extLst>
              </a:tr>
              <a:tr h="1057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Crítico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incidente de segurança afeta vários processos de negócios, causando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prejuízos financeiros e operacionais de grande porte</a:t>
                      </a:r>
                      <a:r>
                        <a:rPr lang="pt-BR" sz="1400" dirty="0">
                          <a:effectLst/>
                        </a:rPr>
                        <a:t>, sendo necessário ações reativas que afetam grande parte da organização.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411864372"/>
                  </a:ext>
                </a:extLst>
              </a:tr>
              <a:tr h="981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Vital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incidente de segurança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afeta todos os processos de negócios </a:t>
                      </a:r>
                      <a:r>
                        <a:rPr lang="pt-BR" sz="1400" dirty="0">
                          <a:effectLst/>
                        </a:rPr>
                        <a:t>de uma organização e os danos causados são irreversíveis, podendo levar à falência da organização.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201889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B0D63-5D9C-40E5-BC2D-0EF9117F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Etapas</a:t>
            </a:r>
            <a:r>
              <a:rPr lang="en-US" dirty="0"/>
              <a:t> PDS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A707-B43C-4EF6-9548-8DD7B091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13255"/>
            <a:ext cx="10515600" cy="551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impactos</a:t>
            </a:r>
            <a:r>
              <a:rPr lang="en-US" dirty="0"/>
              <a:t> –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impacto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F0C188B-81FF-4D25-B194-67FAE875FC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2681" y="1631092"/>
          <a:ext cx="10058399" cy="4909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387">
                  <a:extLst>
                    <a:ext uri="{9D8B030D-6E8A-4147-A177-3AD203B41FA5}">
                      <a16:colId xmlns:a16="http://schemas.microsoft.com/office/drawing/2014/main" val="4080307058"/>
                    </a:ext>
                  </a:extLst>
                </a:gridCol>
                <a:gridCol w="2271251">
                  <a:extLst>
                    <a:ext uri="{9D8B030D-6E8A-4147-A177-3AD203B41FA5}">
                      <a16:colId xmlns:a16="http://schemas.microsoft.com/office/drawing/2014/main" val="3580276645"/>
                    </a:ext>
                  </a:extLst>
                </a:gridCol>
                <a:gridCol w="6754761">
                  <a:extLst>
                    <a:ext uri="{9D8B030D-6E8A-4147-A177-3AD203B41FA5}">
                      <a16:colId xmlns:a16="http://schemas.microsoft.com/office/drawing/2014/main" val="468515614"/>
                    </a:ext>
                  </a:extLst>
                </a:gridCol>
              </a:tblGrid>
              <a:tr h="31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Índice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Nível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Enquadramento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03763851"/>
                  </a:ext>
                </a:extLst>
              </a:tr>
              <a:tr h="642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Não Considerável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não representa prejuízo </a:t>
                      </a:r>
                      <a:r>
                        <a:rPr lang="pt-BR" sz="1400" dirty="0">
                          <a:effectLst/>
                        </a:rPr>
                        <a:t>à atividade produtiva.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660608669"/>
                  </a:ext>
                </a:extLst>
              </a:tr>
              <a:tr h="926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Relevante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representa baixos impactos </a:t>
                      </a:r>
                      <a:r>
                        <a:rPr lang="pt-BR" sz="1400" dirty="0">
                          <a:effectLst/>
                        </a:rPr>
                        <a:t>financeiros.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1277288088"/>
                  </a:ext>
                </a:extLst>
              </a:tr>
              <a:tr h="981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Importante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processo de negócio é afetado por um incidente de segurança e este incidente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representa prejuízos financeiros diários</a:t>
                      </a:r>
                      <a:r>
                        <a:rPr lang="pt-BR" sz="1400" dirty="0">
                          <a:effectLst/>
                        </a:rPr>
                        <a:t>, sendo necessárias ações emergenciais a fim de que outros processos não venham a ser comprometidos.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943692279"/>
                  </a:ext>
                </a:extLst>
              </a:tr>
              <a:tr h="1057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Crítico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incidente de segurança afeta vários processos de negócios, causando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prejuízos financeiros e operacionais de grande porte</a:t>
                      </a:r>
                      <a:r>
                        <a:rPr lang="pt-BR" sz="1400" dirty="0">
                          <a:effectLst/>
                        </a:rPr>
                        <a:t>, sendo necessário ações reativas que afetam grande parte da organização.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3411864372"/>
                  </a:ext>
                </a:extLst>
              </a:tr>
              <a:tr h="981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Vital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Quando um incidente de segurança 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</a:rPr>
                        <a:t>afeta todos os processos de negócios </a:t>
                      </a:r>
                      <a:r>
                        <a:rPr lang="pt-BR" sz="1400" dirty="0">
                          <a:effectLst/>
                        </a:rPr>
                        <a:t>de uma organização e os danos causados são irreversíveis, podendo levar à falência da organização.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92" marR="31492" marT="0" marB="0" anchor="ctr"/>
                </a:tc>
                <a:extLst>
                  <a:ext uri="{0D108BD9-81ED-4DB2-BD59-A6C34878D82A}">
                    <a16:rowId xmlns:a16="http://schemas.microsoft.com/office/drawing/2014/main" val="2018893224"/>
                  </a:ext>
                </a:extLst>
              </a:tr>
            </a:tbl>
          </a:graphicData>
        </a:graphic>
      </p:graphicFrame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0BC010BF-668E-4B0D-B5BD-E73880BA7626}"/>
              </a:ext>
            </a:extLst>
          </p:cNvPr>
          <p:cNvSpPr/>
          <p:nvPr/>
        </p:nvSpPr>
        <p:spPr>
          <a:xfrm>
            <a:off x="6309360" y="2553590"/>
            <a:ext cx="4263390" cy="1577340"/>
          </a:xfrm>
          <a:prstGeom prst="wedgeRectCallout">
            <a:avLst>
              <a:gd name="adj1" fmla="val 4100"/>
              <a:gd name="adj2" fmla="val -6793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Um incidente de segurança pode ser </a:t>
            </a:r>
            <a:r>
              <a:rPr lang="pt-BR" sz="1400" b="1" dirty="0">
                <a:solidFill>
                  <a:schemeClr val="tx1"/>
                </a:solidFill>
              </a:rPr>
              <a:t>definido</a:t>
            </a:r>
            <a:r>
              <a:rPr lang="pt-BR" sz="1400" dirty="0">
                <a:solidFill>
                  <a:schemeClr val="tx1"/>
                </a:solidFill>
              </a:rPr>
              <a:t> como qualquer evento adverso, confirmado ou sob suspeita, relacionado a segurança de sistemas de computação ou de redes de </a:t>
            </a:r>
            <a:r>
              <a:rPr lang="pt-BR" sz="1400" b="1" dirty="0">
                <a:solidFill>
                  <a:schemeClr val="tx1"/>
                </a:solidFill>
              </a:rPr>
              <a:t>computadores</a:t>
            </a:r>
            <a:r>
              <a:rPr lang="pt-BR" sz="1400" dirty="0">
                <a:solidFill>
                  <a:schemeClr val="tx1"/>
                </a:solidFill>
              </a:rPr>
              <a:t> . Em geral, toda situação onde uma entidade de informação está sob risco é </a:t>
            </a:r>
            <a:r>
              <a:rPr lang="pt-BR" sz="1400" b="1" dirty="0">
                <a:solidFill>
                  <a:schemeClr val="tx1"/>
                </a:solidFill>
              </a:rPr>
              <a:t>considerado</a:t>
            </a:r>
            <a:r>
              <a:rPr lang="pt-BR" sz="1400" dirty="0">
                <a:solidFill>
                  <a:schemeClr val="tx1"/>
                </a:solidFill>
              </a:rPr>
              <a:t> um incidente de segurança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7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523C8-3E9C-4EF4-B7AC-095058F3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Responsabilidades</a:t>
            </a:r>
            <a:r>
              <a:rPr lang="en-US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F85B0-D02F-4040-A554-4CE067D3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Domínio</a:t>
            </a:r>
            <a:r>
              <a:rPr lang="en-US" dirty="0"/>
              <a:t> da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  <a:p>
            <a:pPr lvl="1"/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negócio</a:t>
            </a:r>
            <a:r>
              <a:rPr lang="en-US" dirty="0"/>
              <a:t> principal com a </a:t>
            </a:r>
            <a:r>
              <a:rPr lang="en-US" dirty="0" err="1"/>
              <a:t>qual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relacionada</a:t>
            </a:r>
            <a:endParaRPr lang="en-US" dirty="0"/>
          </a:p>
          <a:p>
            <a:r>
              <a:rPr lang="en-US" dirty="0" err="1"/>
              <a:t>Responsabilidade</a:t>
            </a:r>
            <a:r>
              <a:rPr lang="en-US" dirty="0"/>
              <a:t> </a:t>
            </a:r>
            <a:r>
              <a:rPr lang="en-US" dirty="0" err="1"/>
              <a:t>primária</a:t>
            </a:r>
            <a:endParaRPr lang="en-US" dirty="0"/>
          </a:p>
          <a:p>
            <a:pPr lvl="1"/>
            <a:r>
              <a:rPr lang="en-US" dirty="0" err="1"/>
              <a:t>Área</a:t>
            </a:r>
            <a:r>
              <a:rPr lang="en-US" dirty="0"/>
              <a:t> que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missão</a:t>
            </a:r>
            <a:r>
              <a:rPr lang="en-US" dirty="0"/>
              <a:t> </a:t>
            </a:r>
            <a:r>
              <a:rPr lang="en-US" dirty="0" err="1"/>
              <a:t>cumprir</a:t>
            </a:r>
            <a:r>
              <a:rPr lang="en-US" dirty="0"/>
              <a:t> a PSI</a:t>
            </a:r>
          </a:p>
          <a:p>
            <a:r>
              <a:rPr lang="en-US" dirty="0" err="1"/>
              <a:t>Apoio</a:t>
            </a:r>
            <a:endParaRPr lang="en-US" dirty="0"/>
          </a:p>
          <a:p>
            <a:pPr lvl="1"/>
            <a:r>
              <a:rPr lang="en-US" dirty="0" err="1"/>
              <a:t>Área</a:t>
            </a:r>
            <a:r>
              <a:rPr lang="en-US" dirty="0"/>
              <a:t> que </a:t>
            </a:r>
            <a:r>
              <a:rPr lang="en-US" dirty="0" err="1"/>
              <a:t>assessora</a:t>
            </a:r>
            <a:r>
              <a:rPr lang="en-US" dirty="0"/>
              <a:t> a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</a:t>
            </a:r>
            <a:r>
              <a:rPr lang="en-US" dirty="0" err="1"/>
              <a:t>primária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9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B0D63-5D9C-40E5-BC2D-0EF9117F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 err="1"/>
              <a:t>Etapas</a:t>
            </a:r>
            <a:r>
              <a:rPr lang="en-US" dirty="0"/>
              <a:t> PDS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A707-B43C-4EF6-9548-8DD7B091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0389"/>
            <a:ext cx="5982730" cy="4916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prioridades</a:t>
            </a:r>
            <a:r>
              <a:rPr lang="en-US" dirty="0"/>
              <a:t> GUT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G</a:t>
            </a:r>
            <a:r>
              <a:rPr lang="en-US" dirty="0" err="1"/>
              <a:t>ravidade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U</a:t>
            </a:r>
            <a:r>
              <a:rPr lang="en-US" dirty="0" err="1"/>
              <a:t>rgência</a:t>
            </a:r>
            <a:r>
              <a:rPr lang="en-US" dirty="0"/>
              <a:t> da </a:t>
            </a:r>
            <a:r>
              <a:rPr lang="en-US" dirty="0" err="1"/>
              <a:t>resolução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dirty="0" err="1"/>
              <a:t>endência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piorar</a:t>
            </a:r>
            <a:endParaRPr lang="en-US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58E5402-B700-4225-A3FD-41F90011C57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31092" y="3336324"/>
          <a:ext cx="8476735" cy="3163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2388">
                  <a:extLst>
                    <a:ext uri="{9D8B030D-6E8A-4147-A177-3AD203B41FA5}">
                      <a16:colId xmlns:a16="http://schemas.microsoft.com/office/drawing/2014/main" val="3238098836"/>
                    </a:ext>
                  </a:extLst>
                </a:gridCol>
                <a:gridCol w="2716302">
                  <a:extLst>
                    <a:ext uri="{9D8B030D-6E8A-4147-A177-3AD203B41FA5}">
                      <a16:colId xmlns:a16="http://schemas.microsoft.com/office/drawing/2014/main" val="2520089223"/>
                    </a:ext>
                  </a:extLst>
                </a:gridCol>
                <a:gridCol w="3208045">
                  <a:extLst>
                    <a:ext uri="{9D8B030D-6E8A-4147-A177-3AD203B41FA5}">
                      <a16:colId xmlns:a16="http://schemas.microsoft.com/office/drawing/2014/main" val="1877009107"/>
                    </a:ext>
                  </a:extLst>
                </a:gridCol>
              </a:tblGrid>
              <a:tr h="5272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Gravidade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Urgência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Tendência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00747252"/>
                  </a:ext>
                </a:extLst>
              </a:tr>
              <a:tr h="527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 sem gravidade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 sem pressa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não vai agravar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12738817"/>
                  </a:ext>
                </a:extLst>
              </a:tr>
              <a:tr h="527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 baixa gravidade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tolerante à espera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 vai agravar a longo prazo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93138497"/>
                  </a:ext>
                </a:extLst>
              </a:tr>
              <a:tr h="527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 média gravidade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 o mais cedo possível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 vai agravar a médio prazo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08286689"/>
                  </a:ext>
                </a:extLst>
              </a:tr>
              <a:tr h="527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 alta gravidade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 com alguma urgência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 vai agravar a curto prazo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72805489"/>
                  </a:ext>
                </a:extLst>
              </a:tr>
              <a:tr h="527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 altíssima gravidade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 imediatamente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 vai agravar imediatamente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3814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33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51CD3B0-330E-49E7-8C35-16C903DF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Etapas</a:t>
            </a:r>
            <a:r>
              <a:rPr lang="en-US" dirty="0"/>
              <a:t> PDS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44669D-5DF2-4345-B0B0-2FC04CF7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perímetros</a:t>
            </a:r>
            <a:endParaRPr lang="en-US" dirty="0"/>
          </a:p>
          <a:p>
            <a:pPr lvl="1"/>
            <a:r>
              <a:rPr lang="en-US" dirty="0" err="1"/>
              <a:t>Mapear</a:t>
            </a:r>
            <a:r>
              <a:rPr lang="en-US" dirty="0"/>
              <a:t> o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trás</a:t>
            </a:r>
            <a:r>
              <a:rPr lang="en-US" dirty="0"/>
              <a:t> do </a:t>
            </a:r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ativos</a:t>
            </a:r>
            <a:r>
              <a:rPr lang="en-US" dirty="0"/>
              <a:t> que </a:t>
            </a:r>
            <a:r>
              <a:rPr lang="en-US" dirty="0" err="1"/>
              <a:t>sustentam</a:t>
            </a:r>
            <a:r>
              <a:rPr lang="en-US" dirty="0"/>
              <a:t> e </a:t>
            </a:r>
            <a:r>
              <a:rPr lang="en-US" dirty="0" err="1"/>
              <a:t>suportam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endParaRPr lang="en-US" dirty="0"/>
          </a:p>
          <a:p>
            <a:pPr lvl="2"/>
            <a:r>
              <a:rPr lang="en-US" dirty="0" err="1"/>
              <a:t>Pessoas</a:t>
            </a:r>
            <a:endParaRPr lang="en-US" dirty="0"/>
          </a:p>
          <a:p>
            <a:pPr lvl="2"/>
            <a:r>
              <a:rPr lang="en-US" dirty="0" err="1"/>
              <a:t>Informações</a:t>
            </a:r>
            <a:endParaRPr lang="en-US" dirty="0"/>
          </a:p>
          <a:p>
            <a:pPr lvl="2"/>
            <a:r>
              <a:rPr lang="en-US" dirty="0" err="1"/>
              <a:t>Aplicações</a:t>
            </a:r>
            <a:endParaRPr lang="en-US" dirty="0"/>
          </a:p>
          <a:p>
            <a:pPr lvl="2"/>
            <a:r>
              <a:rPr lang="en-US" dirty="0" err="1"/>
              <a:t>Tecnologia</a:t>
            </a:r>
            <a:endParaRPr lang="en-US" dirty="0"/>
          </a:p>
          <a:p>
            <a:pPr lvl="2"/>
            <a:r>
              <a:rPr lang="en-US" dirty="0" err="1"/>
              <a:t>Infraestrutura</a:t>
            </a:r>
            <a:endParaRPr lang="en-US" dirty="0"/>
          </a:p>
          <a:p>
            <a:pPr lvl="1"/>
            <a:r>
              <a:rPr lang="en-US" dirty="0" err="1"/>
              <a:t>Comporão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ativos</a:t>
            </a:r>
            <a:r>
              <a:rPr lang="en-US" dirty="0"/>
              <a:t> </a:t>
            </a:r>
            <a:r>
              <a:rPr lang="en-US" dirty="0" err="1"/>
              <a:t>essenciais</a:t>
            </a:r>
            <a:r>
              <a:rPr lang="en-US" dirty="0"/>
              <a:t> e </a:t>
            </a:r>
            <a:r>
              <a:rPr lang="en-US" dirty="0" err="1"/>
              <a:t>auxiliarão</a:t>
            </a:r>
            <a:r>
              <a:rPr lang="en-US" dirty="0"/>
              <a:t> no </a:t>
            </a:r>
            <a:r>
              <a:rPr lang="en-US" dirty="0" err="1"/>
              <a:t>mapeamento</a:t>
            </a:r>
            <a:r>
              <a:rPr lang="en-US" dirty="0"/>
              <a:t> da </a:t>
            </a:r>
            <a:r>
              <a:rPr lang="en-US" dirty="0" err="1"/>
              <a:t>relação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ativos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análise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8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51CD3B0-330E-49E7-8C35-16C903DF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Etapas</a:t>
            </a:r>
            <a:r>
              <a:rPr lang="en-US" dirty="0"/>
              <a:t> PDS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44669D-5DF2-4345-B0B0-2FC04CF7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Estudo</a:t>
            </a:r>
            <a:r>
              <a:rPr lang="en-US" dirty="0"/>
              <a:t> de </a:t>
            </a:r>
            <a:r>
              <a:rPr lang="en-US" dirty="0" err="1"/>
              <a:t>atividades</a:t>
            </a:r>
            <a:endParaRPr lang="en-US" dirty="0"/>
          </a:p>
          <a:p>
            <a:pPr lvl="1"/>
            <a:r>
              <a:rPr lang="en-US" dirty="0" err="1"/>
              <a:t>Elencar</a:t>
            </a:r>
            <a:r>
              <a:rPr lang="en-US" dirty="0"/>
              <a:t> as </a:t>
            </a:r>
            <a:r>
              <a:rPr lang="en-US" dirty="0" err="1"/>
              <a:t>atividades</a:t>
            </a:r>
            <a:r>
              <a:rPr lang="en-US" dirty="0"/>
              <a:t> que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complementar</a:t>
            </a:r>
            <a:r>
              <a:rPr lang="en-US" dirty="0"/>
              <a:t> a </a:t>
            </a:r>
            <a:r>
              <a:rPr lang="en-US" dirty="0" err="1"/>
              <a:t>implantação</a:t>
            </a:r>
            <a:r>
              <a:rPr lang="en-US" dirty="0"/>
              <a:t> do PDS</a:t>
            </a:r>
          </a:p>
          <a:p>
            <a:pPr lvl="1"/>
            <a:r>
              <a:rPr lang="en-US" dirty="0" err="1"/>
              <a:t>Planejar</a:t>
            </a:r>
            <a:r>
              <a:rPr lang="en-US" dirty="0"/>
              <a:t> as </a:t>
            </a:r>
            <a:r>
              <a:rPr lang="en-US" dirty="0" err="1"/>
              <a:t>ações</a:t>
            </a:r>
            <a:r>
              <a:rPr lang="en-US" dirty="0"/>
              <a:t> dos </a:t>
            </a:r>
            <a:r>
              <a:rPr lang="en-US" dirty="0" err="1"/>
              <a:t>ambientes</a:t>
            </a:r>
            <a:r>
              <a:rPr lang="en-US" dirty="0"/>
              <a:t> e </a:t>
            </a:r>
            <a:r>
              <a:rPr lang="en-US" dirty="0" err="1"/>
              <a:t>perímetros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Alinhadas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diretrizes</a:t>
            </a:r>
            <a:r>
              <a:rPr lang="en-US" dirty="0"/>
              <a:t> de SI </a:t>
            </a:r>
            <a:r>
              <a:rPr lang="en-US" dirty="0" err="1"/>
              <a:t>definidas</a:t>
            </a:r>
            <a:endParaRPr lang="en-US" dirty="0"/>
          </a:p>
          <a:p>
            <a:pPr lvl="1"/>
            <a:r>
              <a:rPr lang="en-US" dirty="0"/>
              <a:t>Como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Analise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endParaRPr lang="en-US" dirty="0"/>
          </a:p>
          <a:p>
            <a:pPr lvl="2"/>
            <a:r>
              <a:rPr lang="en-US" dirty="0"/>
              <a:t>Plano de </a:t>
            </a:r>
            <a:r>
              <a:rPr lang="en-US" dirty="0" err="1"/>
              <a:t>resposta</a:t>
            </a:r>
            <a:r>
              <a:rPr lang="en-US" dirty="0"/>
              <a:t> a </a:t>
            </a:r>
            <a:r>
              <a:rPr lang="en-US" dirty="0" err="1"/>
              <a:t>invasões</a:t>
            </a:r>
            <a:endParaRPr lang="en-US" dirty="0"/>
          </a:p>
          <a:p>
            <a:pPr lvl="2"/>
            <a:r>
              <a:rPr lang="en-US" dirty="0" err="1"/>
              <a:t>Capacitação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de SI</a:t>
            </a:r>
          </a:p>
          <a:p>
            <a:pPr lvl="2"/>
            <a:r>
              <a:rPr lang="en-US" dirty="0"/>
              <a:t>Teste de </a:t>
            </a:r>
            <a:r>
              <a:rPr lang="en-US" dirty="0" err="1"/>
              <a:t>invasão</a:t>
            </a:r>
            <a:endParaRPr lang="en-US" dirty="0"/>
          </a:p>
          <a:p>
            <a:pPr lvl="2"/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riscos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9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3A810-A067-4E8A-A018-3556F5C3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Atividade</a:t>
            </a:r>
            <a:r>
              <a:rPr lang="en-US" dirty="0"/>
              <a:t>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AAB8B-1EAB-499A-B4F2-6F51EDDF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/>
          <a:lstStyle/>
          <a:p>
            <a:r>
              <a:rPr lang="en-US" dirty="0" err="1"/>
              <a:t>Descrever</a:t>
            </a:r>
            <a:r>
              <a:rPr lang="en-US" dirty="0"/>
              <a:t> 2 </a:t>
            </a:r>
            <a:r>
              <a:rPr lang="en-US" dirty="0" err="1"/>
              <a:t>situações</a:t>
            </a:r>
            <a:r>
              <a:rPr lang="en-US" dirty="0"/>
              <a:t> que </a:t>
            </a:r>
            <a:r>
              <a:rPr lang="en-US" dirty="0" err="1"/>
              <a:t>ilustrem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um dos 5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impacto</a:t>
            </a:r>
            <a:r>
              <a:rPr lang="en-US" dirty="0"/>
              <a:t> da </a:t>
            </a:r>
            <a:r>
              <a:rPr lang="en-US" dirty="0" err="1"/>
              <a:t>fase</a:t>
            </a:r>
            <a:r>
              <a:rPr lang="en-US" dirty="0"/>
              <a:t> 3 do PDS.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8C4721-F300-4EBF-B738-6F531FFB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29" y="1961847"/>
            <a:ext cx="8617571" cy="421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9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3A810-A067-4E8A-A018-3556F5C3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Atividade</a:t>
            </a:r>
            <a:r>
              <a:rPr lang="en-US" dirty="0"/>
              <a:t>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AAB8B-1EAB-499A-B4F2-6F51EDDF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/>
          <a:lstStyle/>
          <a:p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listadas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atividade</a:t>
            </a:r>
            <a:r>
              <a:rPr lang="en-US" dirty="0"/>
              <a:t> 1, </a:t>
            </a:r>
            <a:r>
              <a:rPr lang="en-US" dirty="0" err="1"/>
              <a:t>classificá</a:t>
            </a:r>
            <a:r>
              <a:rPr lang="en-US" dirty="0"/>
              <a:t>-las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a GUT.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F9739D-DD40-4EF8-8F16-4B09826F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95" y="2471026"/>
            <a:ext cx="8516850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9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2E2B24-494D-45A3-AF34-F889BB7F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1" y="309533"/>
            <a:ext cx="10515600" cy="6277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AF5002-10AF-42CE-BEB7-187522F5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2762"/>
              </p:ext>
            </p:extLst>
          </p:nvPr>
        </p:nvGraphicFramePr>
        <p:xfrm>
          <a:off x="771673" y="937260"/>
          <a:ext cx="10692619" cy="5474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449">
                  <a:extLst>
                    <a:ext uri="{9D8B030D-6E8A-4147-A177-3AD203B41FA5}">
                      <a16:colId xmlns:a16="http://schemas.microsoft.com/office/drawing/2014/main" val="1028363507"/>
                    </a:ext>
                  </a:extLst>
                </a:gridCol>
                <a:gridCol w="3166379">
                  <a:extLst>
                    <a:ext uri="{9D8B030D-6E8A-4147-A177-3AD203B41FA5}">
                      <a16:colId xmlns:a16="http://schemas.microsoft.com/office/drawing/2014/main" val="373837465"/>
                    </a:ext>
                  </a:extLst>
                </a:gridCol>
                <a:gridCol w="4286791">
                  <a:extLst>
                    <a:ext uri="{9D8B030D-6E8A-4147-A177-3AD203B41FA5}">
                      <a16:colId xmlns:a16="http://schemas.microsoft.com/office/drawing/2014/main" val="2568557044"/>
                    </a:ext>
                  </a:extLst>
                </a:gridCol>
              </a:tblGrid>
              <a:tr h="412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Domínios da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Responsabilidade Primária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Apoio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133163208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Política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Comitê gestor de segurança da informação e departamento de comunicação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656611862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Organizando 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Gerência sênior , departamento de comunicação interna e auditoria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24698196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ativos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 e departamento jurídico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849782121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em 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48952073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física e do ambiente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de facilidades (</a:t>
                      </a:r>
                      <a:r>
                        <a:rPr lang="pt-BR" sz="1400" dirty="0" err="1">
                          <a:effectLst/>
                        </a:rPr>
                        <a:t>facilities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operações do data center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621042457"/>
                  </a:ext>
                </a:extLst>
              </a:tr>
              <a:tr h="8254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Controle de acesso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das unidades de negócios, segurança da informação e usuários individuais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operação de rede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216699441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Aquisição, desenvolvimento e manutenção de sistemas de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Desenvolvimento de aplicações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970932347"/>
                  </a:ext>
                </a:extLst>
              </a:tr>
              <a:tr h="4857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incidentes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Peritos em investigação forense e departamento jurídico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787788089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continuidade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Gestão de continuidade de negócios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 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4128794436"/>
                  </a:ext>
                </a:extLst>
              </a:tr>
              <a:tr h="2428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Conformidade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Conformidade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jurídico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6868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5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2E2B24-494D-45A3-AF34-F889BB7F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1" y="309533"/>
            <a:ext cx="10515600" cy="6277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AF5002-10AF-42CE-BEB7-187522F5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8317"/>
              </p:ext>
            </p:extLst>
          </p:nvPr>
        </p:nvGraphicFramePr>
        <p:xfrm>
          <a:off x="771673" y="937260"/>
          <a:ext cx="10692619" cy="5474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449">
                  <a:extLst>
                    <a:ext uri="{9D8B030D-6E8A-4147-A177-3AD203B41FA5}">
                      <a16:colId xmlns:a16="http://schemas.microsoft.com/office/drawing/2014/main" val="1028363507"/>
                    </a:ext>
                  </a:extLst>
                </a:gridCol>
                <a:gridCol w="3166379">
                  <a:extLst>
                    <a:ext uri="{9D8B030D-6E8A-4147-A177-3AD203B41FA5}">
                      <a16:colId xmlns:a16="http://schemas.microsoft.com/office/drawing/2014/main" val="373837465"/>
                    </a:ext>
                  </a:extLst>
                </a:gridCol>
                <a:gridCol w="4286791">
                  <a:extLst>
                    <a:ext uri="{9D8B030D-6E8A-4147-A177-3AD203B41FA5}">
                      <a16:colId xmlns:a16="http://schemas.microsoft.com/office/drawing/2014/main" val="2568557044"/>
                    </a:ext>
                  </a:extLst>
                </a:gridCol>
              </a:tblGrid>
              <a:tr h="412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Domínios da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Responsabilidade Primária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Apoio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133163208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Política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Comitê gestor de segurança da informação e departamento de comunicação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656611862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Organizando 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Gerência sênior , departamento de comunicação interna e auditoria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24698196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ativos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 e departamento jurídico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849782121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em 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48952073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física e do ambiente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de facilidades (</a:t>
                      </a:r>
                      <a:r>
                        <a:rPr lang="pt-BR" sz="1400" dirty="0" err="1">
                          <a:effectLst/>
                        </a:rPr>
                        <a:t>facilities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operações do data center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621042457"/>
                  </a:ext>
                </a:extLst>
              </a:tr>
              <a:tr h="8254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Controle de acesso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das unidades de negócios, segurança da informação e usuários individuais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operação de rede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216699441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Aquisição, desenvolvimento e manutenção de sistemas de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Desenvolvimento de aplicações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970932347"/>
                  </a:ext>
                </a:extLst>
              </a:tr>
              <a:tr h="4857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incidentes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Peritos em investigação forense e departamento jurídico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787788089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continuidade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Gestão de continuidade de negócios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 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4128794436"/>
                  </a:ext>
                </a:extLst>
              </a:tr>
              <a:tr h="2428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Conformidade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Conformidade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jurídico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68682414"/>
                  </a:ext>
                </a:extLst>
              </a:tr>
            </a:tbl>
          </a:graphicData>
        </a:graphic>
      </p:graphicFrame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1EE52217-A410-430C-AEC4-4B383DB2F4A1}"/>
              </a:ext>
            </a:extLst>
          </p:cNvPr>
          <p:cNvSpPr/>
          <p:nvPr/>
        </p:nvSpPr>
        <p:spPr>
          <a:xfrm>
            <a:off x="4777740" y="1120141"/>
            <a:ext cx="4343400" cy="2183130"/>
          </a:xfrm>
          <a:prstGeom prst="wedgeEllipseCallout">
            <a:avLst>
              <a:gd name="adj1" fmla="val -30314"/>
              <a:gd name="adj2" fmla="val 5507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É a pessoa designada para promover a integração entre “pessoas, tecnologias e serviços”. Como gerenciar prédios corporativos: desde cuidar da infraestrutura dos prédios, como ar condicionado e luz, até a relação com prestadores de serviços e fornecedores.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8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2E2B24-494D-45A3-AF34-F889BB7F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1" y="309533"/>
            <a:ext cx="10515600" cy="6277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AF5002-10AF-42CE-BEB7-187522F544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1673" y="937260"/>
          <a:ext cx="10692619" cy="5474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449">
                  <a:extLst>
                    <a:ext uri="{9D8B030D-6E8A-4147-A177-3AD203B41FA5}">
                      <a16:colId xmlns:a16="http://schemas.microsoft.com/office/drawing/2014/main" val="1028363507"/>
                    </a:ext>
                  </a:extLst>
                </a:gridCol>
                <a:gridCol w="3166379">
                  <a:extLst>
                    <a:ext uri="{9D8B030D-6E8A-4147-A177-3AD203B41FA5}">
                      <a16:colId xmlns:a16="http://schemas.microsoft.com/office/drawing/2014/main" val="373837465"/>
                    </a:ext>
                  </a:extLst>
                </a:gridCol>
                <a:gridCol w="4286791">
                  <a:extLst>
                    <a:ext uri="{9D8B030D-6E8A-4147-A177-3AD203B41FA5}">
                      <a16:colId xmlns:a16="http://schemas.microsoft.com/office/drawing/2014/main" val="2568557044"/>
                    </a:ext>
                  </a:extLst>
                </a:gridCol>
              </a:tblGrid>
              <a:tr h="412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Domínios da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Responsabilidade Primária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Apoio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133163208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Política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Comitê gestor de segurança da informação e departamento de comunicação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656611862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Organizando 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Gerência sênior , departamento de comunicação interna e auditoria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24698196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ativos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 e departamento jurídico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849782121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em 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48952073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física e do ambiente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de facilidades (</a:t>
                      </a:r>
                      <a:r>
                        <a:rPr lang="pt-BR" sz="1400" dirty="0" err="1">
                          <a:effectLst/>
                        </a:rPr>
                        <a:t>facilities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operações do data center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621042457"/>
                  </a:ext>
                </a:extLst>
              </a:tr>
              <a:tr h="8254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Controle de acesso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das unidades de negócios, segurança da informação e usuários individuais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operação de rede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216699441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Aquisição, desenvolvimento e manutenção de sistemas de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Desenvolvimento de aplicações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970932347"/>
                  </a:ext>
                </a:extLst>
              </a:tr>
              <a:tr h="4857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incidentes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Peritos em investigação forense e departamento jurídico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787788089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continuidade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Gestão de continuidade de negócios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 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4128794436"/>
                  </a:ext>
                </a:extLst>
              </a:tr>
              <a:tr h="2428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Conformidade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Conformidade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jurídico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6868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2E2B24-494D-45A3-AF34-F889BB7F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1" y="309533"/>
            <a:ext cx="10515600" cy="6277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AF5002-10AF-42CE-BEB7-187522F544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1673" y="937260"/>
          <a:ext cx="10692619" cy="5474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449">
                  <a:extLst>
                    <a:ext uri="{9D8B030D-6E8A-4147-A177-3AD203B41FA5}">
                      <a16:colId xmlns:a16="http://schemas.microsoft.com/office/drawing/2014/main" val="1028363507"/>
                    </a:ext>
                  </a:extLst>
                </a:gridCol>
                <a:gridCol w="3166379">
                  <a:extLst>
                    <a:ext uri="{9D8B030D-6E8A-4147-A177-3AD203B41FA5}">
                      <a16:colId xmlns:a16="http://schemas.microsoft.com/office/drawing/2014/main" val="373837465"/>
                    </a:ext>
                  </a:extLst>
                </a:gridCol>
                <a:gridCol w="4286791">
                  <a:extLst>
                    <a:ext uri="{9D8B030D-6E8A-4147-A177-3AD203B41FA5}">
                      <a16:colId xmlns:a16="http://schemas.microsoft.com/office/drawing/2014/main" val="2568557044"/>
                    </a:ext>
                  </a:extLst>
                </a:gridCol>
              </a:tblGrid>
              <a:tr h="412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Domínios da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Responsabilidade Primária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Apoio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133163208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Política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Comitê gestor de segurança da informação e departamento de comunicação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656611862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Organizando 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Gerência sênior , departamento de comunicação interna e auditoria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24698196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ativos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 e departamento jurídico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849782121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em 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48952073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física e do ambiente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de facilidades (</a:t>
                      </a:r>
                      <a:r>
                        <a:rPr lang="pt-BR" sz="1400" dirty="0" err="1">
                          <a:effectLst/>
                        </a:rPr>
                        <a:t>facilities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operações do data center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621042457"/>
                  </a:ext>
                </a:extLst>
              </a:tr>
              <a:tr h="8254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Controle de acesso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das unidades de negócios, segurança da informação e usuários individuais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operação de rede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216699441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Aquisição, desenvolvimento e manutenção de sistemas de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Desenvolvimento de aplicações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970932347"/>
                  </a:ext>
                </a:extLst>
              </a:tr>
              <a:tr h="4857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incidentes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Peritos em investigação forense e departamento jurídico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787788089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continuidade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Gestão de continuidade de negócios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 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4128794436"/>
                  </a:ext>
                </a:extLst>
              </a:tr>
              <a:tr h="2428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Conformidade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Conformidade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jurídico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68682414"/>
                  </a:ext>
                </a:extLst>
              </a:tr>
            </a:tbl>
          </a:graphicData>
        </a:graphic>
      </p:graphicFrame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F400B030-59FB-4294-BE53-BE7952DA683B}"/>
              </a:ext>
            </a:extLst>
          </p:cNvPr>
          <p:cNvSpPr/>
          <p:nvPr/>
        </p:nvSpPr>
        <p:spPr>
          <a:xfrm>
            <a:off x="4583430" y="1680210"/>
            <a:ext cx="4823460" cy="2103120"/>
          </a:xfrm>
          <a:prstGeom prst="wedgeEllipseCallout">
            <a:avLst>
              <a:gd name="adj1" fmla="val -21781"/>
              <a:gd name="adj2" fmla="val 5760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Define os rumos de uma organização, tem o domínio de tudo que acontece dentro da empresa, está no papel de liderança. É um profissional generalista que sabe tudo sobre o negócio, sobre a administração do empreendimento, sobre marketing, sobre a área financeira, sobre os números.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5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2E2B24-494D-45A3-AF34-F889BB7F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1" y="309533"/>
            <a:ext cx="10515600" cy="6277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AF5002-10AF-42CE-BEB7-187522F544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1673" y="937260"/>
          <a:ext cx="10692619" cy="5474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449">
                  <a:extLst>
                    <a:ext uri="{9D8B030D-6E8A-4147-A177-3AD203B41FA5}">
                      <a16:colId xmlns:a16="http://schemas.microsoft.com/office/drawing/2014/main" val="1028363507"/>
                    </a:ext>
                  </a:extLst>
                </a:gridCol>
                <a:gridCol w="3166379">
                  <a:extLst>
                    <a:ext uri="{9D8B030D-6E8A-4147-A177-3AD203B41FA5}">
                      <a16:colId xmlns:a16="http://schemas.microsoft.com/office/drawing/2014/main" val="373837465"/>
                    </a:ext>
                  </a:extLst>
                </a:gridCol>
                <a:gridCol w="4286791">
                  <a:extLst>
                    <a:ext uri="{9D8B030D-6E8A-4147-A177-3AD203B41FA5}">
                      <a16:colId xmlns:a16="http://schemas.microsoft.com/office/drawing/2014/main" val="2568557044"/>
                    </a:ext>
                  </a:extLst>
                </a:gridCol>
              </a:tblGrid>
              <a:tr h="412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Domínios da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Responsabilidade Primária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Apoio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133163208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Política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Comitê gestor de segurança da informação e departamento de comunicação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656611862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Organizando 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Gerência sênior , departamento de comunicação interna e auditoria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24698196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ativos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 e departamento jurídico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849782121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em 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48952073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física e do ambiente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de facilidades (</a:t>
                      </a:r>
                      <a:r>
                        <a:rPr lang="pt-BR" sz="1400" dirty="0" err="1">
                          <a:effectLst/>
                        </a:rPr>
                        <a:t>facilities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operações do data center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621042457"/>
                  </a:ext>
                </a:extLst>
              </a:tr>
              <a:tr h="8254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Controle de acesso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das unidades de negócios, segurança da informação e usuários individuais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operação de rede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216699441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Aquisição, desenvolvimento e manutenção de sistemas de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Desenvolvimento de aplicações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970932347"/>
                  </a:ext>
                </a:extLst>
              </a:tr>
              <a:tr h="4857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incidentes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Peritos em investigação forense e departamento jurídico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787788089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continuidade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Gestão de continuidade de negócios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 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4128794436"/>
                  </a:ext>
                </a:extLst>
              </a:tr>
              <a:tr h="2428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Conformidade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Conformidade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jurídico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6868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03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2E2B24-494D-45A3-AF34-F889BB7F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1" y="309533"/>
            <a:ext cx="10515600" cy="6277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AF5002-10AF-42CE-BEB7-187522F5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30605"/>
              </p:ext>
            </p:extLst>
          </p:nvPr>
        </p:nvGraphicFramePr>
        <p:xfrm>
          <a:off x="771673" y="937260"/>
          <a:ext cx="10692619" cy="5474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449">
                  <a:extLst>
                    <a:ext uri="{9D8B030D-6E8A-4147-A177-3AD203B41FA5}">
                      <a16:colId xmlns:a16="http://schemas.microsoft.com/office/drawing/2014/main" val="1028363507"/>
                    </a:ext>
                  </a:extLst>
                </a:gridCol>
                <a:gridCol w="3166379">
                  <a:extLst>
                    <a:ext uri="{9D8B030D-6E8A-4147-A177-3AD203B41FA5}">
                      <a16:colId xmlns:a16="http://schemas.microsoft.com/office/drawing/2014/main" val="373837465"/>
                    </a:ext>
                  </a:extLst>
                </a:gridCol>
                <a:gridCol w="4286791">
                  <a:extLst>
                    <a:ext uri="{9D8B030D-6E8A-4147-A177-3AD203B41FA5}">
                      <a16:colId xmlns:a16="http://schemas.microsoft.com/office/drawing/2014/main" val="2568557044"/>
                    </a:ext>
                  </a:extLst>
                </a:gridCol>
              </a:tblGrid>
              <a:tr h="412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Domínios da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Responsabilidade Primária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Apoio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133163208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Política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Comitê gestor de segurança da informação e departamento de comunicação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656611862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Organizando 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Gerência sênior , departamento de comunicação interna e auditoria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24698196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ativos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 e departamento jurídico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849782121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em 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48952073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física e do ambiente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de facilidades (</a:t>
                      </a:r>
                      <a:r>
                        <a:rPr lang="pt-BR" sz="1400" dirty="0" err="1">
                          <a:effectLst/>
                        </a:rPr>
                        <a:t>facilities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operações do data center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621042457"/>
                  </a:ext>
                </a:extLst>
              </a:tr>
              <a:tr h="8254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Controle de acesso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das unidades de negócios, segurança da informação e usuários individuais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operação de rede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216699441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Aquisição, desenvolvimento e manutenção de sistemas de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Desenvolvimento de aplicações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970932347"/>
                  </a:ext>
                </a:extLst>
              </a:tr>
              <a:tr h="4857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incidentes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Peritos em investigação forense e departamento jurídico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787788089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continuidade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Gestão de continuidade de negócios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 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4128794436"/>
                  </a:ext>
                </a:extLst>
              </a:tr>
              <a:tr h="2428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Conformidade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Conformidade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jurídico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68682414"/>
                  </a:ext>
                </a:extLst>
              </a:tr>
            </a:tbl>
          </a:graphicData>
        </a:graphic>
      </p:graphicFrame>
      <p:sp>
        <p:nvSpPr>
          <p:cNvPr id="2" name="Balão de Fala: Oval 1">
            <a:extLst>
              <a:ext uri="{FF2B5EF4-FFF2-40B4-BE49-F238E27FC236}">
                <a16:creationId xmlns:a16="http://schemas.microsoft.com/office/drawing/2014/main" id="{8F878AC3-9B8A-47C3-AD49-E56DE239814C}"/>
              </a:ext>
            </a:extLst>
          </p:cNvPr>
          <p:cNvSpPr/>
          <p:nvPr/>
        </p:nvSpPr>
        <p:spPr>
          <a:xfrm>
            <a:off x="3257550" y="2434590"/>
            <a:ext cx="5074920" cy="2914650"/>
          </a:xfrm>
          <a:prstGeom prst="wedgeEllipseCallout">
            <a:avLst>
              <a:gd name="adj1" fmla="val -19707"/>
              <a:gd name="adj2" fmla="val 6772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Um gerente de continuidade de negócios é responsável pela criação de planos para manter a empresa funcionando depois de eventos inesperados, como desastres naturais, ataques terroristas, crimes e erros. Entre suas responsabilidades estão a realização de análises detalhadas e abrangentes e avaliações de risco que englobem sistemas de tecnologia, construções, pessoal e a cadeia de fornecedores.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1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2E2B24-494D-45A3-AF34-F889BB7F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1" y="309533"/>
            <a:ext cx="10515600" cy="6277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AF5002-10AF-42CE-BEB7-187522F544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1673" y="937260"/>
          <a:ext cx="10692619" cy="5474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449">
                  <a:extLst>
                    <a:ext uri="{9D8B030D-6E8A-4147-A177-3AD203B41FA5}">
                      <a16:colId xmlns:a16="http://schemas.microsoft.com/office/drawing/2014/main" val="1028363507"/>
                    </a:ext>
                  </a:extLst>
                </a:gridCol>
                <a:gridCol w="3166379">
                  <a:extLst>
                    <a:ext uri="{9D8B030D-6E8A-4147-A177-3AD203B41FA5}">
                      <a16:colId xmlns:a16="http://schemas.microsoft.com/office/drawing/2014/main" val="373837465"/>
                    </a:ext>
                  </a:extLst>
                </a:gridCol>
                <a:gridCol w="4286791">
                  <a:extLst>
                    <a:ext uri="{9D8B030D-6E8A-4147-A177-3AD203B41FA5}">
                      <a16:colId xmlns:a16="http://schemas.microsoft.com/office/drawing/2014/main" val="2568557044"/>
                    </a:ext>
                  </a:extLst>
                </a:gridCol>
              </a:tblGrid>
              <a:tr h="412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Domínios da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Responsabilidade Primária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Apoio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133163208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Política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Comitê gestor de segurança da informação e departamento de comunicação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656611862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Organizando a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Gerência sênior , departamento de comunicação interna e auditoria interna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24698196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ativos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 e departamento jurídico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849782121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em 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Recursos humanos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1489520732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física e do ambiente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de facilidades (</a:t>
                      </a:r>
                      <a:r>
                        <a:rPr lang="pt-BR" sz="1400" dirty="0" err="1">
                          <a:effectLst/>
                        </a:rPr>
                        <a:t>facilities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operações do data center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621042457"/>
                  </a:ext>
                </a:extLst>
              </a:tr>
              <a:tr h="8254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Controle de acesso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Gestor das unidades de negócios, segurança da informação e usuários individuais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de operação de rede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216699441"/>
                  </a:ext>
                </a:extLst>
              </a:tr>
              <a:tr h="6190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Aquisição, desenvolvimento e manutenção de sistemas de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Desenvolvimento de aplicações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970932347"/>
                  </a:ext>
                </a:extLst>
              </a:tr>
              <a:tr h="4857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incidentes de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Segurança da informação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Peritos em investigação forense e departamento jurídico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2787788089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Gestão de continuidade de negócios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Gestão de continuidade de negócios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Áreas de negócio e segurança da informação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4128794436"/>
                  </a:ext>
                </a:extLst>
              </a:tr>
              <a:tr h="2428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Conformidade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Conformidade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Departamento jurídico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584" marR="29584" marT="0" marB="0" anchor="ctr"/>
                </a:tc>
                <a:extLst>
                  <a:ext uri="{0D108BD9-81ED-4DB2-BD59-A6C34878D82A}">
                    <a16:rowId xmlns:a16="http://schemas.microsoft.com/office/drawing/2014/main" val="36868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152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2437</Words>
  <Application>Microsoft Office PowerPoint</Application>
  <PresentationFormat>Widescreen</PresentationFormat>
  <Paragraphs>460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Tema do Office</vt:lpstr>
      <vt:lpstr>Segurança e Auditoria de Sistemas</vt:lpstr>
      <vt:lpstr>Responsabilidades </vt:lpstr>
      <vt:lpstr>Tabela de Atribuição de Responsabilidades</vt:lpstr>
      <vt:lpstr>Tabela de Atribuição de Responsabilidades</vt:lpstr>
      <vt:lpstr>Tabela de Atribuição de Responsabilidades</vt:lpstr>
      <vt:lpstr>Tabela de Atribuição de Responsabilidades</vt:lpstr>
      <vt:lpstr>Tabela de Atribuição de Responsabilidades</vt:lpstr>
      <vt:lpstr>Tabela de Atribuição de Responsabilidades</vt:lpstr>
      <vt:lpstr>Tabela de Atribuição de Responsabilidades</vt:lpstr>
      <vt:lpstr>Tabela de Atribuição de Responsabilidades</vt:lpstr>
      <vt:lpstr>Plano Diretor de Segurança (PDS)</vt:lpstr>
      <vt:lpstr>Plano Diretor de Segurança (PDS)</vt:lpstr>
      <vt:lpstr>Etapas PDS</vt:lpstr>
      <vt:lpstr>Etapas PDS</vt:lpstr>
      <vt:lpstr>Etapas PDS</vt:lpstr>
      <vt:lpstr>Etapas PDS</vt:lpstr>
      <vt:lpstr>Etapas PDS</vt:lpstr>
      <vt:lpstr>Etapas PDS</vt:lpstr>
      <vt:lpstr>Etapas PDS</vt:lpstr>
      <vt:lpstr>Etapas PDS</vt:lpstr>
      <vt:lpstr>Etapas PDS</vt:lpstr>
      <vt:lpstr>Etapas PDS</vt:lpstr>
      <vt:lpstr>Atividade 1</vt:lpstr>
      <vt:lpstr>Atividade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Auditoria de Sistemas</dc:title>
  <dc:creator>Patricia de Bassi</dc:creator>
  <cp:lastModifiedBy>Patricia de Bassi</cp:lastModifiedBy>
  <cp:revision>55</cp:revision>
  <dcterms:created xsi:type="dcterms:W3CDTF">2017-07-31T13:21:26Z</dcterms:created>
  <dcterms:modified xsi:type="dcterms:W3CDTF">2017-08-20T19:56:14Z</dcterms:modified>
</cp:coreProperties>
</file>