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90" r:id="rId16"/>
    <p:sldId id="271" r:id="rId17"/>
    <p:sldId id="291" r:id="rId18"/>
    <p:sldId id="272" r:id="rId19"/>
    <p:sldId id="292" r:id="rId20"/>
    <p:sldId id="293" r:id="rId21"/>
    <p:sldId id="273" r:id="rId22"/>
    <p:sldId id="274" r:id="rId23"/>
    <p:sldId id="275" r:id="rId24"/>
    <p:sldId id="289" r:id="rId25"/>
    <p:sldId id="276" r:id="rId26"/>
    <p:sldId id="294" r:id="rId27"/>
    <p:sldId id="277" r:id="rId28"/>
    <p:sldId id="278" r:id="rId29"/>
    <p:sldId id="279" r:id="rId30"/>
    <p:sldId id="280" r:id="rId31"/>
    <p:sldId id="295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0605E-B767-4564-9BCB-2B69D841D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17E5F8-775C-46F2-B291-D80B984B9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CBA2DE-BB90-467A-97B5-A6F8958A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16B6-2670-4D0A-958C-E2E0E1D9790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94C366-D5C9-4FD4-AE27-D8A30599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5B4930-E4B8-45C3-AC0A-A7906463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9847-0D66-4E92-9D19-5BB4FC6F0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9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6038D-5DB5-4310-9C0A-CD78B57C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EF5966-674A-49B0-8AB3-7A32664F8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4E292C-1811-4DF7-9C25-A6163A38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16B6-2670-4D0A-958C-E2E0E1D9790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662F8B-C4B1-4E41-9A48-FEF0EA64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2D948B-D9DA-4D60-AEC2-99B7898B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9847-0D66-4E92-9D19-5BB4FC6F0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2C396A-5860-4A5A-9717-345EA1120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549E0D-3790-4748-B672-5339B4136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9FA8E2-3FC4-476F-B1C9-1527EAA0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16B6-2670-4D0A-958C-E2E0E1D9790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98CCEA-749D-497C-8D74-8A36E293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0B022A-7C84-4CD5-8039-931B4C29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9847-0D66-4E92-9D19-5BB4FC6F0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1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4115C-5D26-4515-B00A-2ABD451F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F236A5-BC54-4B76-A341-0DC50E992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014507-0C4A-4427-8B7E-CE1559C2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16B6-2670-4D0A-958C-E2E0E1D9790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69DAFA-94B8-4E9B-A8F3-CDAC841D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83FEF-D54D-4C3E-90C2-0EDDC4FB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9847-0D66-4E92-9D19-5BB4FC6F0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6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8D346-D056-450D-AB2E-32CDD0EC6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D03A19-61ED-4C8B-9E3F-0CEFE4843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EDDB6C-FA58-4ABA-8671-6EBA016C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16B6-2670-4D0A-958C-E2E0E1D9790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2DE19F-2311-42BE-A524-175407B9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FD3B00-0FB1-47A3-AB83-B51027DA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9847-0D66-4E92-9D19-5BB4FC6F0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9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AD85D-8B6A-4C12-8CD9-3FB6047D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B2CB0D-0B64-480F-9121-3A3EFD228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543B03-9592-4975-8572-645D32CD2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D3E2DB-2360-4810-BD00-56D95CAF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16B6-2670-4D0A-958C-E2E0E1D9790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F68854-2151-4847-A405-82262A2D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9EB0C4-89C8-4C13-8376-F6885428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9847-0D66-4E92-9D19-5BB4FC6F0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91894-E264-4573-B275-5C816E0E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EBC399-2DFF-4854-996F-D66562A9C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ACA61A-D86A-4218-BCC6-A48329A15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61AC3C-04F6-4F68-BEBB-E3431373A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41AAE35-6506-4452-972C-518CF01EB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742216-072F-45EA-8867-8B050544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16B6-2670-4D0A-958C-E2E0E1D9790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3B223B-D773-4C99-97BF-0E31402F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7EE180-11DF-4B31-A55B-668E07C2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9847-0D66-4E92-9D19-5BB4FC6F0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0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13EC3-4805-4416-AE32-38F4D54F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0665F7-4599-4C59-AC3B-98F0AE6B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16B6-2670-4D0A-958C-E2E0E1D9790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D7357F-BDCF-4A13-8691-EE5B5EA7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F383AD-FD8F-4D68-95FB-727CCA37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9847-0D66-4E92-9D19-5BB4FC6F0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5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9BEFAC-2D8B-419A-AEB0-141FB131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16B6-2670-4D0A-958C-E2E0E1D9790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97DCDB-06DB-4028-9C3E-0AE75F09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F2D62E-5D99-4511-8F70-4A20040E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9847-0D66-4E92-9D19-5BB4FC6F0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0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90912-65F6-48C1-9CDA-9102C928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B7B4C0-B6D2-4E27-9C83-ACC5C56E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8995C2-9683-4DB0-BEEE-D1D6F3ED1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C5B22A-D57F-44D6-959B-2AD98BFE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16B6-2670-4D0A-958C-E2E0E1D9790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333F77-F5F5-48B2-8B0E-85159F9F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A46763-79B1-4DD2-B8C8-1020C51A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9847-0D66-4E92-9D19-5BB4FC6F0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8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E1D85-1093-4C92-8382-CF1381B7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5FD7D8-7E99-4ACE-863E-40C0E91A2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4B76D-9E1D-4F6A-8427-77AD86DFD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9E7E16-AAAB-4C24-8353-37C49185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16B6-2670-4D0A-958C-E2E0E1D9790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023090-2E6E-4BF8-8305-F67C8522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6D05D9-32B6-4034-B3C3-F95FBD4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9847-0D66-4E92-9D19-5BB4FC6F0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98101D9-1B3A-4A4F-8DAE-14305DFB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146CA8-64EE-4442-9739-F71904851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F12127-4EAB-4711-996C-2CA3A7432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516B6-2670-4D0A-958C-E2E0E1D9790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D1D223-9F13-44C6-900D-6256A5870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AD1032-8255-406B-97EA-DB9C868F1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9847-0D66-4E92-9D19-5BB4FC6F0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6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patriciadebassi@gmail.com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5A3B8-DA38-4EBE-B949-DED89D92D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Procedimentos</a:t>
            </a:r>
            <a:r>
              <a:rPr lang="en-US" dirty="0"/>
              <a:t> e Boas </a:t>
            </a:r>
            <a:r>
              <a:rPr lang="en-US" dirty="0" err="1"/>
              <a:t>Práticas</a:t>
            </a:r>
            <a:r>
              <a:rPr lang="en-US" dirty="0"/>
              <a:t> de SI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453ACD-712E-482C-9EF6-9A080CD8E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Profa</a:t>
            </a:r>
            <a:r>
              <a:rPr lang="en-US" dirty="0"/>
              <a:t>. Patricia R. de Bassi</a:t>
            </a:r>
          </a:p>
        </p:txBody>
      </p:sp>
    </p:spTree>
    <p:extLst>
      <p:ext uri="{BB962C8B-B14F-4D97-AF65-F5344CB8AC3E}">
        <p14:creationId xmlns:p14="http://schemas.microsoft.com/office/powerpoint/2010/main" val="88866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EA79583-8BA4-49D0-951F-926B07741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434" y="1301750"/>
            <a:ext cx="7825230" cy="3012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F161A34-07CE-41DF-AE58-DFA46F97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00B050"/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Segurança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DataCenter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o Explicativo: Linha 2">
            <a:extLst>
              <a:ext uri="{FF2B5EF4-FFF2-40B4-BE49-F238E27FC236}">
                <a16:creationId xmlns:a16="http://schemas.microsoft.com/office/drawing/2014/main" id="{32AC442B-EB79-440C-95FA-31148CA6B5C4}"/>
              </a:ext>
            </a:extLst>
          </p:cNvPr>
          <p:cNvSpPr/>
          <p:nvPr/>
        </p:nvSpPr>
        <p:spPr>
          <a:xfrm>
            <a:off x="3879602" y="4783638"/>
            <a:ext cx="2818378" cy="1605187"/>
          </a:xfrm>
          <a:prstGeom prst="borderCallout1">
            <a:avLst>
              <a:gd name="adj1" fmla="val -26"/>
              <a:gd name="adj2" fmla="val 13833"/>
              <a:gd name="adj3" fmla="val -81272"/>
              <a:gd name="adj4" fmla="val 29738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Para </a:t>
            </a:r>
            <a:r>
              <a:rPr lang="en-US" sz="1400" dirty="0" err="1"/>
              <a:t>diminuir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riscos</a:t>
            </a:r>
            <a:r>
              <a:rPr lang="en-US" sz="1400" dirty="0"/>
              <a:t> de </a:t>
            </a:r>
            <a:r>
              <a:rPr lang="en-US" sz="1400" dirty="0" err="1"/>
              <a:t>falhas</a:t>
            </a:r>
            <a:r>
              <a:rPr lang="en-US" sz="1400" dirty="0"/>
              <a:t> </a:t>
            </a:r>
            <a:r>
              <a:rPr lang="en-US" sz="1400" dirty="0" err="1"/>
              <a:t>inesperadas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operação</a:t>
            </a:r>
            <a:r>
              <a:rPr lang="en-US" sz="1400" dirty="0"/>
              <a:t> o </a:t>
            </a:r>
            <a:r>
              <a:rPr lang="en-US" sz="1400" dirty="0" err="1"/>
              <a:t>DataCenter</a:t>
            </a:r>
            <a:r>
              <a:rPr lang="en-US" sz="1400" dirty="0"/>
              <a:t> </a:t>
            </a:r>
            <a:r>
              <a:rPr lang="en-US" sz="1400" dirty="0" err="1"/>
              <a:t>deve</a:t>
            </a:r>
            <a:r>
              <a:rPr lang="en-US" sz="1400" dirty="0"/>
              <a:t> </a:t>
            </a:r>
            <a:r>
              <a:rPr lang="en-US" sz="1400" dirty="0" err="1"/>
              <a:t>passar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manutenção</a:t>
            </a:r>
            <a:r>
              <a:rPr lang="en-US" sz="1400" dirty="0"/>
              <a:t> </a:t>
            </a:r>
            <a:r>
              <a:rPr lang="en-US" sz="1400" dirty="0" err="1"/>
              <a:t>preventiva</a:t>
            </a:r>
            <a:r>
              <a:rPr lang="en-US" sz="1400" dirty="0"/>
              <a:t>, </a:t>
            </a:r>
            <a:r>
              <a:rPr lang="en-US" sz="1400" dirty="0" err="1"/>
              <a:t>adaptações</a:t>
            </a:r>
            <a:r>
              <a:rPr lang="en-US" sz="1400" dirty="0"/>
              <a:t> e </a:t>
            </a:r>
            <a:r>
              <a:rPr lang="en-US" sz="1400" dirty="0" err="1"/>
              <a:t>trocas</a:t>
            </a:r>
            <a:r>
              <a:rPr lang="en-US" sz="1400" dirty="0"/>
              <a:t> de </a:t>
            </a:r>
            <a:r>
              <a:rPr lang="en-US" sz="1400" dirty="0" err="1"/>
              <a:t>quipamentos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intervalos</a:t>
            </a:r>
            <a:r>
              <a:rPr lang="en-US" sz="1400" dirty="0"/>
              <a:t> de tempo </a:t>
            </a:r>
            <a:r>
              <a:rPr lang="en-US" sz="1400" dirty="0" err="1"/>
              <a:t>regulares</a:t>
            </a:r>
            <a:r>
              <a:rPr lang="en-US" sz="1400" dirty="0"/>
              <a:t> e </a:t>
            </a:r>
            <a:r>
              <a:rPr lang="en-US" sz="1400" dirty="0" err="1"/>
              <a:t>não</a:t>
            </a:r>
            <a:r>
              <a:rPr lang="en-US" sz="1400" dirty="0"/>
              <a:t> </a:t>
            </a:r>
            <a:r>
              <a:rPr lang="en-US" sz="1400" dirty="0" err="1"/>
              <a:t>muito</a:t>
            </a:r>
            <a:r>
              <a:rPr lang="en-US" sz="1400" dirty="0"/>
              <a:t> </a:t>
            </a:r>
            <a:r>
              <a:rPr lang="en-US" sz="1400" dirty="0" err="1"/>
              <a:t>longos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78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EA79583-8BA4-49D0-951F-926B07741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434" y="799511"/>
            <a:ext cx="7825230" cy="3012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F161A34-07CE-41DF-AE58-DFA46F97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00B050"/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Segurança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DataCenter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o Explicativo: Linha 2">
            <a:extLst>
              <a:ext uri="{FF2B5EF4-FFF2-40B4-BE49-F238E27FC236}">
                <a16:creationId xmlns:a16="http://schemas.microsoft.com/office/drawing/2014/main" id="{B3D85B5D-DBED-4319-86CF-A67F9C696951}"/>
              </a:ext>
            </a:extLst>
          </p:cNvPr>
          <p:cNvSpPr/>
          <p:nvPr/>
        </p:nvSpPr>
        <p:spPr>
          <a:xfrm>
            <a:off x="7018020" y="4069080"/>
            <a:ext cx="3314700" cy="1932397"/>
          </a:xfrm>
          <a:prstGeom prst="borderCallout1">
            <a:avLst>
              <a:gd name="adj1" fmla="val -1900"/>
              <a:gd name="adj2" fmla="val 26413"/>
              <a:gd name="adj3" fmla="val -55451"/>
              <a:gd name="adj4" fmla="val 69609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equipamentos</a:t>
            </a:r>
            <a:r>
              <a:rPr lang="en-US" sz="1400" dirty="0"/>
              <a:t> </a:t>
            </a:r>
            <a:r>
              <a:rPr lang="en-US" sz="1400" dirty="0" err="1"/>
              <a:t>eletrônicos</a:t>
            </a:r>
            <a:r>
              <a:rPr lang="en-US" sz="1400" dirty="0"/>
              <a:t> </a:t>
            </a:r>
            <a:r>
              <a:rPr lang="en-US" sz="1400" dirty="0" err="1"/>
              <a:t>produzem</a:t>
            </a:r>
            <a:r>
              <a:rPr lang="en-US" sz="1400" dirty="0"/>
              <a:t> </a:t>
            </a:r>
            <a:r>
              <a:rPr lang="en-US" sz="1400" dirty="0" err="1"/>
              <a:t>calor</a:t>
            </a:r>
            <a:r>
              <a:rPr lang="en-US" sz="1400" dirty="0"/>
              <a:t> e </a:t>
            </a:r>
            <a:r>
              <a:rPr lang="en-US" sz="1400" dirty="0" err="1"/>
              <a:t>precisam</a:t>
            </a:r>
            <a:r>
              <a:rPr lang="en-US" sz="1400" dirty="0"/>
              <a:t> </a:t>
            </a:r>
            <a:r>
              <a:rPr lang="en-US" sz="1400" dirty="0" err="1"/>
              <a:t>receber</a:t>
            </a:r>
            <a:r>
              <a:rPr lang="en-US" sz="1400" dirty="0"/>
              <a:t> </a:t>
            </a:r>
            <a:r>
              <a:rPr lang="en-US" sz="1400" dirty="0" err="1"/>
              <a:t>refrigeração</a:t>
            </a:r>
            <a:r>
              <a:rPr lang="en-US" sz="1400" dirty="0"/>
              <a:t> </a:t>
            </a:r>
            <a:r>
              <a:rPr lang="en-US" sz="1400" dirty="0" err="1"/>
              <a:t>indicada</a:t>
            </a:r>
            <a:r>
              <a:rPr lang="en-US" sz="1400" dirty="0"/>
              <a:t> </a:t>
            </a:r>
            <a:r>
              <a:rPr lang="en-US" sz="1400" dirty="0" err="1"/>
              <a:t>pelo</a:t>
            </a:r>
            <a:r>
              <a:rPr lang="en-US" sz="1400" dirty="0"/>
              <a:t> </a:t>
            </a:r>
            <a:r>
              <a:rPr lang="en-US" sz="1400" dirty="0" err="1"/>
              <a:t>fabricante</a:t>
            </a:r>
            <a:r>
              <a:rPr lang="en-US" sz="1400" dirty="0"/>
              <a:t>. </a:t>
            </a:r>
            <a:r>
              <a:rPr lang="en-US" sz="1400" dirty="0" err="1"/>
              <a:t>Existem</a:t>
            </a:r>
            <a:r>
              <a:rPr lang="en-US" sz="1400" dirty="0"/>
              <a:t> </a:t>
            </a:r>
            <a:r>
              <a:rPr lang="en-US" sz="1400" dirty="0" err="1"/>
              <a:t>riscos</a:t>
            </a:r>
            <a:r>
              <a:rPr lang="en-US" sz="1400" dirty="0"/>
              <a:t> de </a:t>
            </a:r>
            <a:r>
              <a:rPr lang="en-US" sz="1400" dirty="0" err="1"/>
              <a:t>parada</a:t>
            </a:r>
            <a:r>
              <a:rPr lang="en-US" sz="1400" dirty="0"/>
              <a:t> dos </a:t>
            </a:r>
            <a:r>
              <a:rPr lang="en-US" sz="1400" dirty="0" err="1"/>
              <a:t>equipamentos</a:t>
            </a:r>
            <a:r>
              <a:rPr lang="en-US" sz="1400" dirty="0"/>
              <a:t> e </a:t>
            </a:r>
            <a:r>
              <a:rPr lang="en-US" sz="1400" dirty="0" err="1"/>
              <a:t>incêndios</a:t>
            </a:r>
            <a:r>
              <a:rPr lang="en-US" sz="1400" dirty="0"/>
              <a:t>. É </a:t>
            </a:r>
            <a:r>
              <a:rPr lang="en-US" sz="1400" dirty="0" err="1"/>
              <a:t>importante</a:t>
            </a:r>
            <a:r>
              <a:rPr lang="en-US" sz="1400" dirty="0"/>
              <a:t> </a:t>
            </a:r>
            <a:r>
              <a:rPr lang="en-US" sz="1400" dirty="0" err="1"/>
              <a:t>contar</a:t>
            </a:r>
            <a:r>
              <a:rPr lang="en-US" sz="1400" dirty="0"/>
              <a:t> com </a:t>
            </a:r>
            <a:r>
              <a:rPr lang="en-US" sz="1400" dirty="0" err="1"/>
              <a:t>monitoramento</a:t>
            </a:r>
            <a:r>
              <a:rPr lang="en-US" sz="1400" dirty="0"/>
              <a:t> de </a:t>
            </a:r>
            <a:r>
              <a:rPr lang="en-US" sz="1400" dirty="0" err="1"/>
              <a:t>temperatura</a:t>
            </a:r>
            <a:r>
              <a:rPr lang="en-US" sz="1400" dirty="0"/>
              <a:t>. </a:t>
            </a:r>
            <a:r>
              <a:rPr lang="en-US" sz="1400" dirty="0" err="1"/>
              <a:t>Sistemas</a:t>
            </a:r>
            <a:r>
              <a:rPr lang="en-US" sz="1400" dirty="0"/>
              <a:t> </a:t>
            </a:r>
            <a:r>
              <a:rPr lang="en-US" sz="1400" dirty="0" err="1"/>
              <a:t>redundantes</a:t>
            </a:r>
            <a:r>
              <a:rPr lang="en-US" sz="1400" dirty="0"/>
              <a:t> de </a:t>
            </a:r>
            <a:r>
              <a:rPr lang="en-US" sz="1400" dirty="0" err="1"/>
              <a:t>refrigeração</a:t>
            </a:r>
            <a:r>
              <a:rPr lang="en-US" sz="1400" dirty="0"/>
              <a:t> e </a:t>
            </a:r>
            <a:r>
              <a:rPr lang="en-US" sz="1400" dirty="0" err="1"/>
              <a:t>geradores</a:t>
            </a:r>
            <a:r>
              <a:rPr lang="en-US" sz="1400" dirty="0"/>
              <a:t> </a:t>
            </a:r>
            <a:r>
              <a:rPr lang="en-US" sz="1400" dirty="0" err="1"/>
              <a:t>também</a:t>
            </a:r>
            <a:r>
              <a:rPr lang="en-US" sz="1400" dirty="0"/>
              <a:t> </a:t>
            </a:r>
            <a:r>
              <a:rPr lang="en-US" sz="1400" dirty="0" err="1"/>
              <a:t>podem</a:t>
            </a:r>
            <a:r>
              <a:rPr lang="en-US" sz="1400" dirty="0"/>
              <a:t> </a:t>
            </a:r>
            <a:r>
              <a:rPr lang="en-US" sz="1400" dirty="0" err="1"/>
              <a:t>ser</a:t>
            </a:r>
            <a:r>
              <a:rPr lang="en-US" sz="1400" dirty="0"/>
              <a:t> </a:t>
            </a:r>
            <a:r>
              <a:rPr lang="en-US" sz="1400" dirty="0" err="1"/>
              <a:t>necessários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740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447AA-6971-4B72-B1F3-8E78A39B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Segurança</a:t>
            </a:r>
            <a:r>
              <a:rPr lang="en-US" dirty="0"/>
              <a:t> de </a:t>
            </a:r>
            <a:r>
              <a:rPr lang="en-US" dirty="0" err="1"/>
              <a:t>documentos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258A13-C91A-4AB8-949C-4E696B6E3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190"/>
            <a:ext cx="10515600" cy="4656773"/>
          </a:xfrm>
        </p:spPr>
        <p:txBody>
          <a:bodyPr/>
          <a:lstStyle/>
          <a:p>
            <a:r>
              <a:rPr lang="en-US" dirty="0" err="1"/>
              <a:t>Guarda</a:t>
            </a:r>
            <a:r>
              <a:rPr lang="en-US" dirty="0"/>
              <a:t> de </a:t>
            </a:r>
            <a:r>
              <a:rPr lang="en-US" dirty="0" err="1"/>
              <a:t>documentos</a:t>
            </a:r>
            <a:r>
              <a:rPr lang="en-US" dirty="0"/>
              <a:t> de valor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longo</a:t>
            </a:r>
            <a:r>
              <a:rPr lang="en-US" dirty="0"/>
              <a:t> </a:t>
            </a:r>
            <a:r>
              <a:rPr lang="en-US" dirty="0" err="1"/>
              <a:t>prazo</a:t>
            </a:r>
            <a:endParaRPr lang="en-US" dirty="0"/>
          </a:p>
          <a:p>
            <a:r>
              <a:rPr lang="en-US" dirty="0"/>
              <a:t>CID – </a:t>
            </a:r>
            <a:r>
              <a:rPr lang="en-US" dirty="0" err="1"/>
              <a:t>confidencialidade</a:t>
            </a:r>
            <a:r>
              <a:rPr lang="en-US" dirty="0"/>
              <a:t>, </a:t>
            </a:r>
            <a:r>
              <a:rPr lang="en-US" dirty="0" err="1"/>
              <a:t>integridade</a:t>
            </a:r>
            <a:r>
              <a:rPr lang="en-US" dirty="0"/>
              <a:t> e </a:t>
            </a:r>
            <a:r>
              <a:rPr lang="en-US" dirty="0" err="1"/>
              <a:t>disponibilidade</a:t>
            </a:r>
            <a:endParaRPr lang="en-US" dirty="0"/>
          </a:p>
          <a:p>
            <a:r>
              <a:rPr lang="en-US" dirty="0" err="1"/>
              <a:t>Tratamento</a:t>
            </a:r>
            <a:r>
              <a:rPr lang="en-US" dirty="0"/>
              <a:t> de </a:t>
            </a:r>
            <a:r>
              <a:rPr lang="en-US" dirty="0" err="1"/>
              <a:t>cópias</a:t>
            </a:r>
            <a:endParaRPr lang="en-US" dirty="0"/>
          </a:p>
          <a:p>
            <a:pPr lvl="2"/>
            <a:r>
              <a:rPr lang="en-US" dirty="0" err="1"/>
              <a:t>identificação</a:t>
            </a:r>
            <a:endParaRPr lang="en-US" dirty="0"/>
          </a:p>
          <a:p>
            <a:r>
              <a:rPr lang="en-US" dirty="0" err="1"/>
              <a:t>Armazenamento</a:t>
            </a:r>
            <a:r>
              <a:rPr lang="en-US" dirty="0"/>
              <a:t> – </a:t>
            </a:r>
            <a:r>
              <a:rPr lang="en-US" dirty="0" err="1"/>
              <a:t>papel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eletrônico</a:t>
            </a:r>
            <a:endParaRPr lang="en-US" dirty="0"/>
          </a:p>
          <a:p>
            <a:pPr lvl="2"/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adequado</a:t>
            </a:r>
            <a:r>
              <a:rPr lang="en-US" dirty="0"/>
              <a:t> – </a:t>
            </a:r>
            <a:r>
              <a:rPr lang="en-US" dirty="0" err="1"/>
              <a:t>umidade</a:t>
            </a:r>
            <a:r>
              <a:rPr lang="en-US" dirty="0"/>
              <a:t>, luz, </a:t>
            </a:r>
            <a:r>
              <a:rPr lang="en-US" dirty="0" err="1"/>
              <a:t>traça</a:t>
            </a:r>
            <a:r>
              <a:rPr lang="en-US" dirty="0"/>
              <a:t> entre outros</a:t>
            </a:r>
          </a:p>
          <a:p>
            <a:pPr lvl="2"/>
            <a:r>
              <a:rPr lang="en-US" dirty="0" err="1"/>
              <a:t>Obsolescência</a:t>
            </a:r>
            <a:r>
              <a:rPr lang="en-US" dirty="0"/>
              <a:t> </a:t>
            </a:r>
            <a:r>
              <a:rPr lang="en-US" dirty="0" err="1"/>
              <a:t>tecnológica</a:t>
            </a:r>
            <a:r>
              <a:rPr lang="en-US" dirty="0"/>
              <a:t> - </a:t>
            </a:r>
            <a:r>
              <a:rPr lang="en-US" dirty="0" err="1"/>
              <a:t>disquetes</a:t>
            </a:r>
            <a:endParaRPr lang="en-US" dirty="0"/>
          </a:p>
          <a:p>
            <a:r>
              <a:rPr lang="en-US" dirty="0" err="1"/>
              <a:t>Transmissão</a:t>
            </a:r>
            <a:endParaRPr lang="en-US" dirty="0"/>
          </a:p>
          <a:p>
            <a:pPr lvl="2"/>
            <a:r>
              <a:rPr lang="en-US" dirty="0" err="1"/>
              <a:t>Impressão</a:t>
            </a:r>
            <a:r>
              <a:rPr lang="en-US" dirty="0"/>
              <a:t>, </a:t>
            </a:r>
            <a:r>
              <a:rPr lang="en-US" dirty="0" err="1"/>
              <a:t>cópia</a:t>
            </a:r>
            <a:r>
              <a:rPr lang="en-US" dirty="0"/>
              <a:t> e </a:t>
            </a:r>
            <a:r>
              <a:rPr lang="en-US" dirty="0" err="1"/>
              <a:t>transmissão</a:t>
            </a:r>
            <a:r>
              <a:rPr lang="en-US" dirty="0"/>
              <a:t> – </a:t>
            </a:r>
            <a:r>
              <a:rPr lang="en-US" dirty="0" err="1"/>
              <a:t>recepção</a:t>
            </a:r>
            <a:r>
              <a:rPr lang="en-US" dirty="0"/>
              <a:t> e </a:t>
            </a:r>
            <a:r>
              <a:rPr lang="en-US" dirty="0" err="1"/>
              <a:t>envio</a:t>
            </a:r>
            <a:r>
              <a:rPr lang="en-US" dirty="0"/>
              <a:t> de </a:t>
            </a:r>
            <a:r>
              <a:rPr lang="en-US" dirty="0" err="1"/>
              <a:t>correspondência</a:t>
            </a:r>
            <a:r>
              <a:rPr lang="en-US" dirty="0"/>
              <a:t> </a:t>
            </a:r>
            <a:r>
              <a:rPr lang="en-US" dirty="0" err="1"/>
              <a:t>sigilosa</a:t>
            </a:r>
            <a:endParaRPr lang="en-US" dirty="0"/>
          </a:p>
          <a:p>
            <a:r>
              <a:rPr lang="en-US" dirty="0" err="1"/>
              <a:t>Descarte</a:t>
            </a:r>
            <a:r>
              <a:rPr lang="en-US" dirty="0"/>
              <a:t> Seguro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1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A4F56-CD1D-4B19-B04D-C30D5F67B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Segurança</a:t>
            </a:r>
            <a:r>
              <a:rPr lang="en-US" dirty="0"/>
              <a:t> no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lógico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C37EF7-A70C-4EFD-A076-C1267D959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Segurança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redes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Estratégias</a:t>
            </a:r>
            <a:r>
              <a:rPr lang="en-US" dirty="0"/>
              <a:t> e </a:t>
            </a:r>
            <a:r>
              <a:rPr lang="en-US" dirty="0" err="1"/>
              <a:t>provisões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organização</a:t>
            </a:r>
            <a:r>
              <a:rPr lang="en-US" dirty="0"/>
              <a:t> para </a:t>
            </a:r>
            <a:r>
              <a:rPr lang="en-US" dirty="0" err="1"/>
              <a:t>garantir</a:t>
            </a:r>
            <a:r>
              <a:rPr lang="en-US" dirty="0"/>
              <a:t> a </a:t>
            </a:r>
            <a:r>
              <a:rPr lang="en-US" dirty="0" err="1"/>
              <a:t>segurança</a:t>
            </a:r>
            <a:r>
              <a:rPr lang="en-US" dirty="0"/>
              <a:t> de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ativos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o </a:t>
            </a:r>
            <a:r>
              <a:rPr lang="en-US" dirty="0" err="1"/>
              <a:t>tráfego</a:t>
            </a:r>
            <a:r>
              <a:rPr lang="en-US" dirty="0"/>
              <a:t> de </a:t>
            </a:r>
            <a:r>
              <a:rPr lang="en-US" dirty="0" err="1"/>
              <a:t>rede</a:t>
            </a:r>
            <a:endParaRPr lang="en-US" dirty="0"/>
          </a:p>
          <a:p>
            <a:pPr lvl="1"/>
            <a:r>
              <a:rPr lang="en-US" dirty="0" err="1"/>
              <a:t>Autenticação</a:t>
            </a:r>
            <a:r>
              <a:rPr lang="en-US" dirty="0"/>
              <a:t> dos </a:t>
            </a:r>
            <a:r>
              <a:rPr lang="en-US" dirty="0" err="1"/>
              <a:t>usuários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serviços</a:t>
            </a:r>
            <a:r>
              <a:rPr lang="en-US" dirty="0"/>
              <a:t> </a:t>
            </a:r>
            <a:r>
              <a:rPr lang="en-US" dirty="0" err="1"/>
              <a:t>autorizados</a:t>
            </a:r>
            <a:endParaRPr lang="en-US" dirty="0"/>
          </a:p>
          <a:p>
            <a:pPr lvl="1"/>
            <a:r>
              <a:rPr lang="en-US" dirty="0" err="1"/>
              <a:t>Estabelecimento</a:t>
            </a:r>
            <a:r>
              <a:rPr lang="en-US" dirty="0"/>
              <a:t> de interfaces </a:t>
            </a:r>
            <a:r>
              <a:rPr lang="en-US" dirty="0" err="1"/>
              <a:t>seguras</a:t>
            </a:r>
            <a:r>
              <a:rPr lang="en-US" dirty="0"/>
              <a:t> entre a </a:t>
            </a:r>
            <a:r>
              <a:rPr lang="en-US" dirty="0" err="1"/>
              <a:t>rede</a:t>
            </a:r>
            <a:r>
              <a:rPr lang="en-US" dirty="0"/>
              <a:t> </a:t>
            </a:r>
            <a:r>
              <a:rPr lang="en-US" dirty="0" err="1"/>
              <a:t>interna</a:t>
            </a:r>
            <a:r>
              <a:rPr lang="en-US" dirty="0"/>
              <a:t> e a </a:t>
            </a:r>
            <a:r>
              <a:rPr lang="en-US" dirty="0" err="1"/>
              <a:t>rede</a:t>
            </a:r>
            <a:r>
              <a:rPr lang="en-US" dirty="0"/>
              <a:t> </a:t>
            </a:r>
            <a:r>
              <a:rPr lang="en-US" dirty="0" err="1"/>
              <a:t>pública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organização</a:t>
            </a:r>
            <a:endParaRPr lang="en-US" dirty="0"/>
          </a:p>
          <a:p>
            <a:pPr lvl="1"/>
            <a:r>
              <a:rPr lang="en-US" dirty="0"/>
              <a:t>O </a:t>
            </a:r>
            <a:r>
              <a:rPr lang="en-US" dirty="0" err="1"/>
              <a:t>aumento</a:t>
            </a:r>
            <a:r>
              <a:rPr lang="en-US" dirty="0"/>
              <a:t> do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equipamentos</a:t>
            </a:r>
            <a:r>
              <a:rPr lang="en-US" dirty="0"/>
              <a:t> </a:t>
            </a:r>
            <a:r>
              <a:rPr lang="en-US" dirty="0" err="1"/>
              <a:t>interconectados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aumentou</a:t>
            </a:r>
            <a:r>
              <a:rPr lang="en-US" dirty="0"/>
              <a:t> as </a:t>
            </a:r>
            <a:r>
              <a:rPr lang="en-US" dirty="0" err="1"/>
              <a:t>tentativas</a:t>
            </a:r>
            <a:r>
              <a:rPr lang="en-US" dirty="0"/>
              <a:t> de </a:t>
            </a:r>
            <a:r>
              <a:rPr lang="en-US" dirty="0" err="1"/>
              <a:t>ataques</a:t>
            </a:r>
            <a:r>
              <a:rPr lang="en-US" dirty="0"/>
              <a:t> e </a:t>
            </a:r>
            <a:r>
              <a:rPr lang="en-US" dirty="0" err="1"/>
              <a:t>invasões</a:t>
            </a:r>
            <a:r>
              <a:rPr lang="en-US" dirty="0"/>
              <a:t> </a:t>
            </a:r>
            <a:r>
              <a:rPr lang="en-US" dirty="0" err="1"/>
              <a:t>nestes</a:t>
            </a:r>
            <a:r>
              <a:rPr lang="en-US" dirty="0"/>
              <a:t> </a:t>
            </a:r>
            <a:r>
              <a:rPr lang="en-US" dirty="0" err="1"/>
              <a:t>equipamentos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Seguem</a:t>
            </a:r>
            <a:r>
              <a:rPr lang="en-US" dirty="0"/>
              <a:t> dados do Cert.br de 2016.</a:t>
            </a:r>
          </a:p>
        </p:txBody>
      </p:sp>
    </p:spTree>
    <p:extLst>
      <p:ext uri="{BB962C8B-B14F-4D97-AF65-F5344CB8AC3E}">
        <p14:creationId xmlns:p14="http://schemas.microsoft.com/office/powerpoint/2010/main" val="4236918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B879AB1-4CF3-4169-A112-C586B0C0A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59" y="102235"/>
            <a:ext cx="6748283" cy="42640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ED29685-9951-4153-9FE6-3D5E988B2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" y="4366260"/>
            <a:ext cx="109537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49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D1E15D6-A427-42E9-8FC2-40A979DE2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823912"/>
            <a:ext cx="94202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36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0EE50-3B8C-4B6C-A69C-419F8AA8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Política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à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4FAE37-70EF-435F-947E-6F16883F6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US" dirty="0" err="1"/>
              <a:t>Proteger</a:t>
            </a:r>
            <a:r>
              <a:rPr lang="en-US" dirty="0"/>
              <a:t> as </a:t>
            </a:r>
            <a:r>
              <a:rPr lang="en-US" dirty="0" err="1"/>
              <a:t>organizações</a:t>
            </a:r>
            <a:r>
              <a:rPr lang="en-US" dirty="0"/>
              <a:t> contra a </a:t>
            </a:r>
            <a:r>
              <a:rPr lang="en-US" dirty="0" err="1"/>
              <a:t>maioria</a:t>
            </a:r>
            <a:r>
              <a:rPr lang="en-US" dirty="0"/>
              <a:t> das </a:t>
            </a:r>
            <a:r>
              <a:rPr lang="en-US" dirty="0" err="1"/>
              <a:t>formas</a:t>
            </a:r>
            <a:r>
              <a:rPr lang="en-US" dirty="0"/>
              <a:t> </a:t>
            </a:r>
            <a:r>
              <a:rPr lang="en-US" dirty="0" err="1"/>
              <a:t>comuns</a:t>
            </a:r>
            <a:r>
              <a:rPr lang="en-US" dirty="0"/>
              <a:t> de </a:t>
            </a:r>
            <a:r>
              <a:rPr lang="en-US" dirty="0" err="1"/>
              <a:t>ameaças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internet</a:t>
            </a:r>
          </a:p>
          <a:p>
            <a:r>
              <a:rPr lang="en-US" dirty="0" err="1"/>
              <a:t>Benefícios</a:t>
            </a:r>
            <a:r>
              <a:rPr lang="en-US" dirty="0"/>
              <a:t> X </a:t>
            </a:r>
            <a:r>
              <a:rPr lang="en-US" dirty="0" err="1"/>
              <a:t>Riscos</a:t>
            </a:r>
            <a:endParaRPr lang="en-US" dirty="0"/>
          </a:p>
          <a:p>
            <a:r>
              <a:rPr lang="en-US" dirty="0" err="1"/>
              <a:t>Colaboradores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têm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Consciência</a:t>
            </a:r>
            <a:r>
              <a:rPr lang="en-US" dirty="0"/>
              <a:t> dos </a:t>
            </a:r>
            <a:r>
              <a:rPr lang="en-US" dirty="0" err="1"/>
              <a:t>riscos</a:t>
            </a:r>
            <a:endParaRPr lang="en-US" dirty="0"/>
          </a:p>
          <a:p>
            <a:pPr lvl="1"/>
            <a:r>
              <a:rPr lang="en-US" dirty="0" err="1"/>
              <a:t>Conhecimento</a:t>
            </a:r>
            <a:r>
              <a:rPr lang="en-US" dirty="0"/>
              <a:t> para </a:t>
            </a:r>
            <a:r>
              <a:rPr lang="en-US" dirty="0" err="1"/>
              <a:t>diferenciar</a:t>
            </a:r>
            <a:r>
              <a:rPr lang="en-US" dirty="0"/>
              <a:t> </a:t>
            </a:r>
            <a:r>
              <a:rPr lang="en-US" dirty="0" err="1"/>
              <a:t>conteúdos</a:t>
            </a:r>
            <a:r>
              <a:rPr lang="en-US" dirty="0"/>
              <a:t> </a:t>
            </a:r>
            <a:r>
              <a:rPr lang="en-US" dirty="0" err="1"/>
              <a:t>nocivos</a:t>
            </a:r>
            <a:endParaRPr lang="en-US" dirty="0"/>
          </a:p>
          <a:p>
            <a:pPr lvl="1"/>
            <a:r>
              <a:rPr lang="en-US" dirty="0" err="1"/>
              <a:t>Preocupação</a:t>
            </a:r>
            <a:r>
              <a:rPr lang="en-US" dirty="0"/>
              <a:t> com as </a:t>
            </a:r>
            <a:r>
              <a:rPr lang="en-US" dirty="0" err="1"/>
              <a:t>distrações</a:t>
            </a:r>
            <a:r>
              <a:rPr lang="en-US" dirty="0"/>
              <a:t> e </a:t>
            </a:r>
            <a:r>
              <a:rPr lang="en-US" dirty="0" err="1"/>
              <a:t>decremento</a:t>
            </a:r>
            <a:r>
              <a:rPr lang="en-US" dirty="0"/>
              <a:t> da </a:t>
            </a:r>
            <a:r>
              <a:rPr lang="en-US" dirty="0" err="1"/>
              <a:t>produtividade</a:t>
            </a:r>
            <a:r>
              <a:rPr lang="en-US" dirty="0"/>
              <a:t> –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sociais</a:t>
            </a:r>
            <a:r>
              <a:rPr lang="en-US" dirty="0"/>
              <a:t> e internet</a:t>
            </a:r>
          </a:p>
          <a:p>
            <a:r>
              <a:rPr lang="en-US" dirty="0"/>
              <a:t>Registrar logs  para fins de auditoria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14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0EE50-3B8C-4B6C-A69C-419F8AA8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Política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à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4FAE37-70EF-435F-947E-6F16883F6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US" dirty="0" err="1"/>
              <a:t>Proteger</a:t>
            </a:r>
            <a:r>
              <a:rPr lang="en-US" dirty="0"/>
              <a:t> as </a:t>
            </a:r>
            <a:r>
              <a:rPr lang="en-US" dirty="0" err="1"/>
              <a:t>organizações</a:t>
            </a:r>
            <a:r>
              <a:rPr lang="en-US" dirty="0"/>
              <a:t> contra a </a:t>
            </a:r>
            <a:r>
              <a:rPr lang="en-US" dirty="0" err="1"/>
              <a:t>maioria</a:t>
            </a:r>
            <a:r>
              <a:rPr lang="en-US" dirty="0"/>
              <a:t> das </a:t>
            </a:r>
            <a:r>
              <a:rPr lang="en-US" dirty="0" err="1"/>
              <a:t>formas</a:t>
            </a:r>
            <a:r>
              <a:rPr lang="en-US" dirty="0"/>
              <a:t> </a:t>
            </a:r>
            <a:r>
              <a:rPr lang="en-US" dirty="0" err="1"/>
              <a:t>comuns</a:t>
            </a:r>
            <a:r>
              <a:rPr lang="en-US" dirty="0"/>
              <a:t> de </a:t>
            </a:r>
            <a:r>
              <a:rPr lang="en-US" dirty="0" err="1"/>
              <a:t>ameaças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internet</a:t>
            </a:r>
          </a:p>
          <a:p>
            <a:r>
              <a:rPr lang="en-US" dirty="0" err="1"/>
              <a:t>Benefícios</a:t>
            </a:r>
            <a:r>
              <a:rPr lang="en-US" dirty="0"/>
              <a:t> X </a:t>
            </a:r>
            <a:r>
              <a:rPr lang="en-US" dirty="0" err="1"/>
              <a:t>Riscos</a:t>
            </a:r>
            <a:endParaRPr lang="en-US" dirty="0"/>
          </a:p>
          <a:p>
            <a:r>
              <a:rPr lang="en-US" dirty="0" err="1"/>
              <a:t>Colaboradores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têm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Consciência</a:t>
            </a:r>
            <a:r>
              <a:rPr lang="en-US" dirty="0"/>
              <a:t> dos </a:t>
            </a:r>
            <a:r>
              <a:rPr lang="en-US" dirty="0" err="1"/>
              <a:t>riscos</a:t>
            </a:r>
            <a:endParaRPr lang="en-US" dirty="0"/>
          </a:p>
          <a:p>
            <a:pPr lvl="1"/>
            <a:r>
              <a:rPr lang="en-US" dirty="0" err="1"/>
              <a:t>Conhecimento</a:t>
            </a:r>
            <a:r>
              <a:rPr lang="en-US" dirty="0"/>
              <a:t> para </a:t>
            </a:r>
            <a:r>
              <a:rPr lang="en-US" dirty="0" err="1"/>
              <a:t>diferenciar</a:t>
            </a:r>
            <a:r>
              <a:rPr lang="en-US" dirty="0"/>
              <a:t> </a:t>
            </a:r>
            <a:r>
              <a:rPr lang="en-US" dirty="0" err="1"/>
              <a:t>conteúdos</a:t>
            </a:r>
            <a:r>
              <a:rPr lang="en-US" dirty="0"/>
              <a:t> </a:t>
            </a:r>
            <a:r>
              <a:rPr lang="en-US" dirty="0" err="1"/>
              <a:t>nocivos</a:t>
            </a:r>
            <a:endParaRPr lang="en-US" dirty="0"/>
          </a:p>
          <a:p>
            <a:pPr lvl="1"/>
            <a:r>
              <a:rPr lang="en-US" dirty="0" err="1"/>
              <a:t>Preocupação</a:t>
            </a:r>
            <a:r>
              <a:rPr lang="en-US" dirty="0"/>
              <a:t> com as </a:t>
            </a:r>
            <a:r>
              <a:rPr lang="en-US" dirty="0" err="1"/>
              <a:t>distrações</a:t>
            </a:r>
            <a:r>
              <a:rPr lang="en-US" dirty="0"/>
              <a:t> e </a:t>
            </a:r>
            <a:r>
              <a:rPr lang="en-US" dirty="0" err="1"/>
              <a:t>decremento</a:t>
            </a:r>
            <a:r>
              <a:rPr lang="en-US" dirty="0"/>
              <a:t> da </a:t>
            </a:r>
            <a:r>
              <a:rPr lang="en-US" dirty="0" err="1"/>
              <a:t>produtividade</a:t>
            </a:r>
            <a:r>
              <a:rPr lang="en-US" dirty="0"/>
              <a:t> –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sociais</a:t>
            </a:r>
            <a:r>
              <a:rPr lang="en-US" dirty="0"/>
              <a:t> e internet</a:t>
            </a:r>
          </a:p>
          <a:p>
            <a:r>
              <a:rPr lang="en-US" dirty="0"/>
              <a:t>Registrar logs  para fins de auditoria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DEF3CC47-9CF4-4D3B-939C-2D82A9C28A41}"/>
              </a:ext>
            </a:extLst>
          </p:cNvPr>
          <p:cNvSpPr/>
          <p:nvPr/>
        </p:nvSpPr>
        <p:spPr>
          <a:xfrm>
            <a:off x="2366010" y="3474720"/>
            <a:ext cx="2103120" cy="1268730"/>
          </a:xfrm>
          <a:prstGeom prst="wedgeRoundRect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Os </a:t>
            </a:r>
            <a:r>
              <a:rPr lang="pt-BR" sz="1400" b="1" dirty="0">
                <a:solidFill>
                  <a:schemeClr val="tx1"/>
                </a:solidFill>
              </a:rPr>
              <a:t>logs</a:t>
            </a:r>
            <a:r>
              <a:rPr lang="pt-BR" sz="1400" dirty="0">
                <a:solidFill>
                  <a:schemeClr val="tx1"/>
                </a:solidFill>
              </a:rPr>
              <a:t> (ou diários) são registros de atividades gerados por programas de computador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766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58116-19F8-48A9-9861-A047BF56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Política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à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D59FE5-9335-4C55-AF66-6E6FD7B0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Registros</a:t>
            </a:r>
            <a:r>
              <a:rPr lang="en-US" dirty="0"/>
              <a:t> de logs:</a:t>
            </a:r>
          </a:p>
          <a:p>
            <a:pPr lvl="1"/>
            <a:r>
              <a:rPr lang="en-US" dirty="0" err="1"/>
              <a:t>Identidade</a:t>
            </a:r>
            <a:r>
              <a:rPr lang="en-US" dirty="0"/>
              <a:t> do </a:t>
            </a:r>
            <a:r>
              <a:rPr lang="en-US" dirty="0" err="1"/>
              <a:t>usuário</a:t>
            </a:r>
            <a:endParaRPr lang="en-US" dirty="0"/>
          </a:p>
          <a:p>
            <a:pPr lvl="1"/>
            <a:r>
              <a:rPr lang="en-US" dirty="0"/>
              <a:t>Data, hora e tempo de </a:t>
            </a:r>
            <a:r>
              <a:rPr lang="en-US" dirty="0" err="1"/>
              <a:t>permanência</a:t>
            </a:r>
            <a:r>
              <a:rPr lang="en-US" dirty="0"/>
              <a:t> das </a:t>
            </a:r>
            <a:r>
              <a:rPr lang="en-US" dirty="0" err="1"/>
              <a:t>conexões</a:t>
            </a:r>
            <a:endParaRPr lang="en-US" dirty="0"/>
          </a:p>
          <a:p>
            <a:pPr lvl="1"/>
            <a:r>
              <a:rPr lang="en-US" dirty="0" err="1"/>
              <a:t>Enderecos</a:t>
            </a:r>
            <a:r>
              <a:rPr lang="en-US" dirty="0"/>
              <a:t> IP e URL´s </a:t>
            </a:r>
            <a:r>
              <a:rPr lang="en-US" dirty="0" err="1"/>
              <a:t>acessadas</a:t>
            </a:r>
            <a:r>
              <a:rPr lang="en-US" dirty="0"/>
              <a:t> –</a:t>
            </a:r>
            <a:r>
              <a:rPr lang="en-US" dirty="0" err="1"/>
              <a:t>bloqueadas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liberadas</a:t>
            </a:r>
            <a:endParaRPr lang="en-US" dirty="0"/>
          </a:p>
          <a:p>
            <a:pPr lvl="1"/>
            <a:r>
              <a:rPr lang="en-US" dirty="0" err="1"/>
              <a:t>Protocolos</a:t>
            </a:r>
            <a:r>
              <a:rPr lang="en-US" dirty="0"/>
              <a:t> </a:t>
            </a:r>
            <a:r>
              <a:rPr lang="en-US" dirty="0" err="1"/>
              <a:t>utilizados</a:t>
            </a:r>
            <a:endParaRPr lang="en-US" dirty="0"/>
          </a:p>
          <a:p>
            <a:pPr lvl="1"/>
            <a:r>
              <a:rPr lang="en-US" dirty="0" err="1"/>
              <a:t>Quantidade</a:t>
            </a:r>
            <a:r>
              <a:rPr lang="en-US" dirty="0"/>
              <a:t> de dados </a:t>
            </a:r>
            <a:r>
              <a:rPr lang="en-US" dirty="0" err="1"/>
              <a:t>enviados</a:t>
            </a:r>
            <a:r>
              <a:rPr lang="en-US" dirty="0"/>
              <a:t>/</a:t>
            </a:r>
            <a:r>
              <a:rPr lang="en-US" dirty="0" err="1"/>
              <a:t>recebidos</a:t>
            </a:r>
            <a:endParaRPr lang="en-US" dirty="0"/>
          </a:p>
          <a:p>
            <a:r>
              <a:rPr lang="en-US" dirty="0" err="1"/>
              <a:t>Colaboradores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conhecimento</a:t>
            </a:r>
            <a:r>
              <a:rPr lang="en-US" dirty="0"/>
              <a:t> dos </a:t>
            </a:r>
            <a:r>
              <a:rPr lang="en-US" dirty="0" err="1"/>
              <a:t>registros</a:t>
            </a:r>
            <a:r>
              <a:rPr lang="en-US" dirty="0"/>
              <a:t> de logs.</a:t>
            </a:r>
          </a:p>
        </p:txBody>
      </p:sp>
    </p:spTree>
    <p:extLst>
      <p:ext uri="{BB962C8B-B14F-4D97-AF65-F5344CB8AC3E}">
        <p14:creationId xmlns:p14="http://schemas.microsoft.com/office/powerpoint/2010/main" val="2314420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58116-19F8-48A9-9861-A047BF56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Política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à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D59FE5-9335-4C55-AF66-6E6FD7B04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4021"/>
            <a:ext cx="10515600" cy="4351338"/>
          </a:xfrm>
        </p:spPr>
        <p:txBody>
          <a:bodyPr/>
          <a:lstStyle/>
          <a:p>
            <a:r>
              <a:rPr lang="en-US" dirty="0" err="1"/>
              <a:t>Registros</a:t>
            </a:r>
            <a:r>
              <a:rPr lang="en-US" dirty="0"/>
              <a:t> de logs:</a:t>
            </a:r>
          </a:p>
          <a:p>
            <a:pPr lvl="1"/>
            <a:r>
              <a:rPr lang="en-US" dirty="0" err="1"/>
              <a:t>Identidade</a:t>
            </a:r>
            <a:r>
              <a:rPr lang="en-US" dirty="0"/>
              <a:t> do </a:t>
            </a:r>
            <a:r>
              <a:rPr lang="en-US" dirty="0" err="1"/>
              <a:t>usuário</a:t>
            </a:r>
            <a:endParaRPr lang="en-US" dirty="0"/>
          </a:p>
          <a:p>
            <a:pPr lvl="1"/>
            <a:r>
              <a:rPr lang="en-US" dirty="0"/>
              <a:t>Data, hora e tempo de </a:t>
            </a:r>
            <a:r>
              <a:rPr lang="en-US" dirty="0" err="1"/>
              <a:t>permanência</a:t>
            </a:r>
            <a:r>
              <a:rPr lang="en-US" dirty="0"/>
              <a:t> das </a:t>
            </a:r>
            <a:r>
              <a:rPr lang="en-US" dirty="0" err="1"/>
              <a:t>conexões</a:t>
            </a:r>
            <a:endParaRPr lang="en-US" dirty="0"/>
          </a:p>
          <a:p>
            <a:pPr lvl="1"/>
            <a:r>
              <a:rPr lang="en-US" dirty="0" err="1"/>
              <a:t>Enderecos</a:t>
            </a:r>
            <a:r>
              <a:rPr lang="en-US" dirty="0"/>
              <a:t> IP e URL´s </a:t>
            </a:r>
            <a:r>
              <a:rPr lang="en-US" dirty="0" err="1"/>
              <a:t>acessadas</a:t>
            </a:r>
            <a:r>
              <a:rPr lang="en-US" dirty="0"/>
              <a:t> –</a:t>
            </a:r>
            <a:r>
              <a:rPr lang="en-US" dirty="0" err="1"/>
              <a:t>bloqueadas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liberadas</a:t>
            </a:r>
            <a:endParaRPr lang="en-US" dirty="0"/>
          </a:p>
          <a:p>
            <a:pPr lvl="1"/>
            <a:r>
              <a:rPr lang="en-US" dirty="0" err="1"/>
              <a:t>Protocolos</a:t>
            </a:r>
            <a:r>
              <a:rPr lang="en-US" dirty="0"/>
              <a:t> </a:t>
            </a:r>
            <a:r>
              <a:rPr lang="en-US" dirty="0" err="1"/>
              <a:t>utilizados</a:t>
            </a:r>
            <a:endParaRPr lang="en-US" dirty="0"/>
          </a:p>
          <a:p>
            <a:pPr lvl="1"/>
            <a:r>
              <a:rPr lang="en-US" dirty="0" err="1"/>
              <a:t>Quantidade</a:t>
            </a:r>
            <a:r>
              <a:rPr lang="en-US" dirty="0"/>
              <a:t> de dados </a:t>
            </a:r>
            <a:r>
              <a:rPr lang="en-US" dirty="0" err="1"/>
              <a:t>enviados</a:t>
            </a:r>
            <a:r>
              <a:rPr lang="en-US" dirty="0"/>
              <a:t>/</a:t>
            </a:r>
            <a:r>
              <a:rPr lang="en-US" dirty="0" err="1"/>
              <a:t>recebidos</a:t>
            </a:r>
            <a:endParaRPr lang="en-US" dirty="0"/>
          </a:p>
          <a:p>
            <a:r>
              <a:rPr lang="en-US" dirty="0" err="1"/>
              <a:t>Colaboradores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conhecimento</a:t>
            </a:r>
            <a:r>
              <a:rPr lang="en-US" dirty="0"/>
              <a:t> dos </a:t>
            </a:r>
            <a:r>
              <a:rPr lang="en-US" dirty="0" err="1"/>
              <a:t>registros</a:t>
            </a:r>
            <a:r>
              <a:rPr lang="en-US" dirty="0"/>
              <a:t> de logs.</a:t>
            </a: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1E1E5912-5A4E-4C99-B270-D4E6F4DB42C5}"/>
              </a:ext>
            </a:extLst>
          </p:cNvPr>
          <p:cNvSpPr/>
          <p:nvPr/>
        </p:nvSpPr>
        <p:spPr>
          <a:xfrm>
            <a:off x="2183130" y="1690688"/>
            <a:ext cx="3051810" cy="1223962"/>
          </a:xfrm>
          <a:prstGeom prst="wedgeRoundRect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Internet </a:t>
            </a:r>
            <a:r>
              <a:rPr lang="pt-BR" sz="1400" dirty="0" err="1">
                <a:solidFill>
                  <a:schemeClr val="tx1"/>
                </a:solidFill>
              </a:rPr>
              <a:t>Protocol</a:t>
            </a:r>
            <a:r>
              <a:rPr lang="pt-BR" sz="1400" dirty="0">
                <a:solidFill>
                  <a:schemeClr val="tx1"/>
                </a:solidFill>
              </a:rPr>
              <a:t>  é um número que seu computador (ou roteador) recebe quando se conecta à Internet.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4132D-C80A-4EDC-8D58-436214F8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Recursos</a:t>
            </a:r>
            <a:r>
              <a:rPr lang="en-US" dirty="0"/>
              <a:t> de TI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AFEF0D-AD51-4146-B77D-9055F02E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Maioria</a:t>
            </a:r>
            <a:r>
              <a:rPr lang="en-US" dirty="0"/>
              <a:t> dos </a:t>
            </a:r>
            <a:r>
              <a:rPr lang="en-US" dirty="0" err="1"/>
              <a:t>incidentes</a:t>
            </a:r>
            <a:r>
              <a:rPr lang="en-US" dirty="0"/>
              <a:t> de SI </a:t>
            </a:r>
            <a:r>
              <a:rPr lang="en-US" dirty="0" err="1"/>
              <a:t>ocorrem</a:t>
            </a:r>
            <a:r>
              <a:rPr lang="en-US" dirty="0"/>
              <a:t> no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interno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endParaRPr lang="en-US" dirty="0"/>
          </a:p>
          <a:p>
            <a:r>
              <a:rPr lang="en-US" dirty="0" err="1"/>
              <a:t>Investimento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de TI é alto</a:t>
            </a:r>
          </a:p>
          <a:p>
            <a:r>
              <a:rPr lang="en-US" dirty="0" err="1"/>
              <a:t>Colaboradores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Recursos</a:t>
            </a:r>
            <a:r>
              <a:rPr lang="en-US" dirty="0"/>
              <a:t> de TI </a:t>
            </a:r>
            <a:r>
              <a:rPr lang="en-US" dirty="0" err="1"/>
              <a:t>são</a:t>
            </a:r>
            <a:r>
              <a:rPr lang="en-US" dirty="0"/>
              <a:t> 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atividades</a:t>
            </a:r>
            <a:r>
              <a:rPr lang="en-US" dirty="0"/>
              <a:t> </a:t>
            </a:r>
            <a:r>
              <a:rPr lang="en-US" dirty="0" err="1"/>
              <a:t>relacionadas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negócios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endParaRPr lang="en-US" dirty="0"/>
          </a:p>
          <a:p>
            <a:pPr lvl="1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proliferação</a:t>
            </a:r>
            <a:r>
              <a:rPr lang="en-US" dirty="0"/>
              <a:t> de </a:t>
            </a: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discriminatórios</a:t>
            </a:r>
            <a:endParaRPr lang="en-US" dirty="0"/>
          </a:p>
          <a:p>
            <a:pPr lvl="1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obtenção</a:t>
            </a:r>
            <a:r>
              <a:rPr lang="en-US" dirty="0"/>
              <a:t> e/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dados de forma irregular</a:t>
            </a:r>
          </a:p>
          <a:p>
            <a:r>
              <a:rPr lang="en-US" dirty="0" err="1"/>
              <a:t>Equipe</a:t>
            </a:r>
            <a:r>
              <a:rPr lang="en-US" dirty="0"/>
              <a:t> de TI</a:t>
            </a:r>
          </a:p>
          <a:p>
            <a:pPr lvl="1"/>
            <a:r>
              <a:rPr lang="en-US" dirty="0" err="1"/>
              <a:t>Disponibilizar</a:t>
            </a:r>
            <a:r>
              <a:rPr lang="en-US" dirty="0"/>
              <a:t> </a:t>
            </a:r>
            <a:r>
              <a:rPr lang="en-US" dirty="0" err="1"/>
              <a:t>somente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de TI </a:t>
            </a:r>
            <a:r>
              <a:rPr lang="en-US" dirty="0" err="1"/>
              <a:t>necessários</a:t>
            </a:r>
            <a:r>
              <a:rPr lang="en-US" dirty="0"/>
              <a:t> para as </a:t>
            </a:r>
            <a:r>
              <a:rPr lang="en-US" dirty="0" err="1"/>
              <a:t>atividades</a:t>
            </a:r>
            <a:r>
              <a:rPr lang="en-US" dirty="0"/>
              <a:t> da </a:t>
            </a:r>
            <a:r>
              <a:rPr lang="en-US" dirty="0" err="1"/>
              <a:t>função</a:t>
            </a:r>
            <a:endParaRPr lang="en-US" dirty="0"/>
          </a:p>
          <a:p>
            <a:pPr lvl="2"/>
            <a:r>
              <a:rPr lang="en-US" dirty="0"/>
              <a:t>Hardware</a:t>
            </a:r>
          </a:p>
          <a:p>
            <a:pPr lvl="2"/>
            <a:r>
              <a:rPr lang="en-US" dirty="0" err="1"/>
              <a:t>Aplicativos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16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58116-19F8-48A9-9861-A047BF56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Política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à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D59FE5-9335-4C55-AF66-6E6FD7B0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Registros</a:t>
            </a:r>
            <a:r>
              <a:rPr lang="en-US" dirty="0"/>
              <a:t> de logs:</a:t>
            </a:r>
          </a:p>
          <a:p>
            <a:pPr lvl="1"/>
            <a:r>
              <a:rPr lang="en-US" dirty="0" err="1"/>
              <a:t>Identidade</a:t>
            </a:r>
            <a:r>
              <a:rPr lang="en-US" dirty="0"/>
              <a:t> do </a:t>
            </a:r>
            <a:r>
              <a:rPr lang="en-US" dirty="0" err="1"/>
              <a:t>usuário</a:t>
            </a:r>
            <a:endParaRPr lang="en-US" dirty="0"/>
          </a:p>
          <a:p>
            <a:pPr lvl="1"/>
            <a:r>
              <a:rPr lang="en-US" dirty="0"/>
              <a:t>Data, hora e tempo de </a:t>
            </a:r>
            <a:r>
              <a:rPr lang="en-US" dirty="0" err="1"/>
              <a:t>permanência</a:t>
            </a:r>
            <a:r>
              <a:rPr lang="en-US" dirty="0"/>
              <a:t> das </a:t>
            </a:r>
            <a:r>
              <a:rPr lang="en-US" dirty="0" err="1"/>
              <a:t>conexões</a:t>
            </a:r>
            <a:endParaRPr lang="en-US" dirty="0"/>
          </a:p>
          <a:p>
            <a:pPr lvl="1"/>
            <a:r>
              <a:rPr lang="en-US" dirty="0" err="1"/>
              <a:t>Enderecos</a:t>
            </a:r>
            <a:r>
              <a:rPr lang="en-US" dirty="0"/>
              <a:t> IP e URL´s </a:t>
            </a:r>
            <a:r>
              <a:rPr lang="en-US" dirty="0" err="1"/>
              <a:t>acessadas</a:t>
            </a:r>
            <a:r>
              <a:rPr lang="en-US" dirty="0"/>
              <a:t> –</a:t>
            </a:r>
            <a:r>
              <a:rPr lang="en-US" dirty="0" err="1"/>
              <a:t>bloqueadas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liberadas</a:t>
            </a:r>
            <a:endParaRPr lang="en-US" dirty="0"/>
          </a:p>
          <a:p>
            <a:pPr lvl="1"/>
            <a:r>
              <a:rPr lang="en-US" dirty="0" err="1"/>
              <a:t>Protocolos</a:t>
            </a:r>
            <a:r>
              <a:rPr lang="en-US" dirty="0"/>
              <a:t> </a:t>
            </a:r>
            <a:r>
              <a:rPr lang="en-US" dirty="0" err="1"/>
              <a:t>utilizados</a:t>
            </a:r>
            <a:endParaRPr lang="en-US" dirty="0"/>
          </a:p>
          <a:p>
            <a:pPr lvl="1"/>
            <a:r>
              <a:rPr lang="en-US" dirty="0" err="1"/>
              <a:t>Quantidade</a:t>
            </a:r>
            <a:r>
              <a:rPr lang="en-US" dirty="0"/>
              <a:t> de dados </a:t>
            </a:r>
            <a:r>
              <a:rPr lang="en-US" dirty="0" err="1"/>
              <a:t>enviados</a:t>
            </a:r>
            <a:r>
              <a:rPr lang="en-US" dirty="0"/>
              <a:t>/</a:t>
            </a:r>
            <a:r>
              <a:rPr lang="en-US" dirty="0" err="1"/>
              <a:t>recebidos</a:t>
            </a:r>
            <a:endParaRPr lang="en-US" dirty="0"/>
          </a:p>
          <a:p>
            <a:r>
              <a:rPr lang="en-US" dirty="0" err="1"/>
              <a:t>Colaboradores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conhecimento</a:t>
            </a:r>
            <a:r>
              <a:rPr lang="en-US" dirty="0"/>
              <a:t> dos </a:t>
            </a:r>
            <a:r>
              <a:rPr lang="en-US" dirty="0" err="1"/>
              <a:t>registros</a:t>
            </a:r>
            <a:r>
              <a:rPr lang="en-US" dirty="0"/>
              <a:t> de logs.</a:t>
            </a: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1E1E5912-5A4E-4C99-B270-D4E6F4DB42C5}"/>
              </a:ext>
            </a:extLst>
          </p:cNvPr>
          <p:cNvSpPr/>
          <p:nvPr/>
        </p:nvSpPr>
        <p:spPr>
          <a:xfrm>
            <a:off x="2983230" y="1565910"/>
            <a:ext cx="3200400" cy="1348740"/>
          </a:xfrm>
          <a:prstGeom prst="wedgeRoundRect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Endereço de um recurso disponível em uma rede, seja a rede internet ou intranet, e significa </a:t>
            </a:r>
            <a:r>
              <a:rPr lang="pt-BR" sz="1400" i="1" dirty="0" err="1">
                <a:solidFill>
                  <a:schemeClr val="tx1"/>
                </a:solidFill>
              </a:rPr>
              <a:t>Uniform</a:t>
            </a:r>
            <a:r>
              <a:rPr lang="pt-BR" sz="1400" i="1" dirty="0">
                <a:solidFill>
                  <a:schemeClr val="tx1"/>
                </a:solidFill>
              </a:rPr>
              <a:t> </a:t>
            </a:r>
            <a:r>
              <a:rPr lang="pt-BR" sz="1400" i="1" dirty="0" err="1">
                <a:solidFill>
                  <a:schemeClr val="tx1"/>
                </a:solidFill>
              </a:rPr>
              <a:t>Resource</a:t>
            </a:r>
            <a:r>
              <a:rPr lang="pt-BR" sz="1400" i="1" dirty="0">
                <a:solidFill>
                  <a:schemeClr val="tx1"/>
                </a:solidFill>
              </a:rPr>
              <a:t> </a:t>
            </a:r>
            <a:r>
              <a:rPr lang="pt-BR" sz="1400" i="1" dirty="0" err="1">
                <a:solidFill>
                  <a:schemeClr val="tx1"/>
                </a:solidFill>
              </a:rPr>
              <a:t>Locator</a:t>
            </a:r>
            <a:r>
              <a:rPr lang="pt-BR" sz="1400" i="1" dirty="0">
                <a:solidFill>
                  <a:schemeClr val="tx1"/>
                </a:solidFill>
              </a:rPr>
              <a:t> - </a:t>
            </a:r>
            <a:r>
              <a:rPr lang="pt-BR" sz="1400" dirty="0">
                <a:solidFill>
                  <a:schemeClr val="tx1"/>
                </a:solidFill>
              </a:rPr>
              <a:t> Localizador Padrão de Recursos</a:t>
            </a:r>
            <a:r>
              <a:rPr lang="pt-BR" dirty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338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B22C0-CEE1-4143-932D-AC1C0F50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Políticas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à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0168C2-BDC3-4BC7-9578-C46B6ADDA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560"/>
            <a:ext cx="10515600" cy="4744403"/>
          </a:xfrm>
        </p:spPr>
        <p:txBody>
          <a:bodyPr/>
          <a:lstStyle/>
          <a:p>
            <a:r>
              <a:rPr lang="en-US" dirty="0" err="1"/>
              <a:t>Política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 de internet</a:t>
            </a:r>
          </a:p>
          <a:p>
            <a:pPr lvl="1"/>
            <a:r>
              <a:rPr lang="en-US" dirty="0" err="1"/>
              <a:t>Depende</a:t>
            </a:r>
            <a:r>
              <a:rPr lang="en-US" dirty="0"/>
              <a:t> dos </a:t>
            </a:r>
            <a:r>
              <a:rPr lang="en-US" dirty="0" err="1"/>
              <a:t>gestores</a:t>
            </a:r>
            <a:r>
              <a:rPr lang="en-US" dirty="0"/>
              <a:t>, </a:t>
            </a:r>
            <a:r>
              <a:rPr lang="en-US" dirty="0" err="1"/>
              <a:t>perfil</a:t>
            </a:r>
            <a:r>
              <a:rPr lang="en-US" dirty="0"/>
              <a:t> dos </a:t>
            </a:r>
            <a:r>
              <a:rPr lang="en-US" dirty="0" err="1"/>
              <a:t>colaboradores</a:t>
            </a:r>
            <a:r>
              <a:rPr lang="en-US" dirty="0"/>
              <a:t> e </a:t>
            </a:r>
            <a:r>
              <a:rPr lang="en-US" dirty="0" err="1"/>
              <a:t>política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endParaRPr lang="en-US" dirty="0"/>
          </a:p>
          <a:p>
            <a:pPr lvl="1"/>
            <a:r>
              <a:rPr lang="en-US" dirty="0" err="1"/>
              <a:t>Premissas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Permissão</a:t>
            </a:r>
            <a:r>
              <a:rPr lang="en-US" dirty="0"/>
              <a:t> para </a:t>
            </a:r>
            <a:r>
              <a:rPr lang="en-US" dirty="0" err="1"/>
              <a:t>navegar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web para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pessoal</a:t>
            </a:r>
            <a:r>
              <a:rPr lang="en-US" dirty="0"/>
              <a:t> e </a:t>
            </a:r>
            <a:r>
              <a:rPr lang="en-US" dirty="0" err="1"/>
              <a:t>comercial</a:t>
            </a:r>
            <a:endParaRPr lang="en-US" dirty="0"/>
          </a:p>
          <a:p>
            <a:pPr lvl="2"/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períodos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permitidos</a:t>
            </a:r>
            <a:r>
              <a:rPr lang="en-US" dirty="0"/>
              <a:t> </a:t>
            </a:r>
            <a:r>
              <a:rPr lang="en-US" dirty="0" err="1"/>
              <a:t>acessos</a:t>
            </a:r>
            <a:r>
              <a:rPr lang="en-US" dirty="0"/>
              <a:t> para fins </a:t>
            </a:r>
            <a:r>
              <a:rPr lang="en-US" dirty="0" err="1"/>
              <a:t>particulares</a:t>
            </a:r>
            <a:r>
              <a:rPr lang="en-US" dirty="0"/>
              <a:t> e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tempo – </a:t>
            </a:r>
            <a:r>
              <a:rPr lang="en-US" dirty="0" err="1"/>
              <a:t>almoço</a:t>
            </a:r>
            <a:r>
              <a:rPr lang="en-US" dirty="0"/>
              <a:t> , </a:t>
            </a:r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expediente</a:t>
            </a:r>
            <a:endParaRPr lang="en-US" dirty="0"/>
          </a:p>
          <a:p>
            <a:pPr lvl="2"/>
            <a:r>
              <a:rPr lang="en-US" dirty="0"/>
              <a:t>Como a </a:t>
            </a:r>
            <a:r>
              <a:rPr lang="en-US" dirty="0" err="1"/>
              <a:t>organização</a:t>
            </a:r>
            <a:r>
              <a:rPr lang="en-US" dirty="0"/>
              <a:t> </a:t>
            </a:r>
            <a:r>
              <a:rPr lang="en-US" dirty="0" err="1"/>
              <a:t>fará</a:t>
            </a:r>
            <a:r>
              <a:rPr lang="en-US" dirty="0"/>
              <a:t> o </a:t>
            </a:r>
            <a:r>
              <a:rPr lang="en-US" dirty="0" err="1"/>
              <a:t>monitoramento</a:t>
            </a:r>
            <a:r>
              <a:rPr lang="en-US" dirty="0"/>
              <a:t> do </a:t>
            </a:r>
            <a:r>
              <a:rPr lang="en-US" dirty="0" err="1"/>
              <a:t>uso</a:t>
            </a:r>
            <a:r>
              <a:rPr lang="en-US" dirty="0"/>
              <a:t> da internet e a </a:t>
            </a:r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nível</a:t>
            </a:r>
            <a:r>
              <a:rPr lang="en-US" dirty="0"/>
              <a:t> de </a:t>
            </a:r>
            <a:r>
              <a:rPr lang="en-US" dirty="0" err="1"/>
              <a:t>privacidade</a:t>
            </a:r>
            <a:r>
              <a:rPr lang="en-US" dirty="0"/>
              <a:t> o </a:t>
            </a:r>
            <a:r>
              <a:rPr lang="en-US" dirty="0" err="1"/>
              <a:t>colaborador</a:t>
            </a:r>
            <a:r>
              <a:rPr lang="en-US" dirty="0"/>
              <a:t> </a:t>
            </a:r>
            <a:r>
              <a:rPr lang="en-US" dirty="0" err="1"/>
              <a:t>estará</a:t>
            </a:r>
            <a:r>
              <a:rPr lang="en-US" dirty="0"/>
              <a:t> </a:t>
            </a:r>
            <a:r>
              <a:rPr lang="en-US" dirty="0" err="1"/>
              <a:t>sujeito</a:t>
            </a:r>
            <a:endParaRPr lang="en-US" dirty="0"/>
          </a:p>
          <a:p>
            <a:pPr lvl="2"/>
            <a:r>
              <a:rPr lang="en-US" dirty="0" err="1"/>
              <a:t>Determinar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acessos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permitidos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a </a:t>
            </a:r>
            <a:r>
              <a:rPr lang="en-US" dirty="0" err="1"/>
              <a:t>tipos</a:t>
            </a:r>
            <a:r>
              <a:rPr lang="en-US" dirty="0"/>
              <a:t> de sites e </a:t>
            </a:r>
            <a:r>
              <a:rPr lang="en-US" dirty="0" err="1"/>
              <a:t>conteúdos</a:t>
            </a:r>
            <a:r>
              <a:rPr lang="en-US" dirty="0"/>
              <a:t> – </a:t>
            </a:r>
            <a:r>
              <a:rPr lang="en-US" dirty="0" err="1"/>
              <a:t>ofensivos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preconceituosos</a:t>
            </a:r>
            <a:r>
              <a:rPr lang="en-US" dirty="0"/>
              <a:t>, </a:t>
            </a:r>
            <a:r>
              <a:rPr lang="en-US" dirty="0" err="1"/>
              <a:t>ameaçadores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violentos</a:t>
            </a:r>
            <a:r>
              <a:rPr lang="en-US" dirty="0"/>
              <a:t>, </a:t>
            </a:r>
            <a:r>
              <a:rPr lang="en-US" dirty="0" err="1"/>
              <a:t>ilegais</a:t>
            </a:r>
            <a:r>
              <a:rPr lang="en-US" dirty="0"/>
              <a:t>, </a:t>
            </a:r>
            <a:r>
              <a:rPr lang="en-US" dirty="0" err="1"/>
              <a:t>comerciais</a:t>
            </a:r>
            <a:r>
              <a:rPr lang="en-US" dirty="0"/>
              <a:t> (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trabalho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 o que </a:t>
            </a:r>
            <a:r>
              <a:rPr lang="en-US" dirty="0" err="1"/>
              <a:t>mais</a:t>
            </a:r>
            <a:r>
              <a:rPr lang="en-US" dirty="0"/>
              <a:t> a </a:t>
            </a:r>
            <a:r>
              <a:rPr lang="en-US" dirty="0" err="1"/>
              <a:t>organização</a:t>
            </a:r>
            <a:r>
              <a:rPr lang="en-US" dirty="0"/>
              <a:t> </a:t>
            </a:r>
            <a:r>
              <a:rPr lang="en-US" dirty="0" err="1"/>
              <a:t>julgar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7878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A4D49-6B2E-4779-9741-3892EBEA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Política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à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307FA2-E02F-42CA-B6CC-455E84D45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curta</a:t>
            </a:r>
            <a:r>
              <a:rPr lang="en-US" dirty="0"/>
              <a:t>, com </a:t>
            </a:r>
            <a:r>
              <a:rPr lang="en-US" dirty="0" err="1"/>
              <a:t>linguagem</a:t>
            </a:r>
            <a:r>
              <a:rPr lang="en-US" dirty="0"/>
              <a:t> simples e </a:t>
            </a:r>
            <a:r>
              <a:rPr lang="en-US" dirty="0" err="1"/>
              <a:t>acessível</a:t>
            </a:r>
            <a:r>
              <a:rPr lang="en-US" dirty="0"/>
              <a:t> a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níveis</a:t>
            </a:r>
            <a:r>
              <a:rPr lang="en-US" dirty="0"/>
              <a:t> de </a:t>
            </a:r>
            <a:r>
              <a:rPr lang="en-US" dirty="0" err="1"/>
              <a:t>colaboradores</a:t>
            </a:r>
            <a:endParaRPr lang="en-US" dirty="0"/>
          </a:p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parecer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“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ameaças</a:t>
            </a:r>
            <a:r>
              <a:rPr lang="en-US" dirty="0"/>
              <a:t>” </a:t>
            </a:r>
          </a:p>
          <a:p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principal “</a:t>
            </a:r>
            <a:r>
              <a:rPr lang="en-US" dirty="0" err="1"/>
              <a:t>auxiliar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colaboradores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r>
              <a:rPr lang="en-US" dirty="0"/>
              <a:t> a </a:t>
            </a:r>
            <a:r>
              <a:rPr lang="en-US" dirty="0" err="1"/>
              <a:t>entender</a:t>
            </a:r>
            <a:r>
              <a:rPr lang="en-US" dirty="0"/>
              <a:t> as </a:t>
            </a:r>
            <a:r>
              <a:rPr lang="en-US" dirty="0" err="1"/>
              <a:t>ameaças</a:t>
            </a:r>
            <a:r>
              <a:rPr lang="en-US" dirty="0"/>
              <a:t> que o </a:t>
            </a:r>
            <a:r>
              <a:rPr lang="en-US" dirty="0" err="1"/>
              <a:t>negócios</a:t>
            </a:r>
            <a:r>
              <a:rPr lang="en-US" dirty="0"/>
              <a:t> </a:t>
            </a:r>
            <a:r>
              <a:rPr lang="en-US" dirty="0" err="1"/>
              <a:t>enfrenta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ocorra</a:t>
            </a:r>
            <a:r>
              <a:rPr lang="en-US" dirty="0"/>
              <a:t> um </a:t>
            </a:r>
            <a:r>
              <a:rPr lang="en-US" dirty="0" err="1"/>
              <a:t>incidente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conscientização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Mantê</a:t>
            </a:r>
            <a:r>
              <a:rPr lang="en-US" dirty="0">
                <a:sym typeface="Wingdings" panose="05000000000000000000" pitchFamily="2" charset="2"/>
              </a:rPr>
              <a:t>-la </a:t>
            </a:r>
            <a:r>
              <a:rPr lang="en-US" dirty="0" err="1">
                <a:sym typeface="Wingdings" panose="05000000000000000000" pitchFamily="2" charset="2"/>
              </a:rPr>
              <a:t>atualizada</a:t>
            </a:r>
            <a:r>
              <a:rPr lang="en-US" dirty="0">
                <a:sym typeface="Wingdings" panose="05000000000000000000" pitchFamily="2" charset="2"/>
              </a:rPr>
              <a:t> com as </a:t>
            </a:r>
            <a:r>
              <a:rPr lang="en-US" dirty="0" err="1">
                <a:sym typeface="Wingdings" panose="05000000000000000000" pitchFamily="2" charset="2"/>
              </a:rPr>
              <a:t>últimas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inovações</a:t>
            </a:r>
            <a:r>
              <a:rPr lang="en-US" dirty="0">
                <a:sym typeface="Wingdings" panose="05000000000000000000" pitchFamily="2" charset="2"/>
              </a:rPr>
              <a:t> e </a:t>
            </a:r>
            <a:r>
              <a:rPr lang="en-US" dirty="0" err="1">
                <a:sym typeface="Wingdings" panose="05000000000000000000" pitchFamily="2" charset="2"/>
              </a:rPr>
              <a:t>tecnologias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15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82484-5920-4FDA-9D40-49B3996F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</a:t>
            </a:r>
            <a:r>
              <a:rPr lang="en-US" dirty="0" err="1"/>
              <a:t>Política</a:t>
            </a:r>
            <a:r>
              <a:rPr lang="en-US" dirty="0"/>
              <a:t> para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correio</a:t>
            </a:r>
            <a:r>
              <a:rPr lang="en-US" dirty="0"/>
              <a:t> </a:t>
            </a:r>
            <a:r>
              <a:rPr lang="en-US" dirty="0" err="1"/>
              <a:t>eletrônico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64365E-CE78-4600-ADA2-27581088C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É um </a:t>
            </a:r>
            <a:r>
              <a:rPr lang="en-US" dirty="0" err="1"/>
              <a:t>meio</a:t>
            </a:r>
            <a:r>
              <a:rPr lang="en-US" dirty="0"/>
              <a:t> </a:t>
            </a:r>
            <a:r>
              <a:rPr lang="en-US" dirty="0" err="1"/>
              <a:t>eficiente</a:t>
            </a:r>
            <a:r>
              <a:rPr lang="en-US" dirty="0"/>
              <a:t> para a </a:t>
            </a:r>
            <a:r>
              <a:rPr lang="en-US" dirty="0" err="1"/>
              <a:t>troca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colaboradores</a:t>
            </a:r>
            <a:endParaRPr lang="en-US" dirty="0"/>
          </a:p>
          <a:p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riscos</a:t>
            </a:r>
            <a:r>
              <a:rPr lang="en-US" dirty="0"/>
              <a:t> de </a:t>
            </a:r>
            <a:r>
              <a:rPr lang="en-US" dirty="0" err="1"/>
              <a:t>disseminação</a:t>
            </a:r>
            <a:r>
              <a:rPr lang="en-US" dirty="0"/>
              <a:t> de </a:t>
            </a:r>
            <a:r>
              <a:rPr lang="en-US" i="1" dirty="0"/>
              <a:t>malwares</a:t>
            </a:r>
            <a:r>
              <a:rPr lang="en-US" dirty="0"/>
              <a:t> pela </a:t>
            </a:r>
            <a:r>
              <a:rPr lang="en-US" dirty="0" err="1"/>
              <a:t>rede</a:t>
            </a:r>
            <a:r>
              <a:rPr lang="en-US" dirty="0"/>
              <a:t> local e internet.</a:t>
            </a:r>
          </a:p>
          <a:p>
            <a:r>
              <a:rPr lang="en-US" dirty="0"/>
              <a:t>É </a:t>
            </a:r>
            <a:r>
              <a:rPr lang="en-US" dirty="0" err="1"/>
              <a:t>preciso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as </a:t>
            </a:r>
            <a:r>
              <a:rPr lang="en-US" dirty="0" err="1"/>
              <a:t>responsabilidade</a:t>
            </a:r>
            <a:r>
              <a:rPr lang="en-US" dirty="0"/>
              <a:t> dos </a:t>
            </a:r>
            <a:r>
              <a:rPr lang="en-US" dirty="0" err="1"/>
              <a:t>colaboradores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e-mail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atividades</a:t>
            </a:r>
            <a:r>
              <a:rPr lang="en-US" dirty="0"/>
              <a:t> </a:t>
            </a:r>
            <a:r>
              <a:rPr lang="en-US" dirty="0" err="1"/>
              <a:t>diárias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apoia</a:t>
            </a:r>
            <a:r>
              <a:rPr lang="en-US" dirty="0">
                <a:sym typeface="Wingdings" panose="05000000000000000000" pitchFamily="2" charset="2"/>
              </a:rPr>
              <a:t> as </a:t>
            </a:r>
            <a:r>
              <a:rPr lang="en-US" dirty="0" err="1">
                <a:sym typeface="Wingdings" panose="05000000000000000000" pitchFamily="2" charset="2"/>
              </a:rPr>
              <a:t>metas</a:t>
            </a:r>
            <a:r>
              <a:rPr lang="en-US" dirty="0">
                <a:sym typeface="Wingdings" panose="05000000000000000000" pitchFamily="2" charset="2"/>
              </a:rPr>
              <a:t> e </a:t>
            </a:r>
            <a:r>
              <a:rPr lang="en-US" dirty="0" err="1">
                <a:sym typeface="Wingdings" panose="05000000000000000000" pitchFamily="2" charset="2"/>
              </a:rPr>
              <a:t>objetivos</a:t>
            </a:r>
            <a:r>
              <a:rPr lang="en-US" dirty="0">
                <a:sym typeface="Wingdings" panose="05000000000000000000" pitchFamily="2" charset="2"/>
              </a:rPr>
              <a:t> da </a:t>
            </a:r>
            <a:r>
              <a:rPr lang="en-US" dirty="0" err="1">
                <a:sym typeface="Wingdings" panose="05000000000000000000" pitchFamily="2" charset="2"/>
              </a:rPr>
              <a:t>organização</a:t>
            </a:r>
            <a:r>
              <a:rPr lang="en-US" dirty="0">
                <a:sym typeface="Wingdings" panose="05000000000000000000" pitchFamily="2" charset="2"/>
              </a:rPr>
              <a:t>?</a:t>
            </a:r>
          </a:p>
          <a:p>
            <a:r>
              <a:rPr lang="en-US" dirty="0" err="1">
                <a:sym typeface="Wingdings" panose="05000000000000000000" pitchFamily="2" charset="2"/>
              </a:rPr>
              <a:t>Aspectos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básicos</a:t>
            </a:r>
            <a:r>
              <a:rPr lang="en-US" dirty="0">
                <a:sym typeface="Wingdings" panose="05000000000000000000" pitchFamily="2" charset="2"/>
              </a:rPr>
              <a:t> da </a:t>
            </a:r>
            <a:r>
              <a:rPr lang="en-US" dirty="0" err="1">
                <a:sym typeface="Wingdings" panose="05000000000000000000" pitchFamily="2" charset="2"/>
              </a:rPr>
              <a:t>política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Estar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conformidade</a:t>
            </a:r>
            <a:r>
              <a:rPr lang="en-US" dirty="0">
                <a:sym typeface="Wingdings" panose="05000000000000000000" pitchFamily="2" charset="2"/>
              </a:rPr>
              <a:t> com a </a:t>
            </a:r>
            <a:r>
              <a:rPr lang="en-US" dirty="0" err="1">
                <a:sym typeface="Wingdings" panose="05000000000000000000" pitchFamily="2" charset="2"/>
              </a:rPr>
              <a:t>legislação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vigente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Usar</a:t>
            </a:r>
            <a:r>
              <a:rPr lang="en-US" dirty="0">
                <a:sym typeface="Wingdings" panose="05000000000000000000" pitchFamily="2" charset="2"/>
              </a:rPr>
              <a:t> o e-mail de forma </a:t>
            </a:r>
            <a:r>
              <a:rPr lang="en-US" dirty="0" err="1">
                <a:sym typeface="Wingdings" panose="05000000000000000000" pitchFamily="2" charset="2"/>
              </a:rPr>
              <a:t>responsável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Não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criar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riscos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desnecessários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82484-5920-4FDA-9D40-49B3996F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Política</a:t>
            </a:r>
            <a:r>
              <a:rPr lang="en-US" dirty="0"/>
              <a:t> para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correio</a:t>
            </a:r>
            <a:r>
              <a:rPr lang="en-US" dirty="0"/>
              <a:t> </a:t>
            </a:r>
            <a:r>
              <a:rPr lang="en-US" dirty="0" err="1"/>
              <a:t>eletrônico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64365E-CE78-4600-ADA2-27581088C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É um </a:t>
            </a:r>
            <a:r>
              <a:rPr lang="en-US" dirty="0" err="1"/>
              <a:t>meio</a:t>
            </a:r>
            <a:r>
              <a:rPr lang="en-US" dirty="0"/>
              <a:t> </a:t>
            </a:r>
            <a:r>
              <a:rPr lang="en-US" dirty="0" err="1"/>
              <a:t>eficiente</a:t>
            </a:r>
            <a:r>
              <a:rPr lang="en-US" dirty="0"/>
              <a:t> para a </a:t>
            </a:r>
            <a:r>
              <a:rPr lang="en-US" dirty="0" err="1"/>
              <a:t>troca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colaboradores</a:t>
            </a:r>
            <a:endParaRPr lang="en-US" dirty="0"/>
          </a:p>
          <a:p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riscos</a:t>
            </a:r>
            <a:r>
              <a:rPr lang="en-US" dirty="0"/>
              <a:t> de </a:t>
            </a:r>
            <a:r>
              <a:rPr lang="en-US" dirty="0" err="1"/>
              <a:t>disseminação</a:t>
            </a:r>
            <a:r>
              <a:rPr lang="en-US" dirty="0"/>
              <a:t> de </a:t>
            </a:r>
            <a:r>
              <a:rPr lang="en-US" i="1" dirty="0"/>
              <a:t>malwares</a:t>
            </a:r>
            <a:r>
              <a:rPr lang="en-US" dirty="0"/>
              <a:t> pela </a:t>
            </a:r>
            <a:r>
              <a:rPr lang="en-US" dirty="0" err="1"/>
              <a:t>rede</a:t>
            </a:r>
            <a:r>
              <a:rPr lang="en-US" dirty="0"/>
              <a:t> local e internet.</a:t>
            </a:r>
          </a:p>
          <a:p>
            <a:r>
              <a:rPr lang="en-US" dirty="0"/>
              <a:t>É </a:t>
            </a:r>
            <a:r>
              <a:rPr lang="en-US" dirty="0" err="1"/>
              <a:t>preciso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as </a:t>
            </a:r>
            <a:r>
              <a:rPr lang="en-US" dirty="0" err="1"/>
              <a:t>responsabilidade</a:t>
            </a:r>
            <a:r>
              <a:rPr lang="en-US" dirty="0"/>
              <a:t> dos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colaboradores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e-mail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atividades</a:t>
            </a:r>
            <a:r>
              <a:rPr lang="en-US" dirty="0"/>
              <a:t> </a:t>
            </a:r>
            <a:r>
              <a:rPr lang="en-US" dirty="0" err="1"/>
              <a:t>diárias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apoia</a:t>
            </a:r>
            <a:r>
              <a:rPr lang="en-US" dirty="0">
                <a:sym typeface="Wingdings" panose="05000000000000000000" pitchFamily="2" charset="2"/>
              </a:rPr>
              <a:t> as </a:t>
            </a:r>
            <a:r>
              <a:rPr lang="en-US" dirty="0" err="1">
                <a:sym typeface="Wingdings" panose="05000000000000000000" pitchFamily="2" charset="2"/>
              </a:rPr>
              <a:t>metas</a:t>
            </a:r>
            <a:r>
              <a:rPr lang="en-US" dirty="0">
                <a:sym typeface="Wingdings" panose="05000000000000000000" pitchFamily="2" charset="2"/>
              </a:rPr>
              <a:t> e </a:t>
            </a:r>
            <a:r>
              <a:rPr lang="en-US" dirty="0" err="1">
                <a:sym typeface="Wingdings" panose="05000000000000000000" pitchFamily="2" charset="2"/>
              </a:rPr>
              <a:t>objetivos</a:t>
            </a:r>
            <a:r>
              <a:rPr lang="en-US" dirty="0">
                <a:sym typeface="Wingdings" panose="05000000000000000000" pitchFamily="2" charset="2"/>
              </a:rPr>
              <a:t> da </a:t>
            </a:r>
            <a:r>
              <a:rPr lang="en-US" dirty="0" err="1">
                <a:sym typeface="Wingdings" panose="05000000000000000000" pitchFamily="2" charset="2"/>
              </a:rPr>
              <a:t>organização</a:t>
            </a:r>
            <a:r>
              <a:rPr lang="en-US" dirty="0">
                <a:sym typeface="Wingdings" panose="05000000000000000000" pitchFamily="2" charset="2"/>
              </a:rPr>
              <a:t>?</a:t>
            </a:r>
          </a:p>
          <a:p>
            <a:r>
              <a:rPr lang="en-US" dirty="0" err="1">
                <a:sym typeface="Wingdings" panose="05000000000000000000" pitchFamily="2" charset="2"/>
              </a:rPr>
              <a:t>Aspectos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básicos</a:t>
            </a:r>
            <a:r>
              <a:rPr lang="en-US" dirty="0">
                <a:sym typeface="Wingdings" panose="05000000000000000000" pitchFamily="2" charset="2"/>
              </a:rPr>
              <a:t> da </a:t>
            </a:r>
            <a:r>
              <a:rPr lang="en-US" dirty="0" err="1">
                <a:sym typeface="Wingdings" panose="05000000000000000000" pitchFamily="2" charset="2"/>
              </a:rPr>
              <a:t>política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Estar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conformidade</a:t>
            </a:r>
            <a:r>
              <a:rPr lang="en-US" dirty="0">
                <a:sym typeface="Wingdings" panose="05000000000000000000" pitchFamily="2" charset="2"/>
              </a:rPr>
              <a:t> com a </a:t>
            </a:r>
            <a:r>
              <a:rPr lang="en-US" dirty="0" err="1">
                <a:sym typeface="Wingdings" panose="05000000000000000000" pitchFamily="2" charset="2"/>
              </a:rPr>
              <a:t>legislação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vigente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Usar</a:t>
            </a:r>
            <a:r>
              <a:rPr lang="en-US" dirty="0">
                <a:sym typeface="Wingdings" panose="05000000000000000000" pitchFamily="2" charset="2"/>
              </a:rPr>
              <a:t> o e-mail de forma </a:t>
            </a:r>
            <a:r>
              <a:rPr lang="en-US" dirty="0" err="1">
                <a:sym typeface="Wingdings" panose="05000000000000000000" pitchFamily="2" charset="2"/>
              </a:rPr>
              <a:t>responsável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Não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criar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riscos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desnecessários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Balão de Fala: Oval 3">
            <a:extLst>
              <a:ext uri="{FF2B5EF4-FFF2-40B4-BE49-F238E27FC236}">
                <a16:creationId xmlns:a16="http://schemas.microsoft.com/office/drawing/2014/main" id="{6270EC7C-DCE7-4DA3-B4BD-7C3F3156F284}"/>
              </a:ext>
            </a:extLst>
          </p:cNvPr>
          <p:cNvSpPr/>
          <p:nvPr/>
        </p:nvSpPr>
        <p:spPr>
          <a:xfrm>
            <a:off x="6716110" y="1229710"/>
            <a:ext cx="4351283" cy="2932387"/>
          </a:xfrm>
          <a:prstGeom prst="wedgeEllipseCallout">
            <a:avLst>
              <a:gd name="adj1" fmla="val -48373"/>
              <a:gd name="adj2" fmla="val -4327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Um correio eletrônico, ou e-mail, é um método que permite compor, enviar e receber mensagens através de sistemas eletrônicos de comunicação.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0397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1E00F-60AC-4AD4-9C5F-EE8F957A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Política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correio</a:t>
            </a:r>
            <a:r>
              <a:rPr lang="en-US" dirty="0"/>
              <a:t> </a:t>
            </a:r>
            <a:r>
              <a:rPr lang="en-US" dirty="0" err="1"/>
              <a:t>eletrônico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C6762-C8EA-4D0F-BDC0-CDB76CC1C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897"/>
            <a:ext cx="10515600" cy="4758066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Comportamentos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inaceitáveis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organizações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Uso</a:t>
            </a:r>
            <a:r>
              <a:rPr lang="en-US" dirty="0"/>
              <a:t> para </a:t>
            </a:r>
            <a:r>
              <a:rPr lang="en-US" dirty="0" err="1"/>
              <a:t>cuidar</a:t>
            </a:r>
            <a:r>
              <a:rPr lang="en-US" dirty="0"/>
              <a:t> de </a:t>
            </a:r>
            <a:r>
              <a:rPr lang="en-US" dirty="0" err="1"/>
              <a:t>negócios</a:t>
            </a:r>
            <a:r>
              <a:rPr lang="en-US" dirty="0"/>
              <a:t> </a:t>
            </a:r>
            <a:r>
              <a:rPr lang="en-US" dirty="0" err="1"/>
              <a:t>pessoais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envio</a:t>
            </a:r>
            <a:r>
              <a:rPr lang="en-US" dirty="0"/>
              <a:t> de “</a:t>
            </a:r>
            <a:r>
              <a:rPr lang="en-US" dirty="0" err="1"/>
              <a:t>correntes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Encaminhamento</a:t>
            </a:r>
            <a:r>
              <a:rPr lang="en-US" dirty="0"/>
              <a:t> de </a:t>
            </a:r>
            <a:r>
              <a:rPr lang="en-US" dirty="0" err="1"/>
              <a:t>msg</a:t>
            </a:r>
            <a:r>
              <a:rPr lang="en-US" dirty="0"/>
              <a:t> </a:t>
            </a:r>
            <a:r>
              <a:rPr lang="en-US" dirty="0" err="1"/>
              <a:t>confidenciais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r>
              <a:rPr lang="en-US" dirty="0"/>
              <a:t> para </a:t>
            </a:r>
            <a:r>
              <a:rPr lang="en-US" dirty="0" err="1"/>
              <a:t>locais</a:t>
            </a:r>
            <a:r>
              <a:rPr lang="en-US" dirty="0"/>
              <a:t> </a:t>
            </a:r>
            <a:r>
              <a:rPr lang="en-US" dirty="0" err="1"/>
              <a:t>externos</a:t>
            </a:r>
            <a:endParaRPr lang="en-US" dirty="0"/>
          </a:p>
          <a:p>
            <a:pPr lvl="1"/>
            <a:r>
              <a:rPr lang="en-US" dirty="0" err="1"/>
              <a:t>Distribuir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armazenar</a:t>
            </a:r>
            <a:r>
              <a:rPr lang="en-US" dirty="0"/>
              <a:t> imagens, </a:t>
            </a:r>
            <a:r>
              <a:rPr lang="en-US" dirty="0" err="1"/>
              <a:t>textos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materiaias</a:t>
            </a:r>
            <a:r>
              <a:rPr lang="en-US" dirty="0"/>
              <a:t> </a:t>
            </a:r>
            <a:r>
              <a:rPr lang="en-US" dirty="0" err="1"/>
              <a:t>indecentes</a:t>
            </a:r>
            <a:r>
              <a:rPr lang="en-US" dirty="0"/>
              <a:t>, </a:t>
            </a:r>
            <a:r>
              <a:rPr lang="en-US" dirty="0" err="1"/>
              <a:t>obscenos</a:t>
            </a:r>
            <a:r>
              <a:rPr lang="en-US" dirty="0"/>
              <a:t>, </a:t>
            </a:r>
            <a:r>
              <a:rPr lang="en-US" dirty="0" err="1"/>
              <a:t>ilegais</a:t>
            </a:r>
            <a:endParaRPr lang="en-US" dirty="0"/>
          </a:p>
          <a:p>
            <a:pPr lvl="1"/>
            <a:r>
              <a:rPr lang="en-US" dirty="0" err="1"/>
              <a:t>Disseminação</a:t>
            </a:r>
            <a:r>
              <a:rPr lang="en-US" dirty="0"/>
              <a:t> de </a:t>
            </a:r>
            <a:r>
              <a:rPr lang="en-US" dirty="0" err="1"/>
              <a:t>materiais</a:t>
            </a:r>
            <a:r>
              <a:rPr lang="en-US" dirty="0"/>
              <a:t> </a:t>
            </a:r>
            <a:r>
              <a:rPr lang="en-US" dirty="0" err="1"/>
              <a:t>protegidos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direitos</a:t>
            </a:r>
            <a:r>
              <a:rPr lang="en-US" dirty="0"/>
              <a:t> </a:t>
            </a:r>
            <a:r>
              <a:rPr lang="en-US" dirty="0" err="1"/>
              <a:t>autorais</a:t>
            </a:r>
            <a:endParaRPr lang="en-US" dirty="0"/>
          </a:p>
          <a:p>
            <a:pPr lvl="1"/>
            <a:r>
              <a:rPr lang="en-US" dirty="0" err="1"/>
              <a:t>Invasão</a:t>
            </a:r>
            <a:r>
              <a:rPr lang="en-US" dirty="0"/>
              <a:t> do </a:t>
            </a:r>
            <a:r>
              <a:rPr lang="en-US" dirty="0" err="1"/>
              <a:t>sistema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de </a:t>
            </a:r>
            <a:r>
              <a:rPr lang="en-US" dirty="0" err="1"/>
              <a:t>outrém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autorizado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senha</a:t>
            </a:r>
            <a:r>
              <a:rPr lang="en-US" dirty="0"/>
              <a:t> de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Difundir</a:t>
            </a:r>
            <a:r>
              <a:rPr lang="en-US" dirty="0"/>
              <a:t> </a:t>
            </a:r>
            <a:r>
              <a:rPr lang="en-US" dirty="0" err="1"/>
              <a:t>opiniões</a:t>
            </a:r>
            <a:r>
              <a:rPr lang="en-US" dirty="0"/>
              <a:t> </a:t>
            </a:r>
            <a:r>
              <a:rPr lang="en-US" dirty="0" err="1"/>
              <a:t>pessoais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solicitadas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questões</a:t>
            </a:r>
            <a:r>
              <a:rPr lang="en-US" dirty="0"/>
              <a:t> </a:t>
            </a:r>
            <a:r>
              <a:rPr lang="en-US" dirty="0" err="1"/>
              <a:t>sociais</a:t>
            </a:r>
            <a:r>
              <a:rPr lang="en-US" dirty="0"/>
              <a:t>, </a:t>
            </a:r>
            <a:r>
              <a:rPr lang="en-US" dirty="0" err="1"/>
              <a:t>políticas</a:t>
            </a:r>
            <a:r>
              <a:rPr lang="en-US" dirty="0"/>
              <a:t>, </a:t>
            </a:r>
            <a:r>
              <a:rPr lang="en-US" dirty="0" err="1"/>
              <a:t>religiosas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relacionadas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negócio</a:t>
            </a:r>
            <a:endParaRPr lang="en-US" dirty="0"/>
          </a:p>
          <a:p>
            <a:pPr lvl="1"/>
            <a:r>
              <a:rPr lang="en-US" dirty="0" err="1"/>
              <a:t>Transmissão</a:t>
            </a:r>
            <a:r>
              <a:rPr lang="en-US" dirty="0"/>
              <a:t> de material </a:t>
            </a:r>
            <a:r>
              <a:rPr lang="en-US" dirty="0" err="1"/>
              <a:t>comercial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publicitário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solicitado</a:t>
            </a:r>
            <a:endParaRPr lang="en-US" dirty="0"/>
          </a:p>
          <a:p>
            <a:pPr lvl="1"/>
            <a:r>
              <a:rPr lang="en-US" dirty="0" err="1"/>
              <a:t>Atividades</a:t>
            </a:r>
            <a:r>
              <a:rPr lang="en-US" dirty="0"/>
              <a:t> </a:t>
            </a:r>
            <a:r>
              <a:rPr lang="en-US" dirty="0" err="1"/>
              <a:t>deliberadas</a:t>
            </a:r>
            <a:r>
              <a:rPr lang="en-US" dirty="0"/>
              <a:t> que </a:t>
            </a:r>
            <a:r>
              <a:rPr lang="en-US" dirty="0" err="1"/>
              <a:t>desperdicem</a:t>
            </a:r>
            <a:r>
              <a:rPr lang="en-US" dirty="0"/>
              <a:t> </a:t>
            </a:r>
            <a:r>
              <a:rPr lang="en-US" dirty="0" err="1"/>
              <a:t>esforços</a:t>
            </a:r>
            <a:r>
              <a:rPr lang="en-US" dirty="0"/>
              <a:t> </a:t>
            </a:r>
            <a:r>
              <a:rPr lang="en-US" dirty="0" err="1"/>
              <a:t>pessoais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de </a:t>
            </a:r>
            <a:r>
              <a:rPr lang="en-US" dirty="0" err="1"/>
              <a:t>rede</a:t>
            </a:r>
            <a:endParaRPr lang="en-US" dirty="0"/>
          </a:p>
          <a:p>
            <a:pPr lvl="1"/>
            <a:r>
              <a:rPr lang="en-US" dirty="0" err="1"/>
              <a:t>Introdução</a:t>
            </a:r>
            <a:r>
              <a:rPr lang="en-US" dirty="0"/>
              <a:t> de </a:t>
            </a:r>
            <a:r>
              <a:rPr lang="en-US" dirty="0" err="1"/>
              <a:t>qualquer</a:t>
            </a:r>
            <a:r>
              <a:rPr lang="en-US" dirty="0"/>
              <a:t> forma de </a:t>
            </a:r>
            <a:r>
              <a:rPr lang="en-US" dirty="0" err="1"/>
              <a:t>vírus</a:t>
            </a:r>
            <a:r>
              <a:rPr lang="en-US" dirty="0"/>
              <a:t> de </a:t>
            </a:r>
            <a:r>
              <a:rPr lang="en-US" dirty="0" err="1"/>
              <a:t>computador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malware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rede</a:t>
            </a:r>
            <a:r>
              <a:rPr lang="en-US" dirty="0"/>
              <a:t> </a:t>
            </a:r>
            <a:r>
              <a:rPr lang="en-US" dirty="0" err="1"/>
              <a:t>corporativa</a:t>
            </a:r>
            <a:r>
              <a:rPr lang="en-US" dirty="0"/>
              <a:t>, </a:t>
            </a:r>
            <a:r>
              <a:rPr lang="en-US" dirty="0" err="1"/>
              <a:t>através</a:t>
            </a:r>
            <a:r>
              <a:rPr lang="en-US" dirty="0"/>
              <a:t> da </a:t>
            </a:r>
            <a:r>
              <a:rPr lang="en-US" dirty="0" err="1"/>
              <a:t>abertura</a:t>
            </a:r>
            <a:r>
              <a:rPr lang="en-US" dirty="0"/>
              <a:t> de links </a:t>
            </a:r>
            <a:r>
              <a:rPr lang="en-US" dirty="0" err="1"/>
              <a:t>considerados</a:t>
            </a:r>
            <a:r>
              <a:rPr lang="en-US" dirty="0"/>
              <a:t> </a:t>
            </a:r>
            <a:r>
              <a:rPr lang="en-US" dirty="0" err="1"/>
              <a:t>suspeitos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54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1E00F-60AC-4AD4-9C5F-EE8F957A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Política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correio</a:t>
            </a:r>
            <a:r>
              <a:rPr lang="en-US" dirty="0"/>
              <a:t> </a:t>
            </a:r>
            <a:r>
              <a:rPr lang="en-US" dirty="0" err="1"/>
              <a:t>eletrônico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C6762-C8EA-4D0F-BDC0-CDB76CC1C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897"/>
            <a:ext cx="10515600" cy="4758066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Comportamentos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inaceitáveis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organizações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Uso</a:t>
            </a:r>
            <a:r>
              <a:rPr lang="en-US" dirty="0"/>
              <a:t> para </a:t>
            </a:r>
            <a:r>
              <a:rPr lang="en-US" dirty="0" err="1"/>
              <a:t>cuidar</a:t>
            </a:r>
            <a:r>
              <a:rPr lang="en-US" dirty="0"/>
              <a:t> de </a:t>
            </a:r>
            <a:r>
              <a:rPr lang="en-US" dirty="0" err="1"/>
              <a:t>negócios</a:t>
            </a:r>
            <a:r>
              <a:rPr lang="en-US" dirty="0"/>
              <a:t> </a:t>
            </a:r>
            <a:r>
              <a:rPr lang="en-US" dirty="0" err="1"/>
              <a:t>pessoais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envio</a:t>
            </a:r>
            <a:r>
              <a:rPr lang="en-US" dirty="0"/>
              <a:t> de “</a:t>
            </a:r>
            <a:r>
              <a:rPr lang="en-US" dirty="0" err="1"/>
              <a:t>correntes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Encaminhamento</a:t>
            </a:r>
            <a:r>
              <a:rPr lang="en-US" dirty="0"/>
              <a:t> de </a:t>
            </a:r>
            <a:r>
              <a:rPr lang="en-US" dirty="0" err="1"/>
              <a:t>msg</a:t>
            </a:r>
            <a:r>
              <a:rPr lang="en-US" dirty="0"/>
              <a:t> </a:t>
            </a:r>
            <a:r>
              <a:rPr lang="en-US" dirty="0" err="1"/>
              <a:t>confidenciais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r>
              <a:rPr lang="en-US" dirty="0"/>
              <a:t> para </a:t>
            </a:r>
            <a:r>
              <a:rPr lang="en-US" dirty="0" err="1"/>
              <a:t>locais</a:t>
            </a:r>
            <a:r>
              <a:rPr lang="en-US" dirty="0"/>
              <a:t> </a:t>
            </a:r>
            <a:r>
              <a:rPr lang="en-US" dirty="0" err="1"/>
              <a:t>externos</a:t>
            </a:r>
            <a:endParaRPr lang="en-US" dirty="0"/>
          </a:p>
          <a:p>
            <a:pPr lvl="1"/>
            <a:r>
              <a:rPr lang="en-US" dirty="0" err="1"/>
              <a:t>Distribuir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armazenar</a:t>
            </a:r>
            <a:r>
              <a:rPr lang="en-US" dirty="0"/>
              <a:t> imagens, </a:t>
            </a:r>
            <a:r>
              <a:rPr lang="en-US" dirty="0" err="1"/>
              <a:t>textos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materiaias</a:t>
            </a:r>
            <a:r>
              <a:rPr lang="en-US" dirty="0"/>
              <a:t> </a:t>
            </a:r>
            <a:r>
              <a:rPr lang="en-US" dirty="0" err="1"/>
              <a:t>indecentes</a:t>
            </a:r>
            <a:r>
              <a:rPr lang="en-US" dirty="0"/>
              <a:t>, </a:t>
            </a:r>
            <a:r>
              <a:rPr lang="en-US" dirty="0" err="1"/>
              <a:t>obscenos</a:t>
            </a:r>
            <a:r>
              <a:rPr lang="en-US" dirty="0"/>
              <a:t>, </a:t>
            </a:r>
            <a:r>
              <a:rPr lang="en-US" dirty="0" err="1"/>
              <a:t>ilegais</a:t>
            </a:r>
            <a:endParaRPr lang="en-US" dirty="0"/>
          </a:p>
          <a:p>
            <a:pPr lvl="1"/>
            <a:r>
              <a:rPr lang="en-US" dirty="0" err="1"/>
              <a:t>Disseminação</a:t>
            </a:r>
            <a:r>
              <a:rPr lang="en-US" dirty="0"/>
              <a:t> de </a:t>
            </a:r>
            <a:r>
              <a:rPr lang="en-US" dirty="0" err="1"/>
              <a:t>materiais</a:t>
            </a:r>
            <a:r>
              <a:rPr lang="en-US" dirty="0"/>
              <a:t> </a:t>
            </a:r>
            <a:r>
              <a:rPr lang="en-US" dirty="0" err="1"/>
              <a:t>protegidos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direitos</a:t>
            </a:r>
            <a:r>
              <a:rPr lang="en-US" dirty="0"/>
              <a:t> </a:t>
            </a:r>
            <a:r>
              <a:rPr lang="en-US" dirty="0" err="1"/>
              <a:t>autorais</a:t>
            </a:r>
            <a:endParaRPr lang="en-US" dirty="0"/>
          </a:p>
          <a:p>
            <a:pPr lvl="1"/>
            <a:r>
              <a:rPr lang="en-US" dirty="0" err="1"/>
              <a:t>Invasão</a:t>
            </a:r>
            <a:r>
              <a:rPr lang="en-US" dirty="0"/>
              <a:t> do </a:t>
            </a:r>
            <a:r>
              <a:rPr lang="en-US" dirty="0" err="1"/>
              <a:t>sistema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de </a:t>
            </a:r>
            <a:r>
              <a:rPr lang="en-US" dirty="0" err="1"/>
              <a:t>outrém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autorizado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senha</a:t>
            </a:r>
            <a:r>
              <a:rPr lang="en-US" dirty="0"/>
              <a:t> de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Difundir</a:t>
            </a:r>
            <a:r>
              <a:rPr lang="en-US" dirty="0"/>
              <a:t> </a:t>
            </a:r>
            <a:r>
              <a:rPr lang="en-US" dirty="0" err="1"/>
              <a:t>opiniões</a:t>
            </a:r>
            <a:r>
              <a:rPr lang="en-US" dirty="0"/>
              <a:t> </a:t>
            </a:r>
            <a:r>
              <a:rPr lang="en-US" dirty="0" err="1"/>
              <a:t>pessoais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solicitadas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questões</a:t>
            </a:r>
            <a:r>
              <a:rPr lang="en-US" dirty="0"/>
              <a:t> </a:t>
            </a:r>
            <a:r>
              <a:rPr lang="en-US" dirty="0" err="1"/>
              <a:t>sociais</a:t>
            </a:r>
            <a:r>
              <a:rPr lang="en-US" dirty="0"/>
              <a:t>, </a:t>
            </a:r>
            <a:r>
              <a:rPr lang="en-US" dirty="0" err="1"/>
              <a:t>políticas</a:t>
            </a:r>
            <a:r>
              <a:rPr lang="en-US" dirty="0"/>
              <a:t>, </a:t>
            </a:r>
            <a:r>
              <a:rPr lang="en-US" dirty="0" err="1"/>
              <a:t>religiosas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relacionadas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negócio</a:t>
            </a:r>
            <a:endParaRPr lang="en-US" dirty="0"/>
          </a:p>
          <a:p>
            <a:pPr lvl="1"/>
            <a:r>
              <a:rPr lang="en-US" dirty="0" err="1"/>
              <a:t>Transmissão</a:t>
            </a:r>
            <a:r>
              <a:rPr lang="en-US" dirty="0"/>
              <a:t> de material </a:t>
            </a:r>
            <a:r>
              <a:rPr lang="en-US" dirty="0" err="1"/>
              <a:t>comercial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publicitário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solicitado</a:t>
            </a:r>
            <a:endParaRPr lang="en-US" dirty="0"/>
          </a:p>
          <a:p>
            <a:pPr lvl="1"/>
            <a:r>
              <a:rPr lang="en-US" dirty="0" err="1"/>
              <a:t>Atividades</a:t>
            </a:r>
            <a:r>
              <a:rPr lang="en-US" dirty="0"/>
              <a:t> </a:t>
            </a:r>
            <a:r>
              <a:rPr lang="en-US" dirty="0" err="1"/>
              <a:t>deliberadas</a:t>
            </a:r>
            <a:r>
              <a:rPr lang="en-US" dirty="0"/>
              <a:t> que </a:t>
            </a:r>
            <a:r>
              <a:rPr lang="en-US" dirty="0" err="1"/>
              <a:t>desperdicem</a:t>
            </a:r>
            <a:r>
              <a:rPr lang="en-US" dirty="0"/>
              <a:t> </a:t>
            </a:r>
            <a:r>
              <a:rPr lang="en-US" dirty="0" err="1"/>
              <a:t>esforços</a:t>
            </a:r>
            <a:r>
              <a:rPr lang="en-US" dirty="0"/>
              <a:t> </a:t>
            </a:r>
            <a:r>
              <a:rPr lang="en-US" dirty="0" err="1"/>
              <a:t>pessoais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de </a:t>
            </a:r>
            <a:r>
              <a:rPr lang="en-US" dirty="0" err="1"/>
              <a:t>rede</a:t>
            </a:r>
            <a:endParaRPr lang="en-US" dirty="0"/>
          </a:p>
          <a:p>
            <a:pPr lvl="1"/>
            <a:r>
              <a:rPr lang="en-US" dirty="0" err="1"/>
              <a:t>Introdução</a:t>
            </a:r>
            <a:r>
              <a:rPr lang="en-US" dirty="0"/>
              <a:t> de </a:t>
            </a:r>
            <a:r>
              <a:rPr lang="en-US" dirty="0" err="1"/>
              <a:t>qualquer</a:t>
            </a:r>
            <a:r>
              <a:rPr lang="en-US" dirty="0"/>
              <a:t> forma de </a:t>
            </a:r>
            <a:r>
              <a:rPr lang="en-US" dirty="0" err="1"/>
              <a:t>vírus</a:t>
            </a:r>
            <a:r>
              <a:rPr lang="en-US" dirty="0"/>
              <a:t> de </a:t>
            </a:r>
            <a:r>
              <a:rPr lang="en-US" dirty="0" err="1"/>
              <a:t>computador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malware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rede</a:t>
            </a:r>
            <a:r>
              <a:rPr lang="en-US" dirty="0"/>
              <a:t> </a:t>
            </a:r>
            <a:r>
              <a:rPr lang="en-US" dirty="0" err="1"/>
              <a:t>corporativa</a:t>
            </a:r>
            <a:r>
              <a:rPr lang="en-US" dirty="0"/>
              <a:t>, </a:t>
            </a:r>
            <a:r>
              <a:rPr lang="en-US" dirty="0" err="1"/>
              <a:t>através</a:t>
            </a:r>
            <a:r>
              <a:rPr lang="en-US" dirty="0"/>
              <a:t> da </a:t>
            </a:r>
            <a:r>
              <a:rPr lang="en-US" dirty="0" err="1"/>
              <a:t>abertura</a:t>
            </a:r>
            <a:r>
              <a:rPr lang="en-US" dirty="0"/>
              <a:t> de links </a:t>
            </a:r>
            <a:r>
              <a:rPr lang="en-US" dirty="0" err="1"/>
              <a:t>considerados</a:t>
            </a:r>
            <a:r>
              <a:rPr lang="en-US" dirty="0"/>
              <a:t> </a:t>
            </a:r>
            <a:r>
              <a:rPr lang="en-US" dirty="0" err="1"/>
              <a:t>suspeitos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B2D13AB4-99EA-4C3A-B757-80B0A5E4AF9B}"/>
              </a:ext>
            </a:extLst>
          </p:cNvPr>
          <p:cNvSpPr/>
          <p:nvPr/>
        </p:nvSpPr>
        <p:spPr>
          <a:xfrm>
            <a:off x="5463540" y="3280410"/>
            <a:ext cx="3646170" cy="1897380"/>
          </a:xfrm>
          <a:prstGeom prst="wedgeRoundRectCallout">
            <a:avLst>
              <a:gd name="adj1" fmla="val 39803"/>
              <a:gd name="adj2" fmla="val 6588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Abreviação de "</a:t>
            </a:r>
            <a:r>
              <a:rPr lang="pt-BR" sz="1400" b="1" i="1" dirty="0" err="1">
                <a:solidFill>
                  <a:schemeClr val="tx1"/>
                </a:solidFill>
              </a:rPr>
              <a:t>mal</a:t>
            </a:r>
            <a:r>
              <a:rPr lang="pt-BR" sz="1400" i="1" dirty="0" err="1">
                <a:solidFill>
                  <a:schemeClr val="tx1"/>
                </a:solidFill>
              </a:rPr>
              <a:t>icious</a:t>
            </a:r>
            <a:r>
              <a:rPr lang="pt-BR" sz="1400" i="1" dirty="0">
                <a:solidFill>
                  <a:schemeClr val="tx1"/>
                </a:solidFill>
              </a:rPr>
              <a:t> soft</a:t>
            </a:r>
            <a:r>
              <a:rPr lang="pt-BR" sz="1400" b="1" i="1" dirty="0">
                <a:solidFill>
                  <a:schemeClr val="tx1"/>
                </a:solidFill>
              </a:rPr>
              <a:t>ware</a:t>
            </a:r>
            <a:r>
              <a:rPr lang="pt-BR" sz="1400" dirty="0">
                <a:solidFill>
                  <a:schemeClr val="tx1"/>
                </a:solidFill>
              </a:rPr>
              <a:t>"), é um programa de computador destinado a infiltrar-se em um sistema de computador alheio de forma ilícita, com o intuito de causar alguns danos, alterações ou roubo de informações (confidenciais ou não).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319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3BC39-6CDA-4FC1-946A-0C311032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Política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do </a:t>
            </a:r>
            <a:r>
              <a:rPr lang="en-US" dirty="0" err="1"/>
              <a:t>correio</a:t>
            </a:r>
            <a:r>
              <a:rPr lang="en-US" dirty="0"/>
              <a:t> </a:t>
            </a:r>
            <a:r>
              <a:rPr lang="en-US" dirty="0" err="1"/>
              <a:t>eletrônico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877F6E-1977-42B6-BBED-A230A66FA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Não</a:t>
            </a:r>
            <a:r>
              <a:rPr lang="en-US" dirty="0"/>
              <a:t> é crime </a:t>
            </a:r>
            <a:r>
              <a:rPr lang="en-US" dirty="0" err="1"/>
              <a:t>monitorar</a:t>
            </a:r>
            <a:r>
              <a:rPr lang="en-US" dirty="0"/>
              <a:t> o </a:t>
            </a:r>
            <a:r>
              <a:rPr lang="en-US" dirty="0" err="1"/>
              <a:t>conteúdo</a:t>
            </a:r>
            <a:r>
              <a:rPr lang="en-US" dirty="0"/>
              <a:t> de e-mails </a:t>
            </a:r>
            <a:r>
              <a:rPr lang="en-US" dirty="0" err="1"/>
              <a:t>enviados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recebidos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colaboradores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r>
              <a:rPr lang="en-US" dirty="0"/>
              <a:t> para fins de auditoria e/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investigação</a:t>
            </a:r>
            <a:endParaRPr lang="en-US" dirty="0"/>
          </a:p>
          <a:p>
            <a:r>
              <a:rPr lang="en-US" dirty="0"/>
              <a:t>É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deixar</a:t>
            </a:r>
            <a:r>
              <a:rPr lang="en-US" dirty="0"/>
              <a:t> </a:t>
            </a:r>
            <a:r>
              <a:rPr lang="en-US" dirty="0" err="1"/>
              <a:t>claro</a:t>
            </a:r>
            <a:r>
              <a:rPr lang="en-US" dirty="0"/>
              <a:t> para o </a:t>
            </a:r>
            <a:r>
              <a:rPr lang="en-US" dirty="0" err="1"/>
              <a:t>colaborador</a:t>
            </a:r>
            <a:r>
              <a:rPr lang="en-US" dirty="0"/>
              <a:t> e </a:t>
            </a:r>
            <a:r>
              <a:rPr lang="en-US" dirty="0" err="1"/>
              <a:t>descrito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política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termo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responsabilidade</a:t>
            </a:r>
            <a:r>
              <a:rPr lang="en-US" dirty="0">
                <a:sym typeface="Wingdings" panose="05000000000000000000" pitchFamily="2" charset="2"/>
              </a:rPr>
              <a:t> de SI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22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EB06C-F05B-47C2-9197-5B3B9B81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Gerenciamento</a:t>
            </a:r>
            <a:r>
              <a:rPr lang="en-US" dirty="0"/>
              <a:t> de logs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F00E13-2351-40BF-B076-49000E793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428"/>
            <a:ext cx="10515600" cy="4726535"/>
          </a:xfrm>
        </p:spPr>
        <p:txBody>
          <a:bodyPr>
            <a:normAutofit/>
          </a:bodyPr>
          <a:lstStyle/>
          <a:p>
            <a:r>
              <a:rPr lang="en-US" dirty="0" err="1"/>
              <a:t>Sentinela</a:t>
            </a:r>
            <a:r>
              <a:rPr lang="en-US" dirty="0"/>
              <a:t> </a:t>
            </a:r>
            <a:r>
              <a:rPr lang="en-US" dirty="0" err="1"/>
              <a:t>eletrônica</a:t>
            </a:r>
            <a:r>
              <a:rPr lang="en-US" dirty="0"/>
              <a:t> – </a:t>
            </a:r>
            <a:r>
              <a:rPr lang="en-US" dirty="0" err="1"/>
              <a:t>registros</a:t>
            </a:r>
            <a:r>
              <a:rPr lang="en-US" dirty="0"/>
              <a:t> de logs.</a:t>
            </a:r>
          </a:p>
          <a:p>
            <a:r>
              <a:rPr lang="en-US" dirty="0" err="1"/>
              <a:t>Supervisionam</a:t>
            </a:r>
            <a:r>
              <a:rPr lang="en-US" dirty="0"/>
              <a:t> as </a:t>
            </a:r>
            <a:r>
              <a:rPr lang="en-US" dirty="0" err="1"/>
              <a:t>atividades</a:t>
            </a:r>
            <a:r>
              <a:rPr lang="en-US" dirty="0"/>
              <a:t> da </a:t>
            </a:r>
            <a:r>
              <a:rPr lang="en-US" dirty="0" err="1"/>
              <a:t>rede</a:t>
            </a:r>
            <a:r>
              <a:rPr lang="en-US" dirty="0"/>
              <a:t>, </a:t>
            </a:r>
            <a:r>
              <a:rPr lang="en-US" dirty="0" err="1"/>
              <a:t>inspecionam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 do </a:t>
            </a:r>
            <a:r>
              <a:rPr lang="en-US" dirty="0" err="1"/>
              <a:t>sistema</a:t>
            </a:r>
            <a:r>
              <a:rPr lang="en-US" dirty="0"/>
              <a:t> e </a:t>
            </a:r>
            <a:r>
              <a:rPr lang="en-US" dirty="0" err="1"/>
              <a:t>armazenam</a:t>
            </a:r>
            <a:r>
              <a:rPr lang="en-US" dirty="0"/>
              <a:t> </a:t>
            </a:r>
            <a:r>
              <a:rPr lang="en-US" dirty="0" err="1"/>
              <a:t>ações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 – </a:t>
            </a:r>
            <a:r>
              <a:rPr lang="en-US" dirty="0" err="1"/>
              <a:t>renomear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, </a:t>
            </a:r>
            <a:r>
              <a:rPr lang="en-US" dirty="0" err="1"/>
              <a:t>abrir</a:t>
            </a:r>
            <a:r>
              <a:rPr lang="en-US" dirty="0"/>
              <a:t> um </a:t>
            </a:r>
            <a:r>
              <a:rPr lang="en-US" dirty="0" err="1"/>
              <a:t>aplicativo</a:t>
            </a:r>
            <a:r>
              <a:rPr lang="en-US" dirty="0"/>
              <a:t> – que </a:t>
            </a:r>
            <a:r>
              <a:rPr lang="en-US" dirty="0" err="1"/>
              <a:t>ocorrem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um SO.</a:t>
            </a:r>
          </a:p>
          <a:p>
            <a:r>
              <a:rPr lang="en-US" dirty="0" err="1"/>
              <a:t>Vigiam</a:t>
            </a:r>
            <a:r>
              <a:rPr lang="en-US" dirty="0"/>
              <a:t> e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capacidade</a:t>
            </a:r>
            <a:r>
              <a:rPr lang="en-US" dirty="0"/>
              <a:t> de </a:t>
            </a:r>
            <a:r>
              <a:rPr lang="en-US" dirty="0" err="1"/>
              <a:t>fornecer</a:t>
            </a:r>
            <a:r>
              <a:rPr lang="en-US" dirty="0"/>
              <a:t> dados para </a:t>
            </a:r>
            <a:r>
              <a:rPr lang="en-US" dirty="0" err="1"/>
              <a:t>alertar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um </a:t>
            </a:r>
            <a:r>
              <a:rPr lang="en-US" dirty="0" err="1"/>
              <a:t>incidente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endParaRPr lang="en-US" dirty="0"/>
          </a:p>
          <a:p>
            <a:r>
              <a:rPr lang="en-US" dirty="0" err="1"/>
              <a:t>Arquivos</a:t>
            </a:r>
            <a:r>
              <a:rPr lang="en-US" dirty="0"/>
              <a:t> de logs </a:t>
            </a:r>
            <a:r>
              <a:rPr lang="en-US" dirty="0" err="1"/>
              <a:t>brutos</a:t>
            </a:r>
            <a:r>
              <a:rPr lang="en-US" dirty="0"/>
              <a:t> – </a:t>
            </a:r>
            <a:r>
              <a:rPr lang="en-US" dirty="0" err="1"/>
              <a:t>registros</a:t>
            </a:r>
            <a:r>
              <a:rPr lang="en-US" dirty="0"/>
              <a:t> de auditoria, </a:t>
            </a:r>
            <a:r>
              <a:rPr lang="en-US" dirty="0" err="1"/>
              <a:t>trilhas</a:t>
            </a:r>
            <a:r>
              <a:rPr lang="en-US" dirty="0"/>
              <a:t> de auditoria </a:t>
            </a:r>
            <a:r>
              <a:rPr lang="en-US" dirty="0" err="1"/>
              <a:t>ou</a:t>
            </a:r>
            <a:r>
              <a:rPr lang="en-US" dirty="0"/>
              <a:t> logs de </a:t>
            </a:r>
            <a:r>
              <a:rPr lang="en-US" dirty="0" err="1"/>
              <a:t>eventos</a:t>
            </a:r>
            <a:endParaRPr lang="en-US" dirty="0"/>
          </a:p>
          <a:p>
            <a:r>
              <a:rPr lang="en-US" dirty="0"/>
              <a:t>É </a:t>
            </a:r>
            <a:r>
              <a:rPr lang="en-US" dirty="0" err="1"/>
              <a:t>preciso</a:t>
            </a:r>
            <a:r>
              <a:rPr lang="en-US" dirty="0"/>
              <a:t> </a:t>
            </a:r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logs e as </a:t>
            </a:r>
            <a:r>
              <a:rPr lang="en-US" dirty="0" err="1"/>
              <a:t>soluções</a:t>
            </a:r>
            <a:r>
              <a:rPr lang="en-US" dirty="0"/>
              <a:t> de </a:t>
            </a:r>
            <a:r>
              <a:rPr lang="en-US" dirty="0" err="1"/>
              <a:t>monitoramento</a:t>
            </a:r>
            <a:r>
              <a:rPr lang="en-US" dirty="0"/>
              <a:t> e </a:t>
            </a:r>
            <a:r>
              <a:rPr lang="en-US" dirty="0" err="1"/>
              <a:t>gerenciamento</a:t>
            </a:r>
            <a:r>
              <a:rPr lang="en-US" dirty="0"/>
              <a:t> deles</a:t>
            </a:r>
          </a:p>
        </p:txBody>
      </p:sp>
    </p:spTree>
    <p:extLst>
      <p:ext uri="{BB962C8B-B14F-4D97-AF65-F5344CB8AC3E}">
        <p14:creationId xmlns:p14="http://schemas.microsoft.com/office/powerpoint/2010/main" val="1238303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9362E-C570-43DB-8C59-A44EA81A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Gerenciamento</a:t>
            </a:r>
            <a:r>
              <a:rPr lang="en-US" dirty="0"/>
              <a:t> de logs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28075B-41E8-4FE5-879C-ED23DAD0D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Análises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Mostram</a:t>
            </a:r>
            <a:r>
              <a:rPr lang="en-US" dirty="0"/>
              <a:t> </a:t>
            </a:r>
            <a:r>
              <a:rPr lang="en-US" dirty="0" err="1"/>
              <a:t>atividades</a:t>
            </a:r>
            <a:r>
              <a:rPr lang="en-US" dirty="0"/>
              <a:t> </a:t>
            </a:r>
            <a:r>
              <a:rPr lang="en-US" dirty="0" err="1"/>
              <a:t>suspeitas</a:t>
            </a:r>
            <a:r>
              <a:rPr lang="en-US" dirty="0"/>
              <a:t> do Sistema</a:t>
            </a:r>
          </a:p>
          <a:p>
            <a:pPr lvl="1"/>
            <a:r>
              <a:rPr lang="en-US" dirty="0" err="1"/>
              <a:t>Revisar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logs </a:t>
            </a:r>
            <a:r>
              <a:rPr lang="en-US" dirty="0" err="1"/>
              <a:t>diariamente</a:t>
            </a:r>
            <a:r>
              <a:rPr lang="en-US" dirty="0"/>
              <a:t> para </a:t>
            </a:r>
            <a:r>
              <a:rPr lang="en-US" dirty="0" err="1"/>
              <a:t>procurar</a:t>
            </a:r>
            <a:r>
              <a:rPr lang="en-US" dirty="0"/>
              <a:t>: </a:t>
            </a:r>
          </a:p>
          <a:p>
            <a:pPr lvl="2"/>
            <a:r>
              <a:rPr lang="en-US" dirty="0" err="1"/>
              <a:t>Erros</a:t>
            </a:r>
            <a:endParaRPr lang="en-US" dirty="0"/>
          </a:p>
          <a:p>
            <a:pPr lvl="2"/>
            <a:r>
              <a:rPr lang="en-US" dirty="0" err="1"/>
              <a:t>Anomalias</a:t>
            </a:r>
            <a:endParaRPr lang="en-US" dirty="0"/>
          </a:p>
          <a:p>
            <a:pPr lvl="2"/>
            <a:r>
              <a:rPr lang="en-US" dirty="0" err="1"/>
              <a:t>Atividades</a:t>
            </a:r>
            <a:r>
              <a:rPr lang="en-US" dirty="0"/>
              <a:t> </a:t>
            </a:r>
            <a:r>
              <a:rPr lang="en-US" dirty="0" err="1"/>
              <a:t>suspeitas</a:t>
            </a:r>
            <a:r>
              <a:rPr lang="en-US" dirty="0"/>
              <a:t> que se </a:t>
            </a:r>
            <a:r>
              <a:rPr lang="en-US" dirty="0" err="1"/>
              <a:t>desviem</a:t>
            </a:r>
            <a:r>
              <a:rPr lang="en-US" dirty="0"/>
              <a:t> da </a:t>
            </a:r>
            <a:r>
              <a:rPr lang="en-US" dirty="0" err="1"/>
              <a:t>rotina</a:t>
            </a:r>
            <a:endParaRPr lang="en-US" dirty="0"/>
          </a:p>
          <a:p>
            <a:pPr lvl="1"/>
            <a:r>
              <a:rPr lang="en-US" dirty="0"/>
              <a:t>O log age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“</a:t>
            </a:r>
            <a:r>
              <a:rPr lang="en-US" dirty="0" err="1"/>
              <a:t>bandeira</a:t>
            </a:r>
            <a:r>
              <a:rPr lang="en-US" dirty="0"/>
              <a:t> </a:t>
            </a:r>
            <a:r>
              <a:rPr lang="en-US" dirty="0" err="1"/>
              <a:t>vermelha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ajudar</a:t>
            </a:r>
            <a:r>
              <a:rPr lang="en-US" dirty="0"/>
              <a:t> a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ataques</a:t>
            </a:r>
            <a:r>
              <a:rPr lang="en-US" dirty="0"/>
              <a:t> </a:t>
            </a:r>
            <a:r>
              <a:rPr lang="en-US" dirty="0" err="1"/>
              <a:t>maliciosos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Utilizar</a:t>
            </a:r>
            <a:r>
              <a:rPr lang="en-US" dirty="0"/>
              <a:t> software de </a:t>
            </a:r>
            <a:r>
              <a:rPr lang="en-US" dirty="0" err="1"/>
              <a:t>monitoramento</a:t>
            </a:r>
            <a:r>
              <a:rPr lang="en-US" dirty="0"/>
              <a:t> e </a:t>
            </a:r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registros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configurar</a:t>
            </a:r>
            <a:r>
              <a:rPr lang="en-US" dirty="0">
                <a:sym typeface="Wingdings" panose="05000000000000000000" pitchFamily="2" charset="2"/>
              </a:rPr>
              <a:t> as </a:t>
            </a:r>
            <a:r>
              <a:rPr lang="en-US" dirty="0" err="1">
                <a:sym typeface="Wingdings" panose="05000000000000000000" pitchFamily="2" charset="2"/>
              </a:rPr>
              <a:t>regras</a:t>
            </a:r>
            <a:r>
              <a:rPr lang="en-US" dirty="0">
                <a:sym typeface="Wingdings" panose="05000000000000000000" pitchFamily="2" charset="2"/>
              </a:rPr>
              <a:t> e </a:t>
            </a:r>
            <a:r>
              <a:rPr lang="en-US" dirty="0" err="1">
                <a:sym typeface="Wingdings" panose="05000000000000000000" pitchFamily="2" charset="2"/>
              </a:rPr>
              <a:t>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alertas</a:t>
            </a:r>
            <a:r>
              <a:rPr lang="en-US" dirty="0">
                <a:sym typeface="Wingdings" panose="05000000000000000000" pitchFamily="2" charset="2"/>
              </a:rPr>
              <a:t> (e-mail </a:t>
            </a:r>
            <a:r>
              <a:rPr lang="en-US" dirty="0" err="1">
                <a:sym typeface="Wingdings" panose="05000000000000000000" pitchFamily="2" charset="2"/>
              </a:rPr>
              <a:t>ou</a:t>
            </a:r>
            <a:r>
              <a:rPr lang="en-US" dirty="0">
                <a:sym typeface="Wingdings" panose="05000000000000000000" pitchFamily="2" charset="2"/>
              </a:rPr>
              <a:t> SMS)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9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8F2F6-5684-46FA-9135-455D2D96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Titularidade</a:t>
            </a:r>
            <a:r>
              <a:rPr lang="en-US" dirty="0"/>
              <a:t> das </a:t>
            </a:r>
            <a:r>
              <a:rPr lang="en-US" dirty="0" err="1"/>
              <a:t>informações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17798E-F5C4-40B8-9C53-0D0515D93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Monitoramento</a:t>
            </a:r>
            <a:endParaRPr lang="en-US" dirty="0"/>
          </a:p>
          <a:p>
            <a:pPr lvl="1"/>
            <a:r>
              <a:rPr lang="en-US" dirty="0" err="1"/>
              <a:t>Delicado</a:t>
            </a:r>
            <a:r>
              <a:rPr lang="en-US" dirty="0"/>
              <a:t> e </a:t>
            </a:r>
            <a:r>
              <a:rPr lang="en-US" dirty="0" err="1"/>
              <a:t>polêmico</a:t>
            </a:r>
            <a:endParaRPr lang="en-US" dirty="0"/>
          </a:p>
          <a:p>
            <a:pPr lvl="2"/>
            <a:r>
              <a:rPr lang="en-US" dirty="0" err="1"/>
              <a:t>Violação</a:t>
            </a:r>
            <a:r>
              <a:rPr lang="en-US" dirty="0"/>
              <a:t> da </a:t>
            </a:r>
            <a:r>
              <a:rPr lang="en-US" dirty="0" err="1"/>
              <a:t>privacidade</a:t>
            </a:r>
            <a:endParaRPr lang="en-US" dirty="0"/>
          </a:p>
          <a:p>
            <a:pPr lvl="2"/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corporativo</a:t>
            </a:r>
            <a:r>
              <a:rPr lang="en-US" dirty="0"/>
              <a:t> e </a:t>
            </a:r>
            <a:r>
              <a:rPr lang="en-US" dirty="0" err="1"/>
              <a:t>direitos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endParaRPr lang="en-US" dirty="0"/>
          </a:p>
          <a:p>
            <a:pPr lvl="1"/>
            <a:r>
              <a:rPr lang="en-US" dirty="0"/>
              <a:t>E-mail </a:t>
            </a:r>
            <a:r>
              <a:rPr lang="en-US" dirty="0" err="1"/>
              <a:t>corporativo</a:t>
            </a:r>
            <a:endParaRPr lang="en-US" dirty="0"/>
          </a:p>
          <a:p>
            <a:pPr lvl="2"/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indevido</a:t>
            </a:r>
            <a:r>
              <a:rPr lang="en-US" dirty="0"/>
              <a:t>, </a:t>
            </a:r>
            <a:r>
              <a:rPr lang="en-US" dirty="0" err="1"/>
              <a:t>negligente</a:t>
            </a:r>
            <a:r>
              <a:rPr lang="en-US" dirty="0"/>
              <a:t> e </a:t>
            </a:r>
            <a:r>
              <a:rPr lang="en-US" dirty="0" err="1"/>
              <a:t>malicioso</a:t>
            </a:r>
            <a:endParaRPr lang="en-US" dirty="0"/>
          </a:p>
          <a:p>
            <a:pPr lvl="1"/>
            <a:r>
              <a:rPr lang="en-US" dirty="0"/>
              <a:t>PSI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garantir</a:t>
            </a:r>
            <a:r>
              <a:rPr lang="en-US" dirty="0"/>
              <a:t> o </a:t>
            </a:r>
            <a:r>
              <a:rPr lang="en-US" dirty="0" err="1"/>
              <a:t>acesso</a:t>
            </a:r>
            <a:r>
              <a:rPr lang="en-US" dirty="0"/>
              <a:t> e </a:t>
            </a:r>
            <a:r>
              <a:rPr lang="en-US" dirty="0" err="1"/>
              <a:t>monitoramento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– </a:t>
            </a:r>
            <a:r>
              <a:rPr lang="en-US" dirty="0" err="1"/>
              <a:t>computadores</a:t>
            </a:r>
            <a:r>
              <a:rPr lang="en-US" dirty="0"/>
              <a:t>, internet, </a:t>
            </a:r>
            <a:r>
              <a:rPr lang="en-US" dirty="0" err="1"/>
              <a:t>correio</a:t>
            </a:r>
            <a:r>
              <a:rPr lang="en-US" dirty="0"/>
              <a:t> de </a:t>
            </a:r>
            <a:r>
              <a:rPr lang="en-US" dirty="0" err="1"/>
              <a:t>voz</a:t>
            </a:r>
            <a:r>
              <a:rPr lang="en-US" dirty="0"/>
              <a:t>, intranet e outros</a:t>
            </a:r>
          </a:p>
        </p:txBody>
      </p:sp>
    </p:spTree>
    <p:extLst>
      <p:ext uri="{BB962C8B-B14F-4D97-AF65-F5344CB8AC3E}">
        <p14:creationId xmlns:p14="http://schemas.microsoft.com/office/powerpoint/2010/main" val="1258367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3E83C-106E-4DD2-92E7-11213F8B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Gerenciamento</a:t>
            </a:r>
            <a:r>
              <a:rPr lang="en-US" dirty="0"/>
              <a:t> de logs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F8424-3E7C-4757-890C-4BBF72BE2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897"/>
            <a:ext cx="10515600" cy="4758066"/>
          </a:xfrm>
        </p:spPr>
        <p:txBody>
          <a:bodyPr>
            <a:normAutofit/>
          </a:bodyPr>
          <a:lstStyle/>
          <a:p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a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considerados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Alterações</a:t>
            </a:r>
            <a:r>
              <a:rPr lang="en-US" dirty="0"/>
              <a:t> de </a:t>
            </a:r>
            <a:r>
              <a:rPr lang="en-US" dirty="0" err="1"/>
              <a:t>senhas</a:t>
            </a:r>
            <a:endParaRPr lang="en-US" dirty="0"/>
          </a:p>
          <a:p>
            <a:pPr lvl="1"/>
            <a:r>
              <a:rPr lang="en-US" dirty="0"/>
              <a:t>Logins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autorizados</a:t>
            </a:r>
            <a:endParaRPr lang="en-US" dirty="0"/>
          </a:p>
          <a:p>
            <a:pPr lvl="1"/>
            <a:r>
              <a:rPr lang="en-US" dirty="0" err="1"/>
              <a:t>Falhas</a:t>
            </a:r>
            <a:r>
              <a:rPr lang="en-US" dirty="0"/>
              <a:t> de logins</a:t>
            </a:r>
          </a:p>
          <a:p>
            <a:pPr lvl="1"/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 de login</a:t>
            </a:r>
          </a:p>
          <a:p>
            <a:pPr lvl="1"/>
            <a:r>
              <a:rPr lang="en-US" dirty="0" err="1"/>
              <a:t>Detecção</a:t>
            </a:r>
            <a:r>
              <a:rPr lang="en-US" dirty="0"/>
              <a:t> de malware</a:t>
            </a:r>
          </a:p>
          <a:p>
            <a:pPr lvl="1"/>
            <a:r>
              <a:rPr lang="en-US" dirty="0" err="1"/>
              <a:t>Ataques</a:t>
            </a:r>
            <a:r>
              <a:rPr lang="en-US" dirty="0"/>
              <a:t> de malware </a:t>
            </a:r>
            <a:r>
              <a:rPr lang="en-US" dirty="0" err="1"/>
              <a:t>vistos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IDS</a:t>
            </a:r>
          </a:p>
          <a:p>
            <a:pPr lvl="1"/>
            <a:r>
              <a:rPr lang="en-US" dirty="0" err="1"/>
              <a:t>Escaneamento</a:t>
            </a:r>
            <a:r>
              <a:rPr lang="en-US" dirty="0"/>
              <a:t> do firewall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de </a:t>
            </a:r>
            <a:r>
              <a:rPr lang="en-US" dirty="0" err="1"/>
              <a:t>portas</a:t>
            </a:r>
            <a:r>
              <a:rPr lang="en-US" dirty="0"/>
              <a:t> </a:t>
            </a:r>
            <a:r>
              <a:rPr lang="en-US" dirty="0" err="1"/>
              <a:t>abertas</a:t>
            </a:r>
            <a:endParaRPr lang="en-US" dirty="0"/>
          </a:p>
          <a:p>
            <a:pPr lvl="1"/>
            <a:r>
              <a:rPr lang="en-US" dirty="0" err="1"/>
              <a:t>Ataque</a:t>
            </a:r>
            <a:r>
              <a:rPr lang="en-US" dirty="0"/>
              <a:t> de </a:t>
            </a:r>
            <a:r>
              <a:rPr lang="en-US" dirty="0" err="1"/>
              <a:t>negação</a:t>
            </a:r>
            <a:r>
              <a:rPr lang="en-US" dirty="0"/>
              <a:t> de </a:t>
            </a:r>
            <a:r>
              <a:rPr lang="en-US" dirty="0" err="1"/>
              <a:t>serviço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2715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3E83C-106E-4DD2-92E7-11213F8B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Gerenciamento</a:t>
            </a:r>
            <a:r>
              <a:rPr lang="en-US" dirty="0"/>
              <a:t> de logs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F8424-3E7C-4757-890C-4BBF72BE2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897"/>
            <a:ext cx="10515600" cy="4758066"/>
          </a:xfrm>
        </p:spPr>
        <p:txBody>
          <a:bodyPr>
            <a:normAutofit/>
          </a:bodyPr>
          <a:lstStyle/>
          <a:p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a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considerados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Alterações</a:t>
            </a:r>
            <a:r>
              <a:rPr lang="en-US" dirty="0"/>
              <a:t> de </a:t>
            </a:r>
            <a:r>
              <a:rPr lang="en-US" dirty="0" err="1"/>
              <a:t>senhas</a:t>
            </a:r>
            <a:endParaRPr lang="en-US" dirty="0"/>
          </a:p>
          <a:p>
            <a:pPr lvl="1"/>
            <a:r>
              <a:rPr lang="en-US" dirty="0"/>
              <a:t>Logins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autorizados</a:t>
            </a:r>
            <a:endParaRPr lang="en-US" dirty="0"/>
          </a:p>
          <a:p>
            <a:pPr lvl="1"/>
            <a:r>
              <a:rPr lang="en-US" dirty="0" err="1"/>
              <a:t>Falhas</a:t>
            </a:r>
            <a:r>
              <a:rPr lang="en-US" dirty="0"/>
              <a:t> de logins</a:t>
            </a:r>
          </a:p>
          <a:p>
            <a:pPr lvl="1"/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 de login</a:t>
            </a:r>
          </a:p>
          <a:p>
            <a:pPr lvl="1"/>
            <a:r>
              <a:rPr lang="en-US" dirty="0" err="1"/>
              <a:t>Detecção</a:t>
            </a:r>
            <a:r>
              <a:rPr lang="en-US" dirty="0"/>
              <a:t> de malware</a:t>
            </a:r>
          </a:p>
          <a:p>
            <a:pPr lvl="1"/>
            <a:r>
              <a:rPr lang="en-US" dirty="0" err="1"/>
              <a:t>Ataques</a:t>
            </a:r>
            <a:r>
              <a:rPr lang="en-US" dirty="0"/>
              <a:t> de malware </a:t>
            </a:r>
            <a:r>
              <a:rPr lang="en-US" dirty="0" err="1"/>
              <a:t>vistos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IDS</a:t>
            </a:r>
          </a:p>
          <a:p>
            <a:pPr lvl="1"/>
            <a:r>
              <a:rPr lang="en-US" dirty="0" err="1"/>
              <a:t>Escaneamento</a:t>
            </a:r>
            <a:r>
              <a:rPr lang="en-US" dirty="0"/>
              <a:t> do firewall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de </a:t>
            </a:r>
            <a:r>
              <a:rPr lang="en-US" dirty="0" err="1"/>
              <a:t>portas</a:t>
            </a:r>
            <a:r>
              <a:rPr lang="en-US" dirty="0"/>
              <a:t> </a:t>
            </a:r>
            <a:r>
              <a:rPr lang="en-US" dirty="0" err="1"/>
              <a:t>abertas</a:t>
            </a:r>
            <a:endParaRPr lang="en-US" dirty="0"/>
          </a:p>
          <a:p>
            <a:pPr lvl="1"/>
            <a:r>
              <a:rPr lang="en-US" dirty="0" err="1"/>
              <a:t>Ataque</a:t>
            </a:r>
            <a:r>
              <a:rPr lang="en-US" dirty="0"/>
              <a:t> de </a:t>
            </a:r>
            <a:r>
              <a:rPr lang="en-US" dirty="0" err="1"/>
              <a:t>negação</a:t>
            </a:r>
            <a:r>
              <a:rPr lang="en-US" dirty="0"/>
              <a:t> de </a:t>
            </a:r>
            <a:r>
              <a:rPr lang="en-US" dirty="0" err="1"/>
              <a:t>serviço</a:t>
            </a:r>
            <a:r>
              <a:rPr lang="en-US" dirty="0"/>
              <a:t> </a:t>
            </a: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D1D430C6-5BFB-4FC2-A838-B0BF8EE1EAE0}"/>
              </a:ext>
            </a:extLst>
          </p:cNvPr>
          <p:cNvSpPr/>
          <p:nvPr/>
        </p:nvSpPr>
        <p:spPr>
          <a:xfrm>
            <a:off x="5040630" y="1223010"/>
            <a:ext cx="3086100" cy="2297430"/>
          </a:xfrm>
          <a:prstGeom prst="wedgeRoundRect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IDS (</a:t>
            </a:r>
            <a:r>
              <a:rPr lang="pt-BR" sz="1400" dirty="0" err="1">
                <a:solidFill>
                  <a:schemeClr val="tx1"/>
                </a:solidFill>
              </a:rPr>
              <a:t>Intrusion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detection</a:t>
            </a:r>
            <a:r>
              <a:rPr lang="pt-BR" sz="1400" dirty="0">
                <a:solidFill>
                  <a:schemeClr val="tx1"/>
                </a:solidFill>
              </a:rPr>
              <a:t> System) é um sistema de detecção de Intrusão na rede que geralmente trabalha no modo passivo. 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É um sistema de configurações e regras que tem como objetivo gerar alertas quando detectar pacotes que possam fazer parte de um possível ataque.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330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3E83C-106E-4DD2-92E7-11213F8B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Gerenciamento</a:t>
            </a:r>
            <a:r>
              <a:rPr lang="en-US" dirty="0"/>
              <a:t> de logs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F8424-3E7C-4757-890C-4BBF72BE2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897"/>
            <a:ext cx="10515600" cy="475806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a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considerados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Erros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dispositivos</a:t>
            </a:r>
            <a:r>
              <a:rPr lang="en-US" dirty="0"/>
              <a:t> de </a:t>
            </a:r>
            <a:r>
              <a:rPr lang="en-US" dirty="0" err="1"/>
              <a:t>rede</a:t>
            </a:r>
            <a:endParaRPr lang="en-US" dirty="0"/>
          </a:p>
          <a:p>
            <a:pPr lvl="1"/>
            <a:r>
              <a:rPr lang="en-US" dirty="0" err="1"/>
              <a:t>Alterações</a:t>
            </a:r>
            <a:r>
              <a:rPr lang="en-US" dirty="0"/>
              <a:t> de </a:t>
            </a:r>
            <a:r>
              <a:rPr lang="en-US" dirty="0" err="1"/>
              <a:t>nome</a:t>
            </a:r>
            <a:r>
              <a:rPr lang="en-US" dirty="0"/>
              <a:t> de </a:t>
            </a:r>
            <a:r>
              <a:rPr lang="en-US" dirty="0" err="1"/>
              <a:t>arquivos</a:t>
            </a:r>
            <a:endParaRPr lang="en-US" dirty="0"/>
          </a:p>
          <a:p>
            <a:pPr lvl="1"/>
            <a:r>
              <a:rPr lang="en-US" dirty="0" err="1"/>
              <a:t>Alterações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integridade</a:t>
            </a:r>
            <a:r>
              <a:rPr lang="en-US" dirty="0"/>
              <a:t> dos </a:t>
            </a:r>
            <a:r>
              <a:rPr lang="en-US" dirty="0" err="1"/>
              <a:t>arquivos</a:t>
            </a:r>
            <a:endParaRPr lang="en-US" dirty="0"/>
          </a:p>
          <a:p>
            <a:pPr lvl="1"/>
            <a:r>
              <a:rPr lang="en-US" dirty="0"/>
              <a:t>Dados </a:t>
            </a:r>
            <a:r>
              <a:rPr lang="en-US" dirty="0" err="1"/>
              <a:t>exportados</a:t>
            </a:r>
            <a:endParaRPr lang="en-US" dirty="0"/>
          </a:p>
          <a:p>
            <a:pPr lvl="1"/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iniciados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execução</a:t>
            </a:r>
            <a:r>
              <a:rPr lang="en-US" dirty="0"/>
              <a:t> </a:t>
            </a:r>
            <a:r>
              <a:rPr lang="en-US" dirty="0" err="1"/>
              <a:t>parados</a:t>
            </a:r>
            <a:endParaRPr lang="en-US" dirty="0"/>
          </a:p>
          <a:p>
            <a:pPr lvl="1"/>
            <a:r>
              <a:rPr lang="en-US" dirty="0" err="1"/>
              <a:t>Eventos</a:t>
            </a:r>
            <a:r>
              <a:rPr lang="en-US" dirty="0"/>
              <a:t> de </a:t>
            </a:r>
            <a:r>
              <a:rPr lang="en-US" dirty="0" err="1"/>
              <a:t>comparilhamento</a:t>
            </a:r>
            <a:r>
              <a:rPr lang="en-US" dirty="0"/>
              <a:t> de </a:t>
            </a:r>
            <a:r>
              <a:rPr lang="en-US" dirty="0" err="1"/>
              <a:t>rede</a:t>
            </a:r>
            <a:endParaRPr lang="en-US" dirty="0"/>
          </a:p>
          <a:p>
            <a:pPr lvl="1"/>
            <a:r>
              <a:rPr lang="en-US" dirty="0" err="1"/>
              <a:t>Eventos</a:t>
            </a:r>
            <a:r>
              <a:rPr lang="en-US" dirty="0"/>
              <a:t> de </a:t>
            </a:r>
            <a:r>
              <a:rPr lang="en-US" dirty="0" err="1"/>
              <a:t>conexão</a:t>
            </a:r>
            <a:r>
              <a:rPr lang="en-US" dirty="0"/>
              <a:t>/</a:t>
            </a:r>
            <a:r>
              <a:rPr lang="en-US" dirty="0" err="1"/>
              <a:t>desconexão</a:t>
            </a:r>
            <a:r>
              <a:rPr lang="en-US" dirty="0"/>
              <a:t> </a:t>
            </a:r>
            <a:r>
              <a:rPr lang="en-US" dirty="0" err="1"/>
              <a:t>remota</a:t>
            </a:r>
            <a:endParaRPr lang="en-US" dirty="0"/>
          </a:p>
          <a:p>
            <a:pPr lvl="1"/>
            <a:r>
              <a:rPr lang="en-US" dirty="0"/>
              <a:t>Nova </a:t>
            </a:r>
            <a:r>
              <a:rPr lang="en-US" dirty="0" err="1"/>
              <a:t>instalação</a:t>
            </a:r>
            <a:r>
              <a:rPr lang="en-US" dirty="0"/>
              <a:t> de </a:t>
            </a:r>
            <a:r>
              <a:rPr lang="en-US" dirty="0" err="1"/>
              <a:t>servicos</a:t>
            </a:r>
            <a:endParaRPr lang="en-US" dirty="0"/>
          </a:p>
          <a:p>
            <a:pPr lvl="1"/>
            <a:r>
              <a:rPr lang="en-US" dirty="0"/>
              <a:t>Auditoria de </a:t>
            </a:r>
            <a:r>
              <a:rPr lang="en-US" dirty="0" err="1"/>
              <a:t>arquivos</a:t>
            </a:r>
            <a:endParaRPr lang="en-US" dirty="0"/>
          </a:p>
          <a:p>
            <a:pPr lvl="1"/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contas</a:t>
            </a:r>
            <a:r>
              <a:rPr lang="en-US" dirty="0"/>
              <a:t> de </a:t>
            </a:r>
            <a:r>
              <a:rPr lang="en-US" dirty="0" err="1"/>
              <a:t>usuários</a:t>
            </a:r>
            <a:endParaRPr lang="en-US" dirty="0"/>
          </a:p>
          <a:p>
            <a:pPr lvl="1"/>
            <a:r>
              <a:rPr lang="en-US" dirty="0" err="1"/>
              <a:t>Valores</a:t>
            </a:r>
            <a:r>
              <a:rPr lang="en-US" dirty="0"/>
              <a:t> de </a:t>
            </a:r>
            <a:r>
              <a:rPr lang="en-US" dirty="0" err="1"/>
              <a:t>registro</a:t>
            </a:r>
            <a:r>
              <a:rPr lang="en-US" dirty="0"/>
              <a:t> </a:t>
            </a:r>
            <a:r>
              <a:rPr lang="en-US" dirty="0" err="1"/>
              <a:t>modificados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Entre outros</a:t>
            </a:r>
          </a:p>
        </p:txBody>
      </p:sp>
    </p:spTree>
    <p:extLst>
      <p:ext uri="{BB962C8B-B14F-4D97-AF65-F5344CB8AC3E}">
        <p14:creationId xmlns:p14="http://schemas.microsoft.com/office/powerpoint/2010/main" val="3007933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15256-9C39-4494-8BAD-878525A1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Gerenciamento</a:t>
            </a:r>
            <a:r>
              <a:rPr lang="en-US" dirty="0"/>
              <a:t> de logs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2FDC3F-2F6E-4D1F-88F4-132DCBF7E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Rotina</a:t>
            </a:r>
            <a:r>
              <a:rPr lang="en-US" dirty="0"/>
              <a:t> de </a:t>
            </a:r>
            <a:r>
              <a:rPr lang="en-US" dirty="0" err="1"/>
              <a:t>proteção</a:t>
            </a:r>
            <a:r>
              <a:rPr lang="en-US" dirty="0"/>
              <a:t> 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de logs </a:t>
            </a:r>
            <a:r>
              <a:rPr lang="en-US" dirty="0" err="1"/>
              <a:t>armazenados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maliciosamenteo</a:t>
            </a:r>
            <a:r>
              <a:rPr lang="en-US" dirty="0"/>
              <a:t> </a:t>
            </a:r>
            <a:r>
              <a:rPr lang="en-US" dirty="0" err="1"/>
              <a:t>alterados</a:t>
            </a:r>
            <a:r>
              <a:rPr lang="en-US" dirty="0"/>
              <a:t> – crimes </a:t>
            </a:r>
            <a:r>
              <a:rPr lang="en-US" dirty="0" err="1"/>
              <a:t>cibernéticos</a:t>
            </a:r>
            <a:endParaRPr lang="en-US" dirty="0"/>
          </a:p>
          <a:p>
            <a:pPr lvl="1"/>
            <a:r>
              <a:rPr lang="en-US" dirty="0" err="1"/>
              <a:t>Acidentalmente</a:t>
            </a:r>
            <a:r>
              <a:rPr lang="en-US" dirty="0"/>
              <a:t> </a:t>
            </a:r>
            <a:r>
              <a:rPr lang="en-US" dirty="0" err="1"/>
              <a:t>alterados</a:t>
            </a:r>
            <a:r>
              <a:rPr lang="en-US" dirty="0"/>
              <a:t> – </a:t>
            </a:r>
            <a:r>
              <a:rPr lang="en-US" dirty="0" err="1"/>
              <a:t>colaboradores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intencionados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Definir</a:t>
            </a:r>
            <a:r>
              <a:rPr lang="en-US" dirty="0"/>
              <a:t> um </a:t>
            </a:r>
            <a:r>
              <a:rPr lang="en-US" dirty="0" err="1"/>
              <a:t>colaborador</a:t>
            </a:r>
            <a:r>
              <a:rPr lang="en-US" dirty="0"/>
              <a:t> de </a:t>
            </a:r>
            <a:r>
              <a:rPr lang="en-US" dirty="0" err="1"/>
              <a:t>confiança</a:t>
            </a:r>
            <a:r>
              <a:rPr lang="en-US" dirty="0"/>
              <a:t> para </a:t>
            </a:r>
            <a:r>
              <a:rPr lang="en-US" dirty="0" err="1"/>
              <a:t>revisar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principais</a:t>
            </a:r>
            <a:r>
              <a:rPr lang="en-US" dirty="0"/>
              <a:t> logs </a:t>
            </a:r>
            <a:r>
              <a:rPr lang="en-US" dirty="0" err="1"/>
              <a:t>diariamente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Equipe</a:t>
            </a:r>
            <a:r>
              <a:rPr lang="en-US" dirty="0"/>
              <a:t> de </a:t>
            </a:r>
            <a:r>
              <a:rPr lang="en-US" dirty="0" err="1"/>
              <a:t>colaboradores</a:t>
            </a:r>
            <a:r>
              <a:rPr lang="en-US" dirty="0"/>
              <a:t> </a:t>
            </a:r>
            <a:r>
              <a:rPr lang="en-US" dirty="0" err="1"/>
              <a:t>pronta</a:t>
            </a:r>
            <a:r>
              <a:rPr lang="en-US" dirty="0"/>
              <a:t> para </a:t>
            </a:r>
            <a:r>
              <a:rPr lang="en-US" dirty="0" err="1"/>
              <a:t>revisar</a:t>
            </a:r>
            <a:r>
              <a:rPr lang="en-US" dirty="0"/>
              <a:t> </a:t>
            </a:r>
            <a:r>
              <a:rPr lang="en-US" dirty="0" err="1"/>
              <a:t>alertas</a:t>
            </a:r>
            <a:r>
              <a:rPr lang="en-US" dirty="0"/>
              <a:t> </a:t>
            </a:r>
            <a:r>
              <a:rPr lang="en-US" dirty="0" err="1"/>
              <a:t>suspeitos</a:t>
            </a:r>
            <a:endParaRPr lang="en-US" dirty="0"/>
          </a:p>
          <a:p>
            <a:pPr lvl="1"/>
            <a:r>
              <a:rPr lang="en-US" dirty="0" err="1"/>
              <a:t>Armazenar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1 </a:t>
            </a:r>
            <a:r>
              <a:rPr lang="en-US" dirty="0" err="1"/>
              <a:t>ano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5783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01E2B-4AAD-41A7-A508-3F004B1A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</a:t>
            </a:r>
            <a:r>
              <a:rPr lang="en-US" dirty="0" err="1"/>
              <a:t>Política</a:t>
            </a:r>
            <a:r>
              <a:rPr lang="en-US" dirty="0"/>
              <a:t> de </a:t>
            </a:r>
            <a:r>
              <a:rPr lang="en-US" dirty="0" err="1"/>
              <a:t>senhas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249B5E-6E88-42A4-94AE-13AF24C50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897"/>
            <a:ext cx="10515600" cy="475806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Grande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senhas</a:t>
            </a:r>
            <a:r>
              <a:rPr lang="en-US" dirty="0"/>
              <a:t> para </a:t>
            </a:r>
            <a:r>
              <a:rPr lang="en-US" dirty="0" err="1"/>
              <a:t>lembrar</a:t>
            </a:r>
            <a:endParaRPr lang="en-US" dirty="0"/>
          </a:p>
          <a:p>
            <a:r>
              <a:rPr lang="en-US" dirty="0" err="1"/>
              <a:t>Senhas</a:t>
            </a:r>
            <a:r>
              <a:rPr lang="en-US" dirty="0"/>
              <a:t> fortes para </a:t>
            </a:r>
            <a:r>
              <a:rPr lang="en-US" dirty="0" err="1"/>
              <a:t>proteger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críticos</a:t>
            </a:r>
            <a:r>
              <a:rPr lang="en-US" dirty="0"/>
              <a:t> </a:t>
            </a:r>
          </a:p>
          <a:p>
            <a:r>
              <a:rPr lang="en-US" dirty="0" err="1"/>
              <a:t>Exposição</a:t>
            </a:r>
            <a:r>
              <a:rPr lang="en-US" dirty="0"/>
              <a:t> de </a:t>
            </a:r>
            <a:r>
              <a:rPr lang="en-US" dirty="0" err="1"/>
              <a:t>senhas</a:t>
            </a:r>
            <a:r>
              <a:rPr lang="en-US" dirty="0"/>
              <a:t> de </a:t>
            </a:r>
            <a:r>
              <a:rPr lang="en-US" dirty="0" err="1"/>
              <a:t>usuários</a:t>
            </a:r>
            <a:r>
              <a:rPr lang="en-US" dirty="0"/>
              <a:t> – hackers</a:t>
            </a:r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87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375E5-925C-4E25-B15A-634DF5BB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Política</a:t>
            </a:r>
            <a:r>
              <a:rPr lang="en-US" dirty="0"/>
              <a:t> de </a:t>
            </a:r>
            <a:r>
              <a:rPr lang="en-US" dirty="0" err="1"/>
              <a:t>senhas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50E7BE-FA57-49DE-9E6B-DA2A783C0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Uma senha de 6 caracteres somente com letras</a:t>
            </a:r>
          </a:p>
          <a:p>
            <a:pPr lvl="1"/>
            <a:r>
              <a:rPr lang="pt-BR" dirty="0"/>
              <a:t>308.915.776 combinações possíveis;</a:t>
            </a:r>
            <a:endParaRPr lang="en-US" dirty="0"/>
          </a:p>
          <a:p>
            <a:pPr lvl="0"/>
            <a:r>
              <a:rPr lang="pt-BR" dirty="0"/>
              <a:t>Uma senha de 8 caracteres somente com letras</a:t>
            </a:r>
          </a:p>
          <a:p>
            <a:pPr lvl="1"/>
            <a:r>
              <a:rPr lang="pt-BR" dirty="0"/>
              <a:t>208.827.064.576 combinações possíveis;</a:t>
            </a:r>
            <a:endParaRPr lang="en-US" dirty="0"/>
          </a:p>
          <a:p>
            <a:pPr lvl="0"/>
            <a:r>
              <a:rPr lang="pt-BR" dirty="0"/>
              <a:t>Uma senha de 8 caracteres com letras (maiúsculas e minúsculas) e que inclua números e símbolos</a:t>
            </a:r>
          </a:p>
          <a:p>
            <a:pPr lvl="1"/>
            <a:r>
              <a:rPr lang="pt-BR" dirty="0"/>
              <a:t>6.095.689.385.410.816 de combinações possíveis.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5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375E5-925C-4E25-B15A-634DF5BB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Política</a:t>
            </a:r>
            <a:r>
              <a:rPr lang="en-US" dirty="0"/>
              <a:t> de </a:t>
            </a:r>
            <a:r>
              <a:rPr lang="en-US" dirty="0" err="1"/>
              <a:t>senhas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50E7BE-FA57-49DE-9E6B-DA2A783C0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Polítca</a:t>
            </a:r>
            <a:r>
              <a:rPr lang="en-US" dirty="0"/>
              <a:t> de </a:t>
            </a:r>
            <a:r>
              <a:rPr lang="en-US" dirty="0" err="1"/>
              <a:t>senhas</a:t>
            </a:r>
            <a:r>
              <a:rPr lang="en-US" dirty="0"/>
              <a:t> fortes:</a:t>
            </a:r>
          </a:p>
          <a:p>
            <a:pPr lvl="1"/>
            <a:r>
              <a:rPr lang="pt-BR" dirty="0"/>
              <a:t>Contenha uma combinação de letras maiúsculas, minúsculas, números e símbolos;</a:t>
            </a:r>
            <a:endParaRPr lang="en-US" dirty="0"/>
          </a:p>
          <a:p>
            <a:pPr lvl="1"/>
            <a:r>
              <a:rPr lang="pt-BR" dirty="0"/>
              <a:t>Contenha pelo menos oito caracteres;</a:t>
            </a:r>
            <a:endParaRPr lang="en-US" dirty="0"/>
          </a:p>
          <a:p>
            <a:pPr lvl="1"/>
            <a:r>
              <a:rPr lang="pt-BR" dirty="0"/>
              <a:t>Seja exclusiva, não sendo utilizada em mais de um serviço;</a:t>
            </a:r>
            <a:endParaRPr lang="en-US" dirty="0"/>
          </a:p>
          <a:p>
            <a:pPr lvl="1"/>
            <a:r>
              <a:rPr lang="pt-BR" dirty="0"/>
              <a:t>Não inclua palavras do dicionário;</a:t>
            </a:r>
            <a:endParaRPr lang="en-US" dirty="0"/>
          </a:p>
          <a:p>
            <a:pPr lvl="1"/>
            <a:r>
              <a:rPr lang="pt-BR" dirty="0"/>
              <a:t>Nunca inclua padrões de caracteres, por exemplo a sequência “</a:t>
            </a:r>
            <a:r>
              <a:rPr lang="pt-BR" dirty="0" err="1"/>
              <a:t>qwert</a:t>
            </a:r>
            <a:r>
              <a:rPr lang="pt-BR" dirty="0"/>
              <a:t>” (sequência de teclado).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46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375E5-925C-4E25-B15A-634DF5BB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Política</a:t>
            </a:r>
            <a:r>
              <a:rPr lang="en-US" dirty="0"/>
              <a:t> de </a:t>
            </a:r>
            <a:r>
              <a:rPr lang="en-US" dirty="0" err="1"/>
              <a:t>senhas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50E7BE-FA57-49DE-9E6B-DA2A783C0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428"/>
            <a:ext cx="10515600" cy="472653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Regras</a:t>
            </a:r>
            <a:r>
              <a:rPr lang="en-US" dirty="0"/>
              <a:t> </a:t>
            </a:r>
            <a:r>
              <a:rPr lang="en-US" dirty="0" err="1"/>
              <a:t>relacionadas</a:t>
            </a:r>
            <a:r>
              <a:rPr lang="en-US" dirty="0"/>
              <a:t> as </a:t>
            </a:r>
            <a:r>
              <a:rPr lang="en-US" dirty="0" err="1"/>
              <a:t>senhas</a:t>
            </a:r>
            <a:r>
              <a:rPr lang="en-US" dirty="0"/>
              <a:t>:</a:t>
            </a:r>
          </a:p>
          <a:p>
            <a:pPr lvl="1"/>
            <a:r>
              <a:rPr lang="pt-BR" b="1" dirty="0"/>
              <a:t>Expiração da senha:</a:t>
            </a:r>
            <a:r>
              <a:rPr lang="pt-BR" dirty="0"/>
              <a:t>   Deve ser forçada a alteração das senhas dos usuários periodicamente;</a:t>
            </a:r>
            <a:endParaRPr lang="en-US" dirty="0"/>
          </a:p>
          <a:p>
            <a:pPr lvl="1"/>
            <a:r>
              <a:rPr lang="pt-BR" b="1" dirty="0"/>
              <a:t>Repetições de senhas: </a:t>
            </a:r>
            <a:r>
              <a:rPr lang="pt-BR" dirty="0"/>
              <a:t>Restringir, pelo menos, a utilização das últimas cinco senhas utilizadas recentemente;</a:t>
            </a:r>
            <a:endParaRPr lang="en-US" dirty="0"/>
          </a:p>
          <a:p>
            <a:pPr lvl="1"/>
            <a:r>
              <a:rPr lang="pt-BR" b="1" dirty="0"/>
              <a:t>Quantidade de tentativas inválidas de acesso:</a:t>
            </a:r>
            <a:r>
              <a:rPr lang="pt-BR" dirty="0"/>
              <a:t> Deve haver um limite para realizar o bloqueio das tentativas de acesso inválidas, de forma a evitar a descoberta das senhas. A boa prática sugere três tentativas;</a:t>
            </a:r>
            <a:endParaRPr lang="en-US" dirty="0"/>
          </a:p>
          <a:p>
            <a:pPr lvl="1"/>
            <a:r>
              <a:rPr lang="pt-BR" b="1" dirty="0"/>
              <a:t>Troca de senhas iniciais (</a:t>
            </a:r>
            <a:r>
              <a:rPr lang="pt-BR" b="1" i="1" dirty="0"/>
              <a:t>default</a:t>
            </a:r>
            <a:r>
              <a:rPr lang="pt-BR" b="1" dirty="0"/>
              <a:t>):</a:t>
            </a:r>
            <a:r>
              <a:rPr lang="pt-BR" dirty="0"/>
              <a:t> As senhas iniciais dos sistemas, banco de dados, ou quaisquer outros produtos, devem ser trocadas imediatamente, antes de sua utilização em ambiente de produção;</a:t>
            </a:r>
            <a:endParaRPr lang="en-US" dirty="0"/>
          </a:p>
          <a:p>
            <a:pPr lvl="1"/>
            <a:r>
              <a:rPr lang="pt-BR" b="1" dirty="0"/>
              <a:t>Bloqueio automático por inatividade:</a:t>
            </a:r>
            <a:r>
              <a:rPr lang="pt-BR" dirty="0"/>
              <a:t> Os sistemas devem possuir tempo máximo determinado para realizar o bloqueio / término de um acesso por inatividade do usuário;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125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D7ABA-B349-4AAC-B76E-1DDF868D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Atividade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AF1D78-FAF3-487F-8262-595F46802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6"/>
          </a:xfrm>
        </p:spPr>
        <p:txBody>
          <a:bodyPr>
            <a:normAutofit/>
          </a:bodyPr>
          <a:lstStyle/>
          <a:p>
            <a:r>
              <a:rPr lang="en-US" dirty="0" err="1"/>
              <a:t>Dividir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5 </a:t>
            </a:r>
            <a:r>
              <a:rPr lang="en-US" dirty="0" err="1"/>
              <a:t>equipes</a:t>
            </a:r>
            <a:endParaRPr lang="en-US" dirty="0"/>
          </a:p>
          <a:p>
            <a:r>
              <a:rPr lang="en-US" dirty="0" err="1"/>
              <a:t>Pesquisar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tema</a:t>
            </a:r>
            <a:endParaRPr lang="en-US" dirty="0"/>
          </a:p>
          <a:p>
            <a:r>
              <a:rPr lang="en-US" dirty="0" err="1"/>
              <a:t>Montar</a:t>
            </a:r>
            <a:r>
              <a:rPr lang="en-US" dirty="0"/>
              <a:t> ppt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envolvendo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solicitados</a:t>
            </a:r>
            <a:endParaRPr lang="en-US" dirty="0"/>
          </a:p>
          <a:p>
            <a:r>
              <a:rPr lang="en-US" dirty="0" err="1"/>
              <a:t>Apresentar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04/</a:t>
            </a:r>
            <a:r>
              <a:rPr lang="en-US" dirty="0" err="1">
                <a:solidFill>
                  <a:srgbClr val="FF0000"/>
                </a:solidFill>
              </a:rPr>
              <a:t>setembro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Enviar</a:t>
            </a:r>
            <a:r>
              <a:rPr lang="en-US" dirty="0"/>
              <a:t> para </a:t>
            </a:r>
            <a:r>
              <a:rPr lang="en-US" dirty="0">
                <a:hlinkClick r:id="rId2"/>
              </a:rPr>
              <a:t>patriciadebassi@gmail.com</a:t>
            </a:r>
            <a:r>
              <a:rPr lang="en-US" dirty="0"/>
              <a:t>  para </a:t>
            </a:r>
            <a:r>
              <a:rPr lang="en-US" dirty="0" err="1"/>
              <a:t>distribuir</a:t>
            </a:r>
            <a:r>
              <a:rPr lang="en-US" dirty="0"/>
              <a:t> para a </a:t>
            </a:r>
            <a:r>
              <a:rPr lang="en-US" dirty="0" err="1"/>
              <a:t>turma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58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D7ABA-B349-4AAC-B76E-1DDF868D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Atividade</a:t>
            </a:r>
            <a:r>
              <a:rPr lang="en-US" dirty="0"/>
              <a:t> - </a:t>
            </a:r>
            <a:r>
              <a:rPr lang="en-US" dirty="0" err="1"/>
              <a:t>temas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AF1D78-FAF3-487F-8262-595F46802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898"/>
            <a:ext cx="10515600" cy="4758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11. Backup</a:t>
            </a:r>
          </a:p>
          <a:p>
            <a:pPr lvl="1"/>
            <a:r>
              <a:rPr lang="en-US" dirty="0" err="1"/>
              <a:t>Tipos</a:t>
            </a:r>
            <a:r>
              <a:rPr lang="en-US" dirty="0"/>
              <a:t> de backup, </a:t>
            </a:r>
            <a:r>
              <a:rPr lang="en-US"/>
              <a:t>políticas</a:t>
            </a:r>
            <a:r>
              <a:rPr lang="en-US" dirty="0"/>
              <a:t> de backup</a:t>
            </a:r>
          </a:p>
          <a:p>
            <a:pPr marL="0" indent="0">
              <a:buNone/>
            </a:pPr>
            <a:r>
              <a:rPr lang="en-US" dirty="0"/>
              <a:t>11. Restore</a:t>
            </a:r>
          </a:p>
          <a:p>
            <a:pPr lvl="1"/>
            <a:r>
              <a:rPr lang="en-US" dirty="0"/>
              <a:t>Testes de restore, </a:t>
            </a:r>
            <a:r>
              <a:rPr lang="en-US" dirty="0" err="1"/>
              <a:t>perda</a:t>
            </a:r>
            <a:r>
              <a:rPr lang="en-US" dirty="0"/>
              <a:t> de dados </a:t>
            </a:r>
            <a:r>
              <a:rPr lang="en-US" dirty="0" err="1"/>
              <a:t>por</a:t>
            </a:r>
            <a:r>
              <a:rPr lang="en-US" dirty="0"/>
              <a:t> restore</a:t>
            </a:r>
          </a:p>
          <a:p>
            <a:pPr marL="0" indent="0">
              <a:buNone/>
            </a:pPr>
            <a:r>
              <a:rPr lang="en-US" dirty="0"/>
              <a:t>12. </a:t>
            </a:r>
            <a:r>
              <a:rPr lang="en-US" dirty="0" err="1"/>
              <a:t>Segurança</a:t>
            </a:r>
            <a:r>
              <a:rPr lang="en-US" dirty="0"/>
              <a:t> no </a:t>
            </a:r>
            <a:r>
              <a:rPr lang="en-US" dirty="0" err="1"/>
              <a:t>tratamento</a:t>
            </a:r>
            <a:r>
              <a:rPr lang="en-US" dirty="0"/>
              <a:t> de </a:t>
            </a:r>
            <a:r>
              <a:rPr lang="en-US" dirty="0" err="1"/>
              <a:t>mídias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descarte</a:t>
            </a:r>
            <a:r>
              <a:rPr lang="en-US" dirty="0"/>
              <a:t>, </a:t>
            </a:r>
            <a:r>
              <a:rPr lang="en-US" dirty="0" err="1"/>
              <a:t>armazenamento</a:t>
            </a:r>
            <a:r>
              <a:rPr lang="en-US" dirty="0"/>
              <a:t>, </a:t>
            </a:r>
            <a:r>
              <a:rPr lang="en-US" dirty="0" err="1"/>
              <a:t>transporte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13. </a:t>
            </a:r>
            <a:r>
              <a:rPr lang="en-US" dirty="0" err="1"/>
              <a:t>Governança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SI </a:t>
            </a:r>
          </a:p>
          <a:p>
            <a:pPr lvl="1"/>
            <a:r>
              <a:rPr lang="en-US" dirty="0" err="1"/>
              <a:t>conceito</a:t>
            </a:r>
            <a:r>
              <a:rPr lang="en-US" dirty="0"/>
              <a:t>, </a:t>
            </a:r>
            <a:r>
              <a:rPr lang="en-US" dirty="0" err="1"/>
              <a:t>características</a:t>
            </a:r>
            <a:r>
              <a:rPr lang="en-US" dirty="0"/>
              <a:t>, </a:t>
            </a:r>
            <a:r>
              <a:rPr lang="en-US" dirty="0" err="1"/>
              <a:t>atividades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14.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gerenciamento</a:t>
            </a:r>
            <a:r>
              <a:rPr lang="en-US" dirty="0"/>
              <a:t> e </a:t>
            </a:r>
            <a:r>
              <a:rPr lang="en-US" dirty="0" err="1"/>
              <a:t>segurança</a:t>
            </a:r>
            <a:r>
              <a:rPr lang="en-US" dirty="0"/>
              <a:t>, </a:t>
            </a:r>
            <a:r>
              <a:rPr lang="en-US" dirty="0" err="1"/>
              <a:t>cuidados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contratação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7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F2022-EFB2-4E33-83BB-AE4EF8EF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Perímetro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687B62-9084-46EF-B26B-B637AC570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Barreiras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 – </a:t>
            </a:r>
            <a:r>
              <a:rPr lang="en-US" dirty="0" err="1"/>
              <a:t>quaisquer</a:t>
            </a:r>
            <a:r>
              <a:rPr lang="en-US" dirty="0"/>
              <a:t> </a:t>
            </a:r>
            <a:r>
              <a:rPr lang="en-US" dirty="0" err="1"/>
              <a:t>medidas</a:t>
            </a:r>
            <a:r>
              <a:rPr lang="en-US" dirty="0"/>
              <a:t> com o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prevenir</a:t>
            </a:r>
            <a:r>
              <a:rPr lang="en-US" dirty="0"/>
              <a:t> </a:t>
            </a:r>
            <a:r>
              <a:rPr lang="en-US" dirty="0" err="1"/>
              <a:t>ataques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ativos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. (ISO 27000)</a:t>
            </a:r>
          </a:p>
          <a:p>
            <a:pPr lvl="2"/>
            <a:r>
              <a:rPr lang="en-US" dirty="0" err="1"/>
              <a:t>Físicas</a:t>
            </a:r>
            <a:r>
              <a:rPr lang="en-US" dirty="0"/>
              <a:t> – </a:t>
            </a:r>
            <a:r>
              <a:rPr lang="en-US" dirty="0" err="1"/>
              <a:t>fechaduras</a:t>
            </a:r>
            <a:r>
              <a:rPr lang="en-US" dirty="0"/>
              <a:t> e </a:t>
            </a:r>
            <a:r>
              <a:rPr lang="en-US" dirty="0" err="1"/>
              <a:t>muros</a:t>
            </a:r>
            <a:endParaRPr lang="en-US" dirty="0"/>
          </a:p>
          <a:p>
            <a:pPr lvl="2"/>
            <a:r>
              <a:rPr lang="en-US" dirty="0" err="1"/>
              <a:t>Lógicas</a:t>
            </a:r>
            <a:r>
              <a:rPr lang="en-US" dirty="0"/>
              <a:t> – </a:t>
            </a:r>
            <a:r>
              <a:rPr lang="en-US" dirty="0" err="1"/>
              <a:t>senha</a:t>
            </a:r>
            <a:endParaRPr lang="en-US" dirty="0"/>
          </a:p>
          <a:p>
            <a:r>
              <a:rPr lang="en-US" dirty="0" err="1"/>
              <a:t>Perímetro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 – “o </a:t>
            </a:r>
            <a:r>
              <a:rPr lang="en-US" dirty="0" err="1"/>
              <a:t>contorno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 </a:t>
            </a:r>
            <a:r>
              <a:rPr lang="en-US" dirty="0" err="1"/>
              <a:t>imaginária</a:t>
            </a:r>
            <a:r>
              <a:rPr lang="en-US" dirty="0"/>
              <a:t> que </a:t>
            </a:r>
            <a:r>
              <a:rPr lang="en-US" dirty="0" err="1"/>
              <a:t>delimita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região</a:t>
            </a:r>
            <a:r>
              <a:rPr lang="en-US" dirty="0"/>
              <a:t> </a:t>
            </a:r>
            <a:r>
              <a:rPr lang="en-US" dirty="0" err="1"/>
              <a:t>separada</a:t>
            </a:r>
            <a:r>
              <a:rPr lang="en-US" dirty="0"/>
              <a:t> de outros </a:t>
            </a:r>
            <a:r>
              <a:rPr lang="en-US" dirty="0" err="1"/>
              <a:t>espaços</a:t>
            </a:r>
            <a:r>
              <a:rPr lang="en-US" dirty="0"/>
              <a:t> </a:t>
            </a:r>
            <a:r>
              <a:rPr lang="en-US" dirty="0" err="1"/>
              <a:t>físicos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um conjunto </a:t>
            </a:r>
            <a:r>
              <a:rPr lang="en-US" dirty="0" err="1"/>
              <a:t>qualquer</a:t>
            </a:r>
            <a:r>
              <a:rPr lang="en-US" dirty="0"/>
              <a:t> de </a:t>
            </a:r>
            <a:r>
              <a:rPr lang="en-US" dirty="0" err="1"/>
              <a:t>barreiras</a:t>
            </a:r>
            <a:r>
              <a:rPr lang="en-US" dirty="0"/>
              <a:t>” (Lyra, 2008)</a:t>
            </a:r>
          </a:p>
          <a:p>
            <a:pPr lvl="2"/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investidos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para </a:t>
            </a:r>
            <a:r>
              <a:rPr lang="en-US" dirty="0" err="1"/>
              <a:t>proteção</a:t>
            </a:r>
            <a:r>
              <a:rPr lang="en-US" dirty="0"/>
              <a:t> do </a:t>
            </a:r>
            <a:r>
              <a:rPr lang="en-US" dirty="0" err="1"/>
              <a:t>ativo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991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F81A7-C5B1-4953-AA1F-98153F75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Segurança</a:t>
            </a:r>
            <a:r>
              <a:rPr lang="en-US" dirty="0"/>
              <a:t> no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físico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B17013-DB2B-4E99-BA0B-5A9EFE216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err="1"/>
              <a:t>Ameaças</a:t>
            </a:r>
            <a:endParaRPr lang="en-US" dirty="0"/>
          </a:p>
          <a:p>
            <a:pPr lvl="1"/>
            <a:r>
              <a:rPr lang="en-US" dirty="0"/>
              <a:t>Fogo, </a:t>
            </a:r>
            <a:r>
              <a:rPr lang="en-US" dirty="0" err="1"/>
              <a:t>poeira</a:t>
            </a:r>
            <a:r>
              <a:rPr lang="en-US" dirty="0"/>
              <a:t>, </a:t>
            </a:r>
            <a:r>
              <a:rPr lang="en-US" dirty="0" err="1"/>
              <a:t>explosão</a:t>
            </a:r>
            <a:r>
              <a:rPr lang="en-US" dirty="0"/>
              <a:t>, </a:t>
            </a:r>
            <a:r>
              <a:rPr lang="en-US" dirty="0" err="1"/>
              <a:t>desastres</a:t>
            </a:r>
            <a:r>
              <a:rPr lang="en-US" dirty="0"/>
              <a:t> </a:t>
            </a:r>
            <a:r>
              <a:rPr lang="en-US" dirty="0" err="1"/>
              <a:t>naturais</a:t>
            </a:r>
            <a:endParaRPr lang="en-US" dirty="0"/>
          </a:p>
          <a:p>
            <a:r>
              <a:rPr lang="en-US" dirty="0" err="1"/>
              <a:t>Treinamento</a:t>
            </a:r>
            <a:endParaRPr lang="en-US" dirty="0"/>
          </a:p>
          <a:p>
            <a:pPr lvl="1"/>
            <a:r>
              <a:rPr lang="en-US" dirty="0" err="1"/>
              <a:t>Limpeza</a:t>
            </a:r>
            <a:r>
              <a:rPr lang="en-US" dirty="0"/>
              <a:t> e </a:t>
            </a:r>
            <a:r>
              <a:rPr lang="en-US" dirty="0" err="1"/>
              <a:t>manutenção</a:t>
            </a:r>
            <a:endParaRPr lang="en-US" dirty="0"/>
          </a:p>
          <a:p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dependências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endParaRPr lang="en-US" dirty="0"/>
          </a:p>
          <a:p>
            <a:pPr lvl="1"/>
            <a:r>
              <a:rPr lang="en-US" dirty="0" err="1"/>
              <a:t>Controlado</a:t>
            </a:r>
            <a:r>
              <a:rPr lang="en-US" dirty="0"/>
              <a:t> e </a:t>
            </a:r>
            <a:r>
              <a:rPr lang="en-US" dirty="0" err="1"/>
              <a:t>formalizado</a:t>
            </a:r>
            <a:r>
              <a:rPr lang="en-US" dirty="0"/>
              <a:t>, </a:t>
            </a:r>
            <a:r>
              <a:rPr lang="en-US" dirty="0" err="1"/>
              <a:t>identificação</a:t>
            </a:r>
            <a:r>
              <a:rPr lang="en-US" dirty="0"/>
              <a:t>, </a:t>
            </a:r>
            <a:r>
              <a:rPr lang="en-US" dirty="0" err="1"/>
              <a:t>solicitação</a:t>
            </a:r>
            <a:r>
              <a:rPr lang="en-US" dirty="0"/>
              <a:t> e </a:t>
            </a:r>
            <a:r>
              <a:rPr lang="en-US" dirty="0" err="1"/>
              <a:t>autorização</a:t>
            </a:r>
            <a:r>
              <a:rPr lang="en-US" dirty="0"/>
              <a:t> de </a:t>
            </a:r>
            <a:r>
              <a:rPr lang="en-US" dirty="0" err="1"/>
              <a:t>acesso</a:t>
            </a:r>
            <a:endParaRPr lang="en-US" dirty="0"/>
          </a:p>
          <a:p>
            <a:pPr lvl="1"/>
            <a:r>
              <a:rPr lang="en-US" dirty="0" err="1"/>
              <a:t>Terceiros</a:t>
            </a:r>
            <a:endParaRPr lang="en-US" dirty="0"/>
          </a:p>
          <a:p>
            <a:pPr lvl="2"/>
            <a:r>
              <a:rPr lang="en-US" dirty="0" err="1"/>
              <a:t>Prestadores</a:t>
            </a:r>
            <a:r>
              <a:rPr lang="en-US" dirty="0"/>
              <a:t> de </a:t>
            </a:r>
            <a:r>
              <a:rPr lang="en-US" dirty="0" err="1"/>
              <a:t>serviços</a:t>
            </a:r>
            <a:r>
              <a:rPr lang="en-US" dirty="0"/>
              <a:t>, </a:t>
            </a:r>
            <a:r>
              <a:rPr lang="en-US" dirty="0" err="1"/>
              <a:t>consultores</a:t>
            </a:r>
            <a:r>
              <a:rPr lang="en-US" dirty="0"/>
              <a:t>, </a:t>
            </a:r>
            <a:r>
              <a:rPr lang="en-US" dirty="0" err="1"/>
              <a:t>manutenção</a:t>
            </a:r>
            <a:r>
              <a:rPr lang="en-US" dirty="0"/>
              <a:t> externa</a:t>
            </a:r>
          </a:p>
          <a:p>
            <a:pPr lvl="2"/>
            <a:r>
              <a:rPr lang="en-US" dirty="0" err="1"/>
              <a:t>Áreas</a:t>
            </a:r>
            <a:r>
              <a:rPr lang="en-US" dirty="0"/>
              <a:t> </a:t>
            </a:r>
            <a:r>
              <a:rPr lang="en-US" dirty="0" err="1"/>
              <a:t>consideradas</a:t>
            </a:r>
            <a:r>
              <a:rPr lang="en-US" dirty="0"/>
              <a:t> de </a:t>
            </a:r>
            <a:r>
              <a:rPr lang="en-US" dirty="0" err="1"/>
              <a:t>risco</a:t>
            </a:r>
            <a:r>
              <a:rPr lang="en-US" dirty="0"/>
              <a:t> </a:t>
            </a:r>
            <a:r>
              <a:rPr lang="en-US" dirty="0" err="1"/>
              <a:t>elevado</a:t>
            </a:r>
            <a:r>
              <a:rPr lang="en-US" dirty="0"/>
              <a:t> – </a:t>
            </a:r>
            <a:r>
              <a:rPr lang="en-US" dirty="0" err="1"/>
              <a:t>comprometimento</a:t>
            </a:r>
            <a:r>
              <a:rPr lang="en-US" dirty="0"/>
              <a:t> de </a:t>
            </a:r>
            <a:r>
              <a:rPr lang="en-US" dirty="0" err="1"/>
              <a:t>continuidade</a:t>
            </a:r>
            <a:r>
              <a:rPr lang="en-US" dirty="0"/>
              <a:t> de </a:t>
            </a:r>
            <a:r>
              <a:rPr lang="en-US" dirty="0" err="1"/>
              <a:t>negócios</a:t>
            </a:r>
            <a:r>
              <a:rPr lang="en-US" dirty="0"/>
              <a:t> – </a:t>
            </a:r>
            <a:r>
              <a:rPr lang="en-US" dirty="0" err="1"/>
              <a:t>monitorar</a:t>
            </a:r>
            <a:r>
              <a:rPr lang="en-US" dirty="0"/>
              <a:t> (NBR 11514)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0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B977E-5D22-44E9-99BF-0AA7454A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Segurança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físico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499198-6FDA-4972-B3EA-96CFDA2B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err="1"/>
              <a:t>Segurança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DataCenter</a:t>
            </a:r>
            <a:r>
              <a:rPr lang="en-US" dirty="0"/>
              <a:t> –</a:t>
            </a:r>
          </a:p>
          <a:p>
            <a:pPr lvl="1"/>
            <a:r>
              <a:rPr lang="en-US" dirty="0" err="1"/>
              <a:t>Processamento</a:t>
            </a:r>
            <a:r>
              <a:rPr lang="en-US" dirty="0"/>
              <a:t> e </a:t>
            </a:r>
            <a:r>
              <a:rPr lang="en-US" dirty="0" err="1"/>
              <a:t>armazenamento</a:t>
            </a:r>
            <a:r>
              <a:rPr lang="en-US" dirty="0"/>
              <a:t> de dados </a:t>
            </a:r>
            <a:r>
              <a:rPr lang="en-US" dirty="0" err="1"/>
              <a:t>corporativos</a:t>
            </a:r>
            <a:r>
              <a:rPr lang="en-US" dirty="0"/>
              <a:t> de forma </a:t>
            </a:r>
            <a:r>
              <a:rPr lang="en-US" dirty="0" err="1"/>
              <a:t>segura</a:t>
            </a:r>
            <a:endParaRPr lang="en-US" dirty="0"/>
          </a:p>
          <a:p>
            <a:pPr lvl="1"/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 </a:t>
            </a:r>
            <a:r>
              <a:rPr lang="en-US" dirty="0" err="1"/>
              <a:t>falhos</a:t>
            </a:r>
            <a:endParaRPr lang="en-US" dirty="0"/>
          </a:p>
          <a:p>
            <a:pPr lvl="2"/>
            <a:r>
              <a:rPr lang="en-US" dirty="0" err="1"/>
              <a:t>prevenção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detector </a:t>
            </a:r>
            <a:r>
              <a:rPr lang="en-US" dirty="0" err="1"/>
              <a:t>ameaças</a:t>
            </a:r>
            <a:r>
              <a:rPr lang="en-US" dirty="0"/>
              <a:t> </a:t>
            </a:r>
            <a:r>
              <a:rPr lang="en-US" dirty="0" err="1"/>
              <a:t>tomando</a:t>
            </a:r>
            <a:r>
              <a:rPr lang="en-US" dirty="0"/>
              <a:t> </a:t>
            </a:r>
            <a:r>
              <a:rPr lang="en-US" dirty="0" err="1"/>
              <a:t>providências</a:t>
            </a:r>
            <a:r>
              <a:rPr lang="en-US" dirty="0"/>
              <a:t> </a:t>
            </a:r>
            <a:r>
              <a:rPr lang="en-US" dirty="0" err="1"/>
              <a:t>antecipadas</a:t>
            </a:r>
            <a:r>
              <a:rPr lang="en-US" dirty="0"/>
              <a:t> </a:t>
            </a:r>
            <a:r>
              <a:rPr lang="en-US" dirty="0" err="1"/>
              <a:t>diminuindo</a:t>
            </a:r>
            <a:r>
              <a:rPr lang="en-US" dirty="0"/>
              <a:t> </a:t>
            </a:r>
            <a:r>
              <a:rPr lang="en-US" dirty="0" err="1"/>
              <a:t>impactos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conhecer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riscos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0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EA79583-8BA4-49D0-951F-926B07741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434" y="2531563"/>
            <a:ext cx="7825230" cy="3012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F161A34-07CE-41DF-AE58-DFA46F97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00B050"/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Segurança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DataCenter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649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EA79583-8BA4-49D0-951F-926B07741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434" y="2531563"/>
            <a:ext cx="7825230" cy="3012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F161A34-07CE-41DF-AE58-DFA46F97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00B050"/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Segurança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DataCenter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o Explicativo: Linha 4">
            <a:extLst>
              <a:ext uri="{FF2B5EF4-FFF2-40B4-BE49-F238E27FC236}">
                <a16:creationId xmlns:a16="http://schemas.microsoft.com/office/drawing/2014/main" id="{44BF3147-EC2D-4274-BC17-0965F7DB4D5F}"/>
              </a:ext>
            </a:extLst>
          </p:cNvPr>
          <p:cNvSpPr/>
          <p:nvPr/>
        </p:nvSpPr>
        <p:spPr>
          <a:xfrm>
            <a:off x="5312674" y="457200"/>
            <a:ext cx="2490206" cy="1617163"/>
          </a:xfrm>
          <a:prstGeom prst="borderCallout1">
            <a:avLst>
              <a:gd name="adj1" fmla="val 18750"/>
              <a:gd name="adj2" fmla="val -8333"/>
              <a:gd name="adj3" fmla="val 150196"/>
              <a:gd name="adj4" fmla="val -3833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Quais</a:t>
            </a:r>
            <a:r>
              <a:rPr lang="en-US" sz="1600" dirty="0"/>
              <a:t> </a:t>
            </a:r>
            <a:r>
              <a:rPr lang="en-US" sz="1600" dirty="0" err="1"/>
              <a:t>pessoas</a:t>
            </a:r>
            <a:r>
              <a:rPr lang="en-US" sz="1600" dirty="0"/>
              <a:t> </a:t>
            </a:r>
            <a:r>
              <a:rPr lang="en-US" sz="1600" dirty="0" err="1"/>
              <a:t>podem</a:t>
            </a:r>
            <a:r>
              <a:rPr lang="en-US" sz="1600" dirty="0"/>
              <a:t> </a:t>
            </a:r>
            <a:r>
              <a:rPr lang="en-US" sz="1600" dirty="0" err="1"/>
              <a:t>ou</a:t>
            </a:r>
            <a:r>
              <a:rPr lang="en-US" sz="1600" dirty="0"/>
              <a:t> </a:t>
            </a:r>
            <a:r>
              <a:rPr lang="en-US" sz="1600" dirty="0" err="1"/>
              <a:t>não</a:t>
            </a:r>
            <a:r>
              <a:rPr lang="en-US" sz="1600" dirty="0"/>
              <a:t> </a:t>
            </a:r>
            <a:r>
              <a:rPr lang="en-US" sz="1600" dirty="0" err="1"/>
              <a:t>entrar</a:t>
            </a:r>
            <a:r>
              <a:rPr lang="en-US" sz="1600" dirty="0"/>
              <a:t> no </a:t>
            </a:r>
            <a:r>
              <a:rPr lang="en-US" sz="1600" dirty="0" err="1"/>
              <a:t>ambiente</a:t>
            </a:r>
            <a:r>
              <a:rPr lang="en-US" sz="1600" dirty="0"/>
              <a:t> do </a:t>
            </a:r>
            <a:r>
              <a:rPr lang="en-US" sz="1600" dirty="0" err="1"/>
              <a:t>DataCenter</a:t>
            </a:r>
            <a:r>
              <a:rPr lang="en-US" sz="1600" dirty="0"/>
              <a:t>: </a:t>
            </a:r>
            <a:r>
              <a:rPr lang="en-US" sz="1600" dirty="0" err="1"/>
              <a:t>biometria</a:t>
            </a:r>
            <a:r>
              <a:rPr lang="en-US" sz="1600" dirty="0"/>
              <a:t>, </a:t>
            </a:r>
            <a:r>
              <a:rPr lang="en-US" sz="1600" dirty="0" err="1"/>
              <a:t>crachá</a:t>
            </a:r>
            <a:r>
              <a:rPr lang="en-US" sz="1600" dirty="0"/>
              <a:t> com sensor de </a:t>
            </a:r>
            <a:r>
              <a:rPr lang="en-US" sz="1600" dirty="0" err="1"/>
              <a:t>presencça</a:t>
            </a:r>
            <a:r>
              <a:rPr lang="en-US" sz="1600" dirty="0"/>
              <a:t>, </a:t>
            </a:r>
            <a:r>
              <a:rPr lang="en-US" sz="1600" dirty="0" err="1"/>
              <a:t>senha</a:t>
            </a:r>
            <a:r>
              <a:rPr lang="en-US" sz="1600" dirty="0"/>
              <a:t> individual de </a:t>
            </a:r>
            <a:r>
              <a:rPr lang="en-US" sz="1600" dirty="0" err="1"/>
              <a:t>acesso</a:t>
            </a:r>
            <a:r>
              <a:rPr lang="en-US" sz="1600" dirty="0"/>
              <a:t>, </a:t>
            </a:r>
            <a:r>
              <a:rPr lang="en-US" sz="1600" dirty="0" err="1"/>
              <a:t>etc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483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EA79583-8BA4-49D0-951F-926B07741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434" y="2531563"/>
            <a:ext cx="7825230" cy="3012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F161A34-07CE-41DF-AE58-DFA46F97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00B050"/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Segurança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DataCenter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o Explicativo: Linha 2">
            <a:extLst>
              <a:ext uri="{FF2B5EF4-FFF2-40B4-BE49-F238E27FC236}">
                <a16:creationId xmlns:a16="http://schemas.microsoft.com/office/drawing/2014/main" id="{32F44460-0C64-496B-BA7B-0A4FDAD0A0EF}"/>
              </a:ext>
            </a:extLst>
          </p:cNvPr>
          <p:cNvSpPr/>
          <p:nvPr/>
        </p:nvSpPr>
        <p:spPr>
          <a:xfrm>
            <a:off x="5331469" y="392430"/>
            <a:ext cx="3139440" cy="2013403"/>
          </a:xfrm>
          <a:prstGeom prst="borderCallout1">
            <a:avLst>
              <a:gd name="adj1" fmla="val 32375"/>
              <a:gd name="adj2" fmla="val 105259"/>
              <a:gd name="adj3" fmla="val 125747"/>
              <a:gd name="adj4" fmla="val 15572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Danos</a:t>
            </a:r>
            <a:r>
              <a:rPr lang="en-US" sz="1600" dirty="0"/>
              <a:t> </a:t>
            </a:r>
            <a:r>
              <a:rPr lang="en-US" sz="1600" dirty="0" err="1"/>
              <a:t>físicos</a:t>
            </a:r>
            <a:r>
              <a:rPr lang="en-US" sz="1600" dirty="0"/>
              <a:t> </a:t>
            </a:r>
            <a:r>
              <a:rPr lang="en-US" sz="1600" dirty="0" err="1"/>
              <a:t>ao</a:t>
            </a:r>
            <a:r>
              <a:rPr lang="en-US" sz="1600" dirty="0"/>
              <a:t> </a:t>
            </a:r>
            <a:r>
              <a:rPr lang="en-US" sz="1600" dirty="0" err="1"/>
              <a:t>DataCenter</a:t>
            </a:r>
            <a:r>
              <a:rPr lang="en-US" sz="1600" dirty="0"/>
              <a:t> </a:t>
            </a:r>
            <a:r>
              <a:rPr lang="en-US" sz="1600" dirty="0" err="1"/>
              <a:t>podem</a:t>
            </a:r>
            <a:r>
              <a:rPr lang="en-US" sz="1600" dirty="0"/>
              <a:t> </a:t>
            </a:r>
            <a:r>
              <a:rPr lang="en-US" sz="1600" dirty="0" err="1"/>
              <a:t>comprometer</a:t>
            </a:r>
            <a:r>
              <a:rPr lang="en-US" sz="1600" dirty="0"/>
              <a:t> a </a:t>
            </a:r>
            <a:r>
              <a:rPr lang="en-US" sz="1600" dirty="0" err="1"/>
              <a:t>continuidade</a:t>
            </a:r>
            <a:r>
              <a:rPr lang="en-US" sz="1600" dirty="0"/>
              <a:t> dos </a:t>
            </a:r>
            <a:r>
              <a:rPr lang="en-US" sz="1600" dirty="0" err="1"/>
              <a:t>negócios</a:t>
            </a:r>
            <a:r>
              <a:rPr lang="en-US" sz="1600" dirty="0"/>
              <a:t> – </a:t>
            </a:r>
            <a:r>
              <a:rPr lang="en-US" sz="1600" dirty="0" err="1"/>
              <a:t>prejuízos</a:t>
            </a:r>
            <a:r>
              <a:rPr lang="en-US" sz="1600" dirty="0"/>
              <a:t> </a:t>
            </a:r>
            <a:r>
              <a:rPr lang="en-US" sz="1600" dirty="0" err="1"/>
              <a:t>financeiros</a:t>
            </a:r>
            <a:r>
              <a:rPr lang="en-US" sz="1600" dirty="0"/>
              <a:t> </a:t>
            </a:r>
            <a:r>
              <a:rPr lang="en-US" sz="1600" dirty="0" err="1"/>
              <a:t>significativos</a:t>
            </a:r>
            <a:r>
              <a:rPr lang="en-US" sz="1600" dirty="0"/>
              <a:t>. </a:t>
            </a:r>
            <a:r>
              <a:rPr lang="en-US" sz="1600" dirty="0" err="1"/>
              <a:t>Deve</a:t>
            </a:r>
            <a:r>
              <a:rPr lang="en-US" sz="1600" dirty="0"/>
              <a:t> </a:t>
            </a:r>
            <a:r>
              <a:rPr lang="en-US" sz="1600" dirty="0" err="1"/>
              <a:t>estar</a:t>
            </a:r>
            <a:r>
              <a:rPr lang="en-US" sz="1600" dirty="0"/>
              <a:t> </a:t>
            </a:r>
            <a:r>
              <a:rPr lang="en-US" sz="1600" dirty="0" err="1"/>
              <a:t>projegido</a:t>
            </a:r>
            <a:r>
              <a:rPr lang="en-US" sz="1600" dirty="0"/>
              <a:t> de </a:t>
            </a:r>
            <a:r>
              <a:rPr lang="en-US" sz="1600" dirty="0" err="1"/>
              <a:t>riscos</a:t>
            </a:r>
            <a:r>
              <a:rPr lang="en-US" sz="1600" dirty="0"/>
              <a:t> </a:t>
            </a:r>
            <a:r>
              <a:rPr lang="en-US" sz="1600" dirty="0" err="1"/>
              <a:t>físicos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: </a:t>
            </a:r>
            <a:r>
              <a:rPr lang="en-US" sz="1600" dirty="0" err="1"/>
              <a:t>incêndio</a:t>
            </a:r>
            <a:r>
              <a:rPr lang="en-US" sz="1600" dirty="0"/>
              <a:t>, </a:t>
            </a:r>
            <a:r>
              <a:rPr lang="en-US" sz="1600" dirty="0" err="1"/>
              <a:t>sobrecarga</a:t>
            </a:r>
            <a:r>
              <a:rPr lang="en-US" sz="1600" dirty="0"/>
              <a:t> </a:t>
            </a:r>
            <a:r>
              <a:rPr lang="en-US" sz="1600" dirty="0" err="1"/>
              <a:t>elétrica</a:t>
            </a:r>
            <a:r>
              <a:rPr lang="en-US" sz="1600" dirty="0"/>
              <a:t>, </a:t>
            </a:r>
            <a:r>
              <a:rPr lang="en-US" sz="1600" dirty="0" err="1"/>
              <a:t>vazamentos</a:t>
            </a:r>
            <a:r>
              <a:rPr lang="en-US" sz="1600" dirty="0"/>
              <a:t> e </a:t>
            </a:r>
            <a:r>
              <a:rPr lang="en-US" sz="1600" dirty="0" err="1"/>
              <a:t>desastres</a:t>
            </a:r>
            <a:r>
              <a:rPr lang="en-US" sz="1600" dirty="0"/>
              <a:t> </a:t>
            </a:r>
            <a:r>
              <a:rPr lang="en-US" sz="1600" dirty="0" err="1"/>
              <a:t>naturais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6507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2201</Words>
  <Application>Microsoft Office PowerPoint</Application>
  <PresentationFormat>Widescreen</PresentationFormat>
  <Paragraphs>279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Wingdings</vt:lpstr>
      <vt:lpstr>Tema do Office</vt:lpstr>
      <vt:lpstr>Procedimentos e Boas Práticas de SI</vt:lpstr>
      <vt:lpstr>1. Recursos de TI</vt:lpstr>
      <vt:lpstr>2. Titularidade das informações</vt:lpstr>
      <vt:lpstr>3. Perímetro de segurança</vt:lpstr>
      <vt:lpstr>4. Segurança no ambiente físico</vt:lpstr>
      <vt:lpstr>Segurança em ambiente físico</vt:lpstr>
      <vt:lpstr>Segurança em DataCenter</vt:lpstr>
      <vt:lpstr>Segurança em DataCenter</vt:lpstr>
      <vt:lpstr>Segurança em DataCenter</vt:lpstr>
      <vt:lpstr>Segurança em DataCenter</vt:lpstr>
      <vt:lpstr>Segurança em DataCenter</vt:lpstr>
      <vt:lpstr>5. Segurança de documentos</vt:lpstr>
      <vt:lpstr>6. Segurança no ambiente lógico</vt:lpstr>
      <vt:lpstr>Apresentação do PowerPoint</vt:lpstr>
      <vt:lpstr>Apresentação do PowerPoint</vt:lpstr>
      <vt:lpstr>7. Política de acesso à internet</vt:lpstr>
      <vt:lpstr>7. Política de acesso à internet</vt:lpstr>
      <vt:lpstr>Política de acesso à internet</vt:lpstr>
      <vt:lpstr>Política de acesso à internet</vt:lpstr>
      <vt:lpstr>Política de acesso à internet</vt:lpstr>
      <vt:lpstr>Políticas de acesso à internet</vt:lpstr>
      <vt:lpstr>Política de acesso à internet</vt:lpstr>
      <vt:lpstr>8. Política para uso de correio eletrônico</vt:lpstr>
      <vt:lpstr>Política para uso de correio eletrônico</vt:lpstr>
      <vt:lpstr>Política de uso de correio eletrônico</vt:lpstr>
      <vt:lpstr>Política de uso de correio eletrônico</vt:lpstr>
      <vt:lpstr>Política de uso do correio eletrônico</vt:lpstr>
      <vt:lpstr>9. Gerenciamento de logs</vt:lpstr>
      <vt:lpstr>Gerenciamento de logs</vt:lpstr>
      <vt:lpstr>Gerenciamento de logs</vt:lpstr>
      <vt:lpstr>Gerenciamento de logs</vt:lpstr>
      <vt:lpstr>Gerenciamento de logs</vt:lpstr>
      <vt:lpstr>Gerenciamento de logs</vt:lpstr>
      <vt:lpstr>10. Política de senhas</vt:lpstr>
      <vt:lpstr>Política de senhas</vt:lpstr>
      <vt:lpstr>Política de senhas</vt:lpstr>
      <vt:lpstr>Política de senhas</vt:lpstr>
      <vt:lpstr>Atividade</vt:lpstr>
      <vt:lpstr>Atividade - temas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Procedimentos e boas práticas de SI</dc:title>
  <dc:creator>Patricia de Bassi</dc:creator>
  <cp:lastModifiedBy>Patricia de Bassi</cp:lastModifiedBy>
  <cp:revision>30</cp:revision>
  <dcterms:created xsi:type="dcterms:W3CDTF">2017-08-27T21:45:53Z</dcterms:created>
  <dcterms:modified xsi:type="dcterms:W3CDTF">2017-08-28T19:12:22Z</dcterms:modified>
</cp:coreProperties>
</file>