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gsti.com.br/2013/06/guia-completo-para-certificacao-iso-27002-foundation.html" TargetMode="External"/><Relationship Id="rId2" Type="http://schemas.openxmlformats.org/officeDocument/2006/relationships/hyperlink" Target="https://notloaded.wordpress.com/2011/08/29/resumo-da-27002---parte-7-ultim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player.com.br/slide/143124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4988" y="1933303"/>
            <a:ext cx="10809514" cy="4924697"/>
          </a:xfrm>
        </p:spPr>
        <p:txBody>
          <a:bodyPr/>
          <a:lstStyle/>
          <a:p>
            <a:pPr algn="ctr"/>
            <a:r>
              <a:rPr lang="pt-BR" dirty="0"/>
              <a:t>Normas de segurança is0 27002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7B67FA-E7FC-476A-A12F-DD8CDF1C3E02}"/>
              </a:ext>
            </a:extLst>
          </p:cNvPr>
          <p:cNvSpPr txBox="1"/>
          <p:nvPr/>
        </p:nvSpPr>
        <p:spPr>
          <a:xfrm>
            <a:off x="341189" y="6414451"/>
            <a:ext cx="1156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Antonio</a:t>
            </a:r>
            <a:r>
              <a:rPr lang="pt-BR" dirty="0"/>
              <a:t> Marcos da Silva Pires – Renato </a:t>
            </a:r>
            <a:r>
              <a:rPr lang="pt-BR" dirty="0" err="1"/>
              <a:t>Drozdek</a:t>
            </a:r>
            <a:r>
              <a:rPr lang="pt-BR" dirty="0"/>
              <a:t> Junior – Rodrigo Ferreira dos Anjos – Samantha Soares </a:t>
            </a:r>
            <a:r>
              <a:rPr lang="pt-BR" dirty="0" err="1"/>
              <a:t>Heil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2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Possui 2 categorias e 5 controles:</a:t>
            </a:r>
          </a:p>
          <a:p>
            <a:pPr lvl="1"/>
            <a:r>
              <a:rPr lang="pt-BR" dirty="0"/>
              <a:t>Responsabilidade pelos ativos</a:t>
            </a:r>
          </a:p>
          <a:p>
            <a:pPr lvl="3"/>
            <a:r>
              <a:rPr lang="pt-BR" dirty="0"/>
              <a:t>Inventario dos ativos</a:t>
            </a:r>
          </a:p>
          <a:p>
            <a:pPr lvl="3"/>
            <a:r>
              <a:rPr lang="pt-BR" dirty="0"/>
              <a:t>Proprietário dos ativos</a:t>
            </a:r>
          </a:p>
          <a:p>
            <a:pPr lvl="3"/>
            <a:r>
              <a:rPr lang="pt-BR" dirty="0"/>
              <a:t>Uso aceitável do ativos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Classificação da informação</a:t>
            </a:r>
          </a:p>
          <a:p>
            <a:pPr lvl="2"/>
            <a:r>
              <a:rPr lang="pt-BR" dirty="0"/>
              <a:t>Recomendações para classificação</a:t>
            </a:r>
          </a:p>
          <a:p>
            <a:pPr lvl="2"/>
            <a:r>
              <a:rPr lang="pt-BR" dirty="0"/>
              <a:t>Rótulos e tratamento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5447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em </a:t>
            </a:r>
            <a:r>
              <a:rPr lang="pt-BR" dirty="0" err="1"/>
              <a:t>rh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3 categorias e 9 controles</a:t>
            </a:r>
          </a:p>
          <a:p>
            <a:pPr lvl="1"/>
            <a:r>
              <a:rPr lang="pt-BR" dirty="0"/>
              <a:t>Antes da Contratação</a:t>
            </a:r>
          </a:p>
          <a:p>
            <a:pPr lvl="3"/>
            <a:r>
              <a:rPr lang="pt-BR" dirty="0"/>
              <a:t>Papéis e responsabilidades</a:t>
            </a:r>
          </a:p>
          <a:p>
            <a:pPr lvl="3"/>
            <a:r>
              <a:rPr lang="pt-BR" dirty="0"/>
              <a:t>Seleção</a:t>
            </a:r>
          </a:p>
          <a:p>
            <a:pPr lvl="3"/>
            <a:r>
              <a:rPr lang="pt-BR" dirty="0"/>
              <a:t>Termos e condições de contratação</a:t>
            </a:r>
          </a:p>
          <a:p>
            <a:pPr lvl="1"/>
            <a:r>
              <a:rPr lang="pt-BR" dirty="0"/>
              <a:t>Durante a Contratação</a:t>
            </a:r>
          </a:p>
          <a:p>
            <a:pPr lvl="3"/>
            <a:r>
              <a:rPr lang="pt-BR" dirty="0"/>
              <a:t>Responsabilidades da direção</a:t>
            </a:r>
          </a:p>
          <a:p>
            <a:pPr lvl="3"/>
            <a:r>
              <a:rPr lang="pt-BR" dirty="0"/>
              <a:t>Conscientização, educação e treinamento em segurança da informação</a:t>
            </a:r>
          </a:p>
          <a:p>
            <a:pPr lvl="3"/>
            <a:r>
              <a:rPr lang="pt-BR" dirty="0"/>
              <a:t>Processo disciplinar</a:t>
            </a:r>
          </a:p>
          <a:p>
            <a:pPr lvl="1"/>
            <a:r>
              <a:rPr lang="pt-BR" dirty="0"/>
              <a:t>Encerramento ou mudança da contratação</a:t>
            </a:r>
          </a:p>
          <a:p>
            <a:pPr lvl="3"/>
            <a:r>
              <a:rPr lang="pt-BR" dirty="0"/>
              <a:t>Encerramento das atividades</a:t>
            </a:r>
          </a:p>
          <a:p>
            <a:pPr lvl="3"/>
            <a:r>
              <a:rPr lang="pt-BR" dirty="0"/>
              <a:t>Devolução de ativos</a:t>
            </a:r>
          </a:p>
          <a:p>
            <a:pPr lvl="3"/>
            <a:r>
              <a:rPr lang="pt-BR" dirty="0"/>
              <a:t>Retirada de direitos de acesso</a:t>
            </a:r>
          </a:p>
        </p:txBody>
      </p:sp>
    </p:spTree>
    <p:extLst>
      <p:ext uri="{BB962C8B-B14F-4D97-AF65-F5344CB8AC3E}">
        <p14:creationId xmlns:p14="http://schemas.microsoft.com/office/powerpoint/2010/main" val="39259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0031"/>
          </a:xfrm>
        </p:spPr>
        <p:txBody>
          <a:bodyPr/>
          <a:lstStyle/>
          <a:p>
            <a:r>
              <a:rPr lang="pt-BR" dirty="0"/>
              <a:t>Segurança física e do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384663"/>
            <a:ext cx="10058400" cy="4787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Possui 2 categorias e 13 controles</a:t>
            </a:r>
          </a:p>
          <a:p>
            <a:pPr lvl="1"/>
            <a:r>
              <a:rPr lang="pt-BR" dirty="0"/>
              <a:t>Área seguras</a:t>
            </a:r>
          </a:p>
          <a:p>
            <a:pPr lvl="3"/>
            <a:r>
              <a:rPr lang="pt-BR" dirty="0"/>
              <a:t>Perímetro de segurança física</a:t>
            </a:r>
          </a:p>
          <a:p>
            <a:pPr lvl="3"/>
            <a:r>
              <a:rPr lang="pt-BR" dirty="0"/>
              <a:t>Controles de entrada física</a:t>
            </a:r>
          </a:p>
          <a:p>
            <a:pPr lvl="3"/>
            <a:r>
              <a:rPr lang="pt-BR" dirty="0"/>
              <a:t>Segurança em escritórios, salas e instalações</a:t>
            </a:r>
          </a:p>
          <a:p>
            <a:pPr lvl="3"/>
            <a:r>
              <a:rPr lang="pt-BR" dirty="0"/>
              <a:t>Proteção contra ameaça externa e do meio ambiente</a:t>
            </a:r>
          </a:p>
          <a:p>
            <a:pPr lvl="3"/>
            <a:r>
              <a:rPr lang="pt-BR" dirty="0"/>
              <a:t>Trabalhos em áreas seguras</a:t>
            </a:r>
          </a:p>
          <a:p>
            <a:pPr lvl="3"/>
            <a:r>
              <a:rPr lang="pt-BR" dirty="0"/>
              <a:t>Acesso do publico, áreas de entrega de carregamento</a:t>
            </a:r>
          </a:p>
          <a:p>
            <a:pPr lvl="1"/>
            <a:r>
              <a:rPr lang="pt-BR" dirty="0"/>
              <a:t>Segurança de equipamentos</a:t>
            </a:r>
          </a:p>
          <a:p>
            <a:pPr lvl="3"/>
            <a:r>
              <a:rPr lang="pt-BR" dirty="0"/>
              <a:t>Instalações e proteção do equipamento</a:t>
            </a:r>
          </a:p>
          <a:p>
            <a:pPr lvl="3"/>
            <a:r>
              <a:rPr lang="pt-BR" dirty="0"/>
              <a:t>Utilidades</a:t>
            </a:r>
          </a:p>
          <a:p>
            <a:pPr lvl="3"/>
            <a:r>
              <a:rPr lang="pt-BR" dirty="0"/>
              <a:t>Segurança do cabeamento</a:t>
            </a:r>
          </a:p>
          <a:p>
            <a:pPr lvl="3"/>
            <a:r>
              <a:rPr lang="pt-BR" dirty="0"/>
              <a:t>Manutenção dos equipamentos</a:t>
            </a:r>
          </a:p>
          <a:p>
            <a:pPr lvl="3"/>
            <a:r>
              <a:rPr lang="pt-BR" dirty="0"/>
              <a:t>Reutilização de equipamentos fora das dependências da organização</a:t>
            </a:r>
          </a:p>
          <a:p>
            <a:pPr lvl="3"/>
            <a:r>
              <a:rPr lang="pt-BR" dirty="0"/>
              <a:t>Reutilização e alienação segura de equipamentos</a:t>
            </a:r>
          </a:p>
          <a:p>
            <a:pPr lvl="3"/>
            <a:r>
              <a:rPr lang="pt-BR" dirty="0"/>
              <a:t>Remoção de propriedade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1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10 categorias e 32 controles:</a:t>
            </a:r>
          </a:p>
          <a:p>
            <a:endParaRPr lang="pt-BR" dirty="0"/>
          </a:p>
          <a:p>
            <a:pPr lvl="1"/>
            <a:r>
              <a:rPr lang="pt-BR" dirty="0"/>
              <a:t>Procedimento e responsabilidades</a:t>
            </a:r>
          </a:p>
          <a:p>
            <a:pPr lvl="1"/>
            <a:r>
              <a:rPr lang="pt-BR" dirty="0"/>
              <a:t>Gerenciamento de serviços terceirizados</a:t>
            </a:r>
          </a:p>
          <a:p>
            <a:pPr lvl="1"/>
            <a:r>
              <a:rPr lang="pt-BR" dirty="0"/>
              <a:t>Planejamento e aceitação dos sistemas</a:t>
            </a:r>
          </a:p>
          <a:p>
            <a:pPr lvl="1"/>
            <a:r>
              <a:rPr lang="pt-BR" dirty="0"/>
              <a:t>Proteção contra códigos maliciosos e códigos móveis</a:t>
            </a:r>
          </a:p>
          <a:p>
            <a:pPr lvl="1"/>
            <a:r>
              <a:rPr lang="pt-BR" dirty="0"/>
              <a:t>Cópias de segurança</a:t>
            </a:r>
          </a:p>
          <a:p>
            <a:pPr lvl="1"/>
            <a:r>
              <a:rPr lang="pt-BR" dirty="0"/>
              <a:t>Gerenciamento de segurança em redes</a:t>
            </a:r>
          </a:p>
          <a:p>
            <a:pPr lvl="1"/>
            <a:r>
              <a:rPr lang="pt-BR" dirty="0"/>
              <a:t>Manuseios de mídias</a:t>
            </a:r>
          </a:p>
          <a:p>
            <a:pPr lvl="1"/>
            <a:r>
              <a:rPr lang="pt-BR" dirty="0"/>
              <a:t>Troca de informações</a:t>
            </a:r>
          </a:p>
          <a:p>
            <a:pPr lvl="1"/>
            <a:r>
              <a:rPr lang="pt-BR" dirty="0"/>
              <a:t>Serviços de comercio eletrônico</a:t>
            </a:r>
          </a:p>
          <a:p>
            <a:pPr lvl="1"/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31491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7 categorias e 25 controles:</a:t>
            </a:r>
          </a:p>
          <a:p>
            <a:endParaRPr lang="pt-BR" dirty="0"/>
          </a:p>
          <a:p>
            <a:pPr lvl="1"/>
            <a:r>
              <a:rPr lang="pt-BR" dirty="0"/>
              <a:t>Requisitos de negocio para controle de acesso</a:t>
            </a:r>
          </a:p>
          <a:p>
            <a:pPr lvl="1"/>
            <a:r>
              <a:rPr lang="pt-BR" dirty="0"/>
              <a:t>Gerenciamento de acesso do usuário</a:t>
            </a:r>
          </a:p>
          <a:p>
            <a:pPr lvl="1"/>
            <a:r>
              <a:rPr lang="pt-BR" dirty="0"/>
              <a:t>Responsabilidades dos usuários</a:t>
            </a:r>
          </a:p>
          <a:p>
            <a:pPr lvl="1"/>
            <a:r>
              <a:rPr lang="pt-BR" dirty="0"/>
              <a:t>Controle de acesso à rede</a:t>
            </a:r>
          </a:p>
          <a:p>
            <a:pPr lvl="1"/>
            <a:r>
              <a:rPr lang="pt-BR" dirty="0"/>
              <a:t>Controle de acesso ao sistema operacional</a:t>
            </a:r>
          </a:p>
          <a:p>
            <a:pPr lvl="1"/>
            <a:r>
              <a:rPr lang="pt-BR" dirty="0"/>
              <a:t>Controle de acesso a aplicações e informação</a:t>
            </a:r>
          </a:p>
          <a:p>
            <a:pPr lvl="1"/>
            <a:r>
              <a:rPr lang="pt-BR" dirty="0"/>
              <a:t>Computação móvel</a:t>
            </a:r>
          </a:p>
        </p:txBody>
      </p:sp>
    </p:spTree>
    <p:extLst>
      <p:ext uri="{BB962C8B-B14F-4D97-AF65-F5344CB8AC3E}">
        <p14:creationId xmlns:p14="http://schemas.microsoft.com/office/powerpoint/2010/main" val="428300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Aquisição, desenvolvimento e manutenção de 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6 categorias e 16 controles: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Requisição de segurança de sistemas de informação</a:t>
            </a:r>
          </a:p>
          <a:p>
            <a:pPr lvl="1"/>
            <a:r>
              <a:rPr lang="pt-BR" dirty="0"/>
              <a:t>Processamento correto nas aplicações</a:t>
            </a:r>
          </a:p>
          <a:p>
            <a:pPr lvl="1"/>
            <a:r>
              <a:rPr lang="pt-BR" dirty="0"/>
              <a:t>Controles criptográficos</a:t>
            </a:r>
          </a:p>
          <a:p>
            <a:pPr lvl="1"/>
            <a:r>
              <a:rPr lang="pt-BR" dirty="0"/>
              <a:t>Segurança dos arquivos do sistema</a:t>
            </a:r>
          </a:p>
          <a:p>
            <a:pPr lvl="1"/>
            <a:r>
              <a:rPr lang="pt-BR" dirty="0"/>
              <a:t>Segurança em processos de desenvolvimento e de suporte</a:t>
            </a:r>
          </a:p>
          <a:p>
            <a:pPr lvl="1"/>
            <a:r>
              <a:rPr lang="pt-BR" dirty="0"/>
              <a:t>Gestão de vulnerabilidade </a:t>
            </a:r>
            <a:r>
              <a:rPr lang="pt-BR" dirty="0" err="1"/>
              <a:t>tecnicas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97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incidentes de segurança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Possui 2 categorias e 5 controles:</a:t>
            </a:r>
          </a:p>
          <a:p>
            <a:r>
              <a:rPr lang="pt-BR" dirty="0"/>
              <a:t>Notificação de fragilidades e eventos de segurança da informação</a:t>
            </a:r>
          </a:p>
          <a:p>
            <a:pPr lvl="2"/>
            <a:r>
              <a:rPr lang="pt-BR" dirty="0"/>
              <a:t>Notificação de eventos de segurança da informação</a:t>
            </a:r>
          </a:p>
          <a:p>
            <a:pPr lvl="2"/>
            <a:r>
              <a:rPr lang="pt-BR" dirty="0"/>
              <a:t>Notificação das fragilidades de segurança da informação</a:t>
            </a:r>
          </a:p>
          <a:p>
            <a:r>
              <a:rPr lang="pt-BR" dirty="0"/>
              <a:t>Gestão de incidentes de segurança da informação e melhorias</a:t>
            </a:r>
          </a:p>
          <a:p>
            <a:pPr lvl="2"/>
            <a:r>
              <a:rPr lang="pt-BR" dirty="0"/>
              <a:t>Responsabilidades e procedimentos</a:t>
            </a:r>
          </a:p>
          <a:p>
            <a:pPr lvl="2"/>
            <a:r>
              <a:rPr lang="pt-BR" dirty="0"/>
              <a:t>Aprendendo com os incidentes de segurança da informação</a:t>
            </a:r>
          </a:p>
          <a:p>
            <a:pPr lvl="2"/>
            <a:r>
              <a:rPr lang="pt-BR" dirty="0"/>
              <a:t>Coleta de evidencias</a:t>
            </a:r>
          </a:p>
        </p:txBody>
      </p:sp>
    </p:spTree>
    <p:extLst>
      <p:ext uri="{BB962C8B-B14F-4D97-AF65-F5344CB8AC3E}">
        <p14:creationId xmlns:p14="http://schemas.microsoft.com/office/powerpoint/2010/main" val="59688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 continuidade do negocio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1 categoria e 5 controles:</a:t>
            </a:r>
          </a:p>
          <a:p>
            <a:endParaRPr lang="pt-BR" dirty="0"/>
          </a:p>
          <a:p>
            <a:r>
              <a:rPr lang="pt-BR" dirty="0"/>
              <a:t>Aspectos da gestão da continuidade do negocio, relativos à segurança da informação</a:t>
            </a:r>
          </a:p>
          <a:p>
            <a:pPr lvl="2"/>
            <a:r>
              <a:rPr lang="pt-BR" dirty="0"/>
              <a:t>Incluindo segurança da informação no processo de gestão da continuidade de negócios</a:t>
            </a:r>
          </a:p>
          <a:p>
            <a:pPr lvl="2"/>
            <a:r>
              <a:rPr lang="pt-BR" dirty="0"/>
              <a:t>Continuidade de negociosa e analise/ validação dos riscos</a:t>
            </a:r>
          </a:p>
          <a:p>
            <a:pPr lvl="2"/>
            <a:r>
              <a:rPr lang="pt-BR" dirty="0"/>
              <a:t>Desenvolvimento e implementação de planos de continuidade relativos à segurança da informação</a:t>
            </a:r>
          </a:p>
          <a:p>
            <a:pPr lvl="2"/>
            <a:r>
              <a:rPr lang="pt-BR" dirty="0"/>
              <a:t>Estrutura do plano de continuidade do negocio</a:t>
            </a:r>
          </a:p>
          <a:p>
            <a:pPr lvl="2"/>
            <a:r>
              <a:rPr lang="pt-BR" dirty="0"/>
              <a:t>Teste, manutenção e reavaliação dos planos de continuidade dos negócios.</a:t>
            </a:r>
          </a:p>
        </p:txBody>
      </p:sp>
    </p:spTree>
    <p:extLst>
      <p:ext uri="{BB962C8B-B14F-4D97-AF65-F5344CB8AC3E}">
        <p14:creationId xmlns:p14="http://schemas.microsoft.com/office/powerpoint/2010/main" val="42295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conformidade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Possui 3 categorias e 10 controles:</a:t>
            </a:r>
          </a:p>
          <a:p>
            <a:pPr lvl="1"/>
            <a:r>
              <a:rPr lang="pt-BR" dirty="0"/>
              <a:t>Conformidade com requisitos legais</a:t>
            </a:r>
          </a:p>
          <a:p>
            <a:pPr lvl="3"/>
            <a:r>
              <a:rPr lang="pt-BR" dirty="0"/>
              <a:t>Identificação da legislação vigente</a:t>
            </a:r>
          </a:p>
          <a:p>
            <a:pPr lvl="3"/>
            <a:r>
              <a:rPr lang="pt-BR" dirty="0"/>
              <a:t>Direito de propriedade intelectual</a:t>
            </a:r>
          </a:p>
          <a:p>
            <a:pPr lvl="3"/>
            <a:r>
              <a:rPr lang="pt-BR" dirty="0"/>
              <a:t>Proteção de registros organizacionais</a:t>
            </a:r>
          </a:p>
          <a:p>
            <a:pPr lvl="3"/>
            <a:r>
              <a:rPr lang="pt-BR" dirty="0"/>
              <a:t>Proteção de dados e privacidade de informações pessoais</a:t>
            </a:r>
          </a:p>
          <a:p>
            <a:pPr lvl="3"/>
            <a:r>
              <a:rPr lang="pt-BR" dirty="0"/>
              <a:t>Prevenção de mau uso de recursos de processamento da informação</a:t>
            </a:r>
          </a:p>
          <a:p>
            <a:pPr lvl="3"/>
            <a:r>
              <a:rPr lang="pt-BR" dirty="0"/>
              <a:t>Regulamentação de controles de criptografia</a:t>
            </a:r>
          </a:p>
          <a:p>
            <a:pPr lvl="1"/>
            <a:r>
              <a:rPr lang="pt-BR" dirty="0"/>
              <a:t>Conformidade com normas e politicas de segurança da informação e conformidade técnica</a:t>
            </a:r>
          </a:p>
          <a:p>
            <a:pPr lvl="3"/>
            <a:r>
              <a:rPr lang="pt-BR" dirty="0"/>
              <a:t>Conformidade com politicas e normas de segurança da informação</a:t>
            </a:r>
          </a:p>
          <a:p>
            <a:pPr lvl="3"/>
            <a:r>
              <a:rPr lang="pt-BR" dirty="0"/>
              <a:t>Verificação da conformidade técnica</a:t>
            </a:r>
          </a:p>
          <a:p>
            <a:pPr lvl="1"/>
            <a:r>
              <a:rPr lang="pt-BR" dirty="0"/>
              <a:t>Considerações quanto à auditoria de sistemas de informação</a:t>
            </a:r>
          </a:p>
          <a:p>
            <a:pPr lvl="3"/>
            <a:r>
              <a:rPr lang="pt-BR" dirty="0"/>
              <a:t>Controles de auditoria de sistemas de informação</a:t>
            </a:r>
          </a:p>
          <a:p>
            <a:pPr lvl="3"/>
            <a:r>
              <a:rPr lang="pt-BR" dirty="0"/>
              <a:t>Proteção de ferramentas de auditoria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425707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da 27002 – Acessada em: 27/09/2017 – Disponível em: </a:t>
            </a:r>
            <a:r>
              <a:rPr lang="pt-BR" dirty="0">
                <a:hlinkClick r:id="rId2"/>
              </a:rPr>
              <a:t>https://notloaded.wordpress.com/2011/08/29/resumo-da-27002---parte-7-ultima/</a:t>
            </a:r>
            <a:endParaRPr lang="pt-BR" dirty="0"/>
          </a:p>
          <a:p>
            <a:r>
              <a:rPr lang="pt-BR" dirty="0"/>
              <a:t>Guia completo para certificação ISO 27002 Foundation – Acessado em: 27/09/2017 – Disponível em: </a:t>
            </a:r>
            <a:r>
              <a:rPr lang="pt-BR" dirty="0">
                <a:hlinkClick r:id="rId3"/>
              </a:rPr>
              <a:t>https://www.portalgsti.com.br/2013/06/guia-completo-para-certificacao-iso-27002-foundation.html</a:t>
            </a:r>
            <a:endParaRPr lang="pt-BR" dirty="0"/>
          </a:p>
          <a:p>
            <a:r>
              <a:rPr lang="pt-BR" dirty="0"/>
              <a:t>Segurança e Auditoria de Sistemas  Normas de Segurança (ISO 27002) – Acessado em: 27/09/2017 – Disponível em: </a:t>
            </a:r>
            <a:r>
              <a:rPr lang="pt-BR" dirty="0">
                <a:hlinkClick r:id="rId4"/>
              </a:rPr>
              <a:t>http://slideplayer.com.br/slide/1431242/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4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67989"/>
            <a:ext cx="10058400" cy="4441371"/>
          </a:xfrm>
        </p:spPr>
        <p:txBody>
          <a:bodyPr>
            <a:normAutofit/>
          </a:bodyPr>
          <a:lstStyle/>
          <a:p>
            <a:endParaRPr lang="pt-BR" sz="2200" dirty="0"/>
          </a:p>
          <a:p>
            <a:r>
              <a:rPr lang="pt-BR" sz="2200" dirty="0"/>
              <a:t>O QUE É?</a:t>
            </a:r>
          </a:p>
          <a:p>
            <a:pPr lvl="4"/>
            <a:r>
              <a:rPr lang="pt-BR" sz="2000" dirty="0"/>
              <a:t>Um código de boas praticas para segurança da informação, não é voltada para fins de certificação, para esse fim tem a aplicação mais restrita que é a ISO 27001.</a:t>
            </a:r>
            <a:endParaRPr lang="pt-BR" sz="2000" i="1" dirty="0"/>
          </a:p>
          <a:p>
            <a:r>
              <a:rPr lang="pt-BR" sz="2200" dirty="0"/>
              <a:t>VISÃO GERAL</a:t>
            </a:r>
          </a:p>
          <a:p>
            <a:pPr lvl="4"/>
            <a:r>
              <a:rPr lang="pt-BR" sz="1800" dirty="0"/>
              <a:t>Faz parte de uma família de Segurança da Informação, nessa família ISO 27000 temos as seguintes normas:</a:t>
            </a:r>
          </a:p>
          <a:p>
            <a:pPr lvl="8"/>
            <a:r>
              <a:rPr lang="pt-BR" dirty="0"/>
              <a:t>Requisitos de SGSI;</a:t>
            </a:r>
          </a:p>
          <a:p>
            <a:pPr lvl="8"/>
            <a:r>
              <a:rPr lang="pt-BR" dirty="0"/>
              <a:t>Gestão de riscos</a:t>
            </a:r>
          </a:p>
          <a:p>
            <a:pPr lvl="8"/>
            <a:r>
              <a:rPr lang="pt-BR" dirty="0"/>
              <a:t>Métricas e medidas;</a:t>
            </a:r>
          </a:p>
          <a:p>
            <a:pPr lvl="8"/>
            <a:r>
              <a:rPr lang="pt-BR" dirty="0"/>
              <a:t>Diretrizes para implementação.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531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adequados – análise 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atender os requisitos identificados na avaliação do riscos, são considerados os seguintes controles:</a:t>
            </a:r>
          </a:p>
          <a:p>
            <a:endParaRPr lang="pt-BR" dirty="0"/>
          </a:p>
          <a:p>
            <a:endParaRPr lang="pt-BR" dirty="0"/>
          </a:p>
          <a:p>
            <a:pPr lvl="4"/>
            <a:r>
              <a:rPr lang="pt-BR" dirty="0"/>
              <a:t>POLITICAS;</a:t>
            </a:r>
          </a:p>
          <a:p>
            <a:pPr lvl="4"/>
            <a:r>
              <a:rPr lang="pt-BR" dirty="0"/>
              <a:t>PROCESSOS;</a:t>
            </a:r>
          </a:p>
          <a:p>
            <a:pPr lvl="4"/>
            <a:r>
              <a:rPr lang="pt-BR" dirty="0"/>
              <a:t>PROCEDIMENTOS;</a:t>
            </a:r>
          </a:p>
          <a:p>
            <a:pPr lvl="4"/>
            <a:r>
              <a:rPr lang="pt-BR" dirty="0"/>
              <a:t>ESTRUTURAS ORGANIZACIONAIS;</a:t>
            </a:r>
          </a:p>
          <a:p>
            <a:pPr lvl="4"/>
            <a:r>
              <a:rPr lang="pt-BR" dirty="0"/>
              <a:t>FUNÇÃO DE SOFTWARE E HARDWARE.</a:t>
            </a:r>
          </a:p>
        </p:txBody>
      </p:sp>
    </p:spTree>
    <p:extLst>
      <p:ext uri="{BB962C8B-B14F-4D97-AF65-F5344CB8AC3E}">
        <p14:creationId xmlns:p14="http://schemas.microsoft.com/office/powerpoint/2010/main" val="336854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organização - </a:t>
            </a:r>
            <a:r>
              <a:rPr lang="pt-BR" dirty="0" err="1"/>
              <a:t>iso</a:t>
            </a:r>
            <a:r>
              <a:rPr lang="pt-BR" dirty="0"/>
              <a:t> 27002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OBJETIVO DO CONTROLE: O que deve ser alcançado;</a:t>
            </a:r>
          </a:p>
          <a:p>
            <a:r>
              <a:rPr lang="pt-BR" dirty="0"/>
              <a:t>CONTROLE: O que é implementado para atender o objetivo do controle;</a:t>
            </a:r>
          </a:p>
          <a:p>
            <a:r>
              <a:rPr lang="pt-BR" dirty="0"/>
              <a:t>DIRETRIZES: Apresenta informações mais detalhadas para apoiar a implementação do controle;</a:t>
            </a:r>
          </a:p>
          <a:p>
            <a:r>
              <a:rPr lang="pt-BR" dirty="0"/>
              <a:t>INFORMAÇÕES ADICIONAIS: São informações que podem ser consideradas na implementação do controle – aspectos legais e referências a outras normas.</a:t>
            </a:r>
          </a:p>
        </p:txBody>
      </p:sp>
    </p:spTree>
    <p:extLst>
      <p:ext uri="{BB962C8B-B14F-4D97-AF65-F5344CB8AC3E}">
        <p14:creationId xmlns:p14="http://schemas.microsoft.com/office/powerpoint/2010/main" val="25357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iso 27002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Termos e definições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desta norma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Análise/ avaliação e tratamento de riscos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Política de 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ativos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Segurança em recursos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Segurança Física e de Ambiente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Gerenciamento de operações e comunicações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Controle de acesso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Aquisição, desenvolvimento e manutenção de sistemas da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incidentes de segurança da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continuidade dos negócios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Conformidade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desta norma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Esta norma tem 11 seções de controles de segurança, totalizando 39 categorias – objetivos de controle que aborda a analise/ avaliação e o tratamento de riscos.</a:t>
            </a:r>
          </a:p>
          <a:p>
            <a:r>
              <a:rPr lang="pt-BR" dirty="0"/>
              <a:t>Existem 133 controles de segurança, a ordem das seções não seguem um grau de importância, ficando a cargo de cada organização identificar as seções aplicáveis e relevantes.</a:t>
            </a:r>
          </a:p>
        </p:txBody>
      </p:sp>
    </p:spTree>
    <p:extLst>
      <p:ext uri="{BB962C8B-B14F-4D97-AF65-F5344CB8AC3E}">
        <p14:creationId xmlns:p14="http://schemas.microsoft.com/office/powerpoint/2010/main" val="200630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Análise/ avaliação de riscos e tratamento de riscos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Esse é o primeiro passo que uma empresa deve dar antes de poder selecionar controles. Para cada um dos riscos identificados com base na analise, uma decisão sobre o tratamento do risco precisa ser tomada.</a:t>
            </a:r>
          </a:p>
          <a:p>
            <a:endParaRPr lang="pt-BR" dirty="0"/>
          </a:p>
          <a:p>
            <a:pPr lvl="4"/>
            <a:r>
              <a:rPr lang="pt-BR" dirty="0"/>
              <a:t>Aplicar controles apropriados para reduzir os riscos;</a:t>
            </a:r>
          </a:p>
          <a:p>
            <a:pPr lvl="4"/>
            <a:r>
              <a:rPr lang="pt-BR" dirty="0"/>
              <a:t>Conhecer e objetivamente aceitar os riscos;</a:t>
            </a:r>
          </a:p>
          <a:p>
            <a:pPr lvl="4"/>
            <a:r>
              <a:rPr lang="pt-BR" dirty="0"/>
              <a:t>Evitar riscos, não permitindo ações que poderiam causar a ocorrência de riscos;</a:t>
            </a:r>
          </a:p>
          <a:p>
            <a:pPr lvl="4"/>
            <a:r>
              <a:rPr lang="pt-BR" dirty="0"/>
              <a:t>Transferir os riscos associados para outras partes – como para seguradoras e/ou fornecedores.</a:t>
            </a:r>
          </a:p>
        </p:txBody>
      </p:sp>
    </p:spTree>
    <p:extLst>
      <p:ext uri="{BB962C8B-B14F-4D97-AF65-F5344CB8AC3E}">
        <p14:creationId xmlns:p14="http://schemas.microsoft.com/office/powerpoint/2010/main" val="3990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Politica de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Possui 1 categoria e 2 controles:</a:t>
            </a:r>
          </a:p>
          <a:p>
            <a:pPr lvl="1"/>
            <a:r>
              <a:rPr lang="pt-BR" dirty="0"/>
              <a:t>Política de segurança da informação</a:t>
            </a:r>
          </a:p>
          <a:p>
            <a:pPr lvl="3"/>
            <a:r>
              <a:rPr lang="pt-BR" dirty="0"/>
              <a:t>Documento da PSI (aprovada, publicada e comunicada a todos);</a:t>
            </a:r>
          </a:p>
          <a:p>
            <a:pPr lvl="3"/>
            <a:r>
              <a:rPr lang="pt-BR" dirty="0"/>
              <a:t>Analise critica da PSI (que analisa criticamente a intervalos planejados ou quando mudanças significativas ocorrem.</a:t>
            </a:r>
          </a:p>
        </p:txBody>
      </p:sp>
    </p:spTree>
    <p:extLst>
      <p:ext uri="{BB962C8B-B14F-4D97-AF65-F5344CB8AC3E}">
        <p14:creationId xmlns:p14="http://schemas.microsoft.com/office/powerpoint/2010/main" val="41490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1105"/>
          </a:xfrm>
        </p:spPr>
        <p:txBody>
          <a:bodyPr>
            <a:normAutofit fontScale="90000"/>
          </a:bodyPr>
          <a:lstStyle/>
          <a:p>
            <a:r>
              <a:rPr lang="pt-BR" dirty="0"/>
              <a:t>Organizando a segurança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15737"/>
            <a:ext cx="10058400" cy="4624252"/>
          </a:xfrm>
        </p:spPr>
        <p:txBody>
          <a:bodyPr>
            <a:normAutofit/>
          </a:bodyPr>
          <a:lstStyle/>
          <a:p>
            <a:r>
              <a:rPr lang="pt-BR" dirty="0"/>
              <a:t>Possui 2 categorias e 11 controles:</a:t>
            </a:r>
          </a:p>
          <a:p>
            <a:pPr lvl="1"/>
            <a:r>
              <a:rPr lang="pt-BR" dirty="0"/>
              <a:t>Infraestrutura da Segurança da Informação</a:t>
            </a:r>
          </a:p>
          <a:p>
            <a:pPr lvl="4"/>
            <a:r>
              <a:rPr lang="pt-BR" dirty="0"/>
              <a:t>Comprometimento da direção com a SI</a:t>
            </a:r>
          </a:p>
          <a:p>
            <a:pPr lvl="4"/>
            <a:r>
              <a:rPr lang="pt-BR" dirty="0"/>
              <a:t>Coordenação da SI</a:t>
            </a:r>
          </a:p>
          <a:p>
            <a:pPr lvl="4"/>
            <a:r>
              <a:rPr lang="pt-BR" dirty="0"/>
              <a:t>Atribuições de responsabilidades para SI</a:t>
            </a:r>
          </a:p>
          <a:p>
            <a:pPr lvl="4"/>
            <a:r>
              <a:rPr lang="pt-BR" dirty="0"/>
              <a:t>Processo de autorização para os recursos de processamento da informação</a:t>
            </a:r>
          </a:p>
          <a:p>
            <a:pPr lvl="4"/>
            <a:r>
              <a:rPr lang="pt-BR" dirty="0"/>
              <a:t>Acordos de Confidencialidade</a:t>
            </a:r>
          </a:p>
          <a:p>
            <a:pPr lvl="4"/>
            <a:r>
              <a:rPr lang="pt-BR" dirty="0"/>
              <a:t>Contato com as autoridades</a:t>
            </a:r>
          </a:p>
          <a:p>
            <a:pPr lvl="4"/>
            <a:r>
              <a:rPr lang="pt-BR" dirty="0"/>
              <a:t>Contato com grupos especiais</a:t>
            </a:r>
          </a:p>
          <a:p>
            <a:pPr lvl="4"/>
            <a:r>
              <a:rPr lang="pt-BR" dirty="0"/>
              <a:t>Analise critica independente de SI</a:t>
            </a:r>
          </a:p>
          <a:p>
            <a:pPr lvl="1"/>
            <a:r>
              <a:rPr lang="pt-BR" dirty="0"/>
              <a:t>Partes Externas</a:t>
            </a:r>
          </a:p>
          <a:p>
            <a:pPr lvl="4"/>
            <a:r>
              <a:rPr lang="pt-BR" dirty="0"/>
              <a:t>Identificação dos riscos relacionados com partes externas</a:t>
            </a:r>
          </a:p>
          <a:p>
            <a:pPr lvl="4"/>
            <a:r>
              <a:rPr lang="pt-BR" dirty="0"/>
              <a:t>Identificando a SI quando tratando com clientes</a:t>
            </a:r>
          </a:p>
          <a:p>
            <a:pPr lvl="4"/>
            <a:r>
              <a:rPr lang="pt-BR" dirty="0"/>
              <a:t>Identificando a SI nos acordos com terceiros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36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499</TotalTime>
  <Words>1169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Tipo de Madeira</vt:lpstr>
      <vt:lpstr>Normas de segurança is0 27002</vt:lpstr>
      <vt:lpstr>Visão geral</vt:lpstr>
      <vt:lpstr>Controles adequados – análise e avaliação</vt:lpstr>
      <vt:lpstr>Forma de organização - iso 27002</vt:lpstr>
      <vt:lpstr>Seções iso 27002</vt:lpstr>
      <vt:lpstr>Estrutura desta norma</vt:lpstr>
      <vt:lpstr>Análise/ avaliação de riscos e tratamento de riscos</vt:lpstr>
      <vt:lpstr>Politica de segurança</vt:lpstr>
      <vt:lpstr>Organizando a segurança da informação</vt:lpstr>
      <vt:lpstr>Gestão de ativos</vt:lpstr>
      <vt:lpstr>Segurança em rh</vt:lpstr>
      <vt:lpstr>Segurança física e do ambiente</vt:lpstr>
      <vt:lpstr>Gerenciamento das operações</vt:lpstr>
      <vt:lpstr>Controle de acesso</vt:lpstr>
      <vt:lpstr>Aquisição, desenvolvimento e manutenção de si</vt:lpstr>
      <vt:lpstr>Gestão de incidentes de segurança da informação</vt:lpstr>
      <vt:lpstr>Gestão da continuidade do negocio</vt:lpstr>
      <vt:lpstr>conformidade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de segurança is0 27002</dc:title>
  <dc:creator>Samy</dc:creator>
  <cp:lastModifiedBy>Rodrigo Ferreira</cp:lastModifiedBy>
  <cp:revision>22</cp:revision>
  <dcterms:created xsi:type="dcterms:W3CDTF">2017-09-27T13:07:17Z</dcterms:created>
  <dcterms:modified xsi:type="dcterms:W3CDTF">2017-09-27T22:15:04Z</dcterms:modified>
</cp:coreProperties>
</file>