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9" r:id="rId6"/>
    <p:sldId id="263" r:id="rId7"/>
    <p:sldId id="267" r:id="rId8"/>
    <p:sldId id="264" r:id="rId9"/>
    <p:sldId id="268" r:id="rId10"/>
    <p:sldId id="265" r:id="rId11"/>
    <p:sldId id="266" r:id="rId12"/>
    <p:sldId id="270" r:id="rId13"/>
    <p:sldId id="271" r:id="rId14"/>
    <p:sldId id="272" r:id="rId15"/>
    <p:sldId id="273" r:id="rId16"/>
    <p:sldId id="274" r:id="rId17"/>
    <p:sldId id="275" r:id="rId18"/>
    <p:sldId id="276" r:id="rId19"/>
    <p:sldId id="277" r:id="rId20"/>
    <p:sldId id="278" r:id="rId21"/>
    <p:sldId id="279" r:id="rId22"/>
    <p:sldId id="280" r:id="rId23"/>
    <p:sldId id="26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9/27/2017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dirty="0"/>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3" name="Date Placeholder 2"/>
          <p:cNvSpPr>
            <a:spLocks noGrp="1"/>
          </p:cNvSpPr>
          <p:nvPr>
            <p:ph type="dt" sz="half" idx="10"/>
          </p:nvPr>
        </p:nvSpPr>
        <p:spPr/>
        <p:txBody>
          <a:bodyPr/>
          <a:lstStyle/>
          <a:p>
            <a:fld id="{48A87A34-81AB-432B-8DAE-1953F412C126}" type="datetimeFigureOut">
              <a:rPr lang="en-US" dirty="0"/>
              <a:t>9/27/2017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dirty="0"/>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dirty="0"/>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dirty="0"/>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3" name="Date Placeholder 2"/>
          <p:cNvSpPr>
            <a:spLocks noGrp="1"/>
          </p:cNvSpPr>
          <p:nvPr>
            <p:ph type="dt" sz="half" idx="10"/>
          </p:nvPr>
        </p:nvSpPr>
        <p:spPr/>
        <p:txBody>
          <a:bodyPr/>
          <a:lstStyle/>
          <a:p>
            <a:fld id="{48A87A34-81AB-432B-8DAE-1953F412C126}" type="datetimeFigureOut">
              <a:rPr lang="en-US" dirty="0"/>
              <a:t>9/27/2017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8A87A34-81AB-432B-8DAE-1953F412C126}" type="datetimeFigureOut">
              <a:rPr lang="en-US" dirty="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141410" y="3073397"/>
            <a:ext cx="4878391" cy="2717801"/>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3073397"/>
            <a:ext cx="4875210" cy="2717801"/>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dirty="0"/>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9/27/2017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8611C8-2008-4B4E-899F-30DB825538B5}"/>
              </a:ext>
            </a:extLst>
          </p:cNvPr>
          <p:cNvSpPr>
            <a:spLocks noGrp="1"/>
          </p:cNvSpPr>
          <p:nvPr>
            <p:ph type="ctrTitle"/>
          </p:nvPr>
        </p:nvSpPr>
        <p:spPr/>
        <p:txBody>
          <a:bodyPr/>
          <a:lstStyle/>
          <a:p>
            <a:r>
              <a:rPr lang="pt-BR" dirty="0"/>
              <a:t>SEGURANÇA DA INFORMAÇÃO</a:t>
            </a:r>
          </a:p>
        </p:txBody>
      </p:sp>
      <p:sp>
        <p:nvSpPr>
          <p:cNvPr id="3" name="Subtítulo 2">
            <a:extLst>
              <a:ext uri="{FF2B5EF4-FFF2-40B4-BE49-F238E27FC236}">
                <a16:creationId xmlns:a16="http://schemas.microsoft.com/office/drawing/2014/main" id="{7E74C155-BD63-41F8-A115-18F61ED9904C}"/>
              </a:ext>
            </a:extLst>
          </p:cNvPr>
          <p:cNvSpPr>
            <a:spLocks noGrp="1"/>
          </p:cNvSpPr>
          <p:nvPr>
            <p:ph type="subTitle" idx="1"/>
          </p:nvPr>
        </p:nvSpPr>
        <p:spPr/>
        <p:txBody>
          <a:bodyPr/>
          <a:lstStyle/>
          <a:p>
            <a:pPr algn="r"/>
            <a:r>
              <a:rPr lang="pt-BR" dirty="0" err="1"/>
              <a:t>Your</a:t>
            </a:r>
            <a:r>
              <a:rPr lang="pt-BR" dirty="0"/>
              <a:t> </a:t>
            </a:r>
            <a:r>
              <a:rPr lang="pt-BR" dirty="0" err="1"/>
              <a:t>lifeguard</a:t>
            </a:r>
            <a:endParaRPr lang="pt-BR" dirty="0"/>
          </a:p>
        </p:txBody>
      </p:sp>
      <p:sp>
        <p:nvSpPr>
          <p:cNvPr id="4" name="CaixaDeTexto 3">
            <a:extLst>
              <a:ext uri="{FF2B5EF4-FFF2-40B4-BE49-F238E27FC236}">
                <a16:creationId xmlns:a16="http://schemas.microsoft.com/office/drawing/2014/main" id="{F18EBF90-C09E-420C-983A-5AD60938A721}"/>
              </a:ext>
            </a:extLst>
          </p:cNvPr>
          <p:cNvSpPr txBox="1"/>
          <p:nvPr/>
        </p:nvSpPr>
        <p:spPr>
          <a:xfrm>
            <a:off x="2927302" y="6305265"/>
            <a:ext cx="9505808" cy="338554"/>
          </a:xfrm>
          <a:prstGeom prst="rect">
            <a:avLst/>
          </a:prstGeom>
          <a:noFill/>
        </p:spPr>
        <p:txBody>
          <a:bodyPr wrap="square" rtlCol="0">
            <a:spAutoFit/>
          </a:bodyPr>
          <a:lstStyle/>
          <a:p>
            <a:r>
              <a:rPr lang="pt-BR" sz="1600" dirty="0" err="1"/>
              <a:t>Antonio</a:t>
            </a:r>
            <a:r>
              <a:rPr lang="pt-BR" sz="1600" dirty="0"/>
              <a:t> Marcos da Silva Pires – Renato </a:t>
            </a:r>
            <a:r>
              <a:rPr lang="pt-BR" sz="1600" dirty="0" err="1"/>
              <a:t>Drozdek</a:t>
            </a:r>
            <a:r>
              <a:rPr lang="pt-BR" sz="1600" dirty="0"/>
              <a:t> Junior – Rodrigo Ferreira dos Anjos – Samantha Soares </a:t>
            </a:r>
            <a:r>
              <a:rPr lang="pt-BR" sz="1600" dirty="0" err="1"/>
              <a:t>Heil</a:t>
            </a:r>
            <a:endParaRPr lang="pt-BR" sz="1600" dirty="0"/>
          </a:p>
        </p:txBody>
      </p:sp>
    </p:spTree>
    <p:extLst>
      <p:ext uri="{BB962C8B-B14F-4D97-AF65-F5344CB8AC3E}">
        <p14:creationId xmlns:p14="http://schemas.microsoft.com/office/powerpoint/2010/main" val="3245891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7FCC23-6BAB-44EA-B454-527F40B274F5}"/>
              </a:ext>
            </a:extLst>
          </p:cNvPr>
          <p:cNvSpPr>
            <a:spLocks noGrp="1"/>
          </p:cNvSpPr>
          <p:nvPr>
            <p:ph type="title"/>
          </p:nvPr>
        </p:nvSpPr>
        <p:spPr/>
        <p:txBody>
          <a:bodyPr/>
          <a:lstStyle/>
          <a:p>
            <a:r>
              <a:rPr lang="pt-BR" dirty="0"/>
              <a:t>Certificações em si</a:t>
            </a:r>
          </a:p>
        </p:txBody>
      </p:sp>
      <p:sp>
        <p:nvSpPr>
          <p:cNvPr id="3" name="Espaço Reservado para Conteúdo 2">
            <a:extLst>
              <a:ext uri="{FF2B5EF4-FFF2-40B4-BE49-F238E27FC236}">
                <a16:creationId xmlns:a16="http://schemas.microsoft.com/office/drawing/2014/main" id="{9C346D68-B42B-4157-931B-452F40F45C4D}"/>
              </a:ext>
            </a:extLst>
          </p:cNvPr>
          <p:cNvSpPr>
            <a:spLocks noGrp="1"/>
          </p:cNvSpPr>
          <p:nvPr>
            <p:ph idx="1"/>
          </p:nvPr>
        </p:nvSpPr>
        <p:spPr/>
        <p:txBody>
          <a:bodyPr>
            <a:normAutofit fontScale="92500" lnSpcReduction="10000"/>
          </a:bodyPr>
          <a:lstStyle/>
          <a:p>
            <a:pPr marL="0" indent="0" algn="just">
              <a:buNone/>
            </a:pPr>
            <a:r>
              <a:rPr lang="pt-BR" dirty="0"/>
              <a:t>Há várias certificações na área de Segurança da Informação. Pode-se citar as 5 mais relevantes que as empresas buscam em um profissional de SI.</a:t>
            </a:r>
          </a:p>
          <a:p>
            <a:pPr algn="just"/>
            <a:r>
              <a:rPr lang="pt-BR" dirty="0" err="1"/>
              <a:t>CompTIA</a:t>
            </a:r>
            <a:r>
              <a:rPr lang="pt-BR" dirty="0"/>
              <a:t> Security+ ;</a:t>
            </a:r>
          </a:p>
          <a:p>
            <a:pPr algn="just"/>
            <a:r>
              <a:rPr lang="pt-BR" sz="2400" dirty="0"/>
              <a:t>GIAC Security Essentials;</a:t>
            </a:r>
          </a:p>
          <a:p>
            <a:pPr algn="just"/>
            <a:r>
              <a:rPr lang="pt-BR" dirty="0" err="1"/>
              <a:t>Certified</a:t>
            </a:r>
            <a:r>
              <a:rPr lang="pt-BR" dirty="0"/>
              <a:t> </a:t>
            </a:r>
            <a:r>
              <a:rPr lang="pt-BR" dirty="0" err="1"/>
              <a:t>Ethical</a:t>
            </a:r>
            <a:r>
              <a:rPr lang="pt-BR" dirty="0"/>
              <a:t> Hacker (CEH);</a:t>
            </a:r>
          </a:p>
          <a:p>
            <a:pPr algn="just"/>
            <a:r>
              <a:rPr lang="en-US" dirty="0"/>
              <a:t>Certified Information Systems Security Professional (CISSP);</a:t>
            </a:r>
          </a:p>
          <a:p>
            <a:pPr algn="just"/>
            <a:r>
              <a:rPr lang="en-US" dirty="0"/>
              <a:t>Certified Information Security Manager (CISM).</a:t>
            </a:r>
            <a:endParaRPr lang="pt-BR" sz="2400" dirty="0"/>
          </a:p>
          <a:p>
            <a:pPr marL="800100" lvl="2" indent="-342900" algn="just"/>
            <a:endParaRPr lang="pt-BR" sz="2200" dirty="0"/>
          </a:p>
        </p:txBody>
      </p:sp>
    </p:spTree>
    <p:extLst>
      <p:ext uri="{BB962C8B-B14F-4D97-AF65-F5344CB8AC3E}">
        <p14:creationId xmlns:p14="http://schemas.microsoft.com/office/powerpoint/2010/main" val="2125792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6FC5D7-C1AF-43E5-A550-2A9FB979CA4E}"/>
              </a:ext>
            </a:extLst>
          </p:cNvPr>
          <p:cNvSpPr>
            <a:spLocks noGrp="1"/>
          </p:cNvSpPr>
          <p:nvPr>
            <p:ph type="title"/>
          </p:nvPr>
        </p:nvSpPr>
        <p:spPr/>
        <p:txBody>
          <a:bodyPr/>
          <a:lstStyle/>
          <a:p>
            <a:r>
              <a:rPr lang="pt-BR" dirty="0"/>
              <a:t>Carreira em segurança da informação</a:t>
            </a:r>
          </a:p>
        </p:txBody>
      </p:sp>
      <p:sp>
        <p:nvSpPr>
          <p:cNvPr id="3" name="Espaço Reservado para Conteúdo 2">
            <a:extLst>
              <a:ext uri="{FF2B5EF4-FFF2-40B4-BE49-F238E27FC236}">
                <a16:creationId xmlns:a16="http://schemas.microsoft.com/office/drawing/2014/main" id="{EA580302-AF4A-42F2-8220-AB7D984E2C82}"/>
              </a:ext>
            </a:extLst>
          </p:cNvPr>
          <p:cNvSpPr>
            <a:spLocks noGrp="1"/>
          </p:cNvSpPr>
          <p:nvPr>
            <p:ph idx="1"/>
          </p:nvPr>
        </p:nvSpPr>
        <p:spPr/>
        <p:txBody>
          <a:bodyPr>
            <a:normAutofit fontScale="85000" lnSpcReduction="20000"/>
          </a:bodyPr>
          <a:lstStyle/>
          <a:p>
            <a:r>
              <a:rPr lang="pt-BR" dirty="0"/>
              <a:t>Engenheiro-chefe de softwares de segurança;</a:t>
            </a:r>
          </a:p>
          <a:p>
            <a:r>
              <a:rPr lang="pt-BR" dirty="0"/>
              <a:t>Chefe de Segurança;</a:t>
            </a:r>
          </a:p>
          <a:p>
            <a:r>
              <a:rPr lang="pt-BR" dirty="0"/>
              <a:t>Diretor de segurança de informações globais;</a:t>
            </a:r>
          </a:p>
          <a:p>
            <a:r>
              <a:rPr lang="pt-BR" dirty="0"/>
              <a:t>Consultor de segurança;</a:t>
            </a:r>
          </a:p>
          <a:p>
            <a:r>
              <a:rPr lang="pt-BR" dirty="0"/>
              <a:t>Chefe de cyber-segurança;</a:t>
            </a:r>
          </a:p>
          <a:p>
            <a:r>
              <a:rPr lang="pt-BR" dirty="0"/>
              <a:t>Engenheiro-chefe de segurança;</a:t>
            </a:r>
          </a:p>
          <a:p>
            <a:r>
              <a:rPr lang="pt-BR" dirty="0"/>
              <a:t>Engenheiro de cyber-segurança;</a:t>
            </a:r>
          </a:p>
          <a:p>
            <a:r>
              <a:rPr lang="pt-BR" dirty="0"/>
              <a:t>Gerente de segurança de aplicações.</a:t>
            </a:r>
          </a:p>
        </p:txBody>
      </p:sp>
    </p:spTree>
    <p:extLst>
      <p:ext uri="{BB962C8B-B14F-4D97-AF65-F5344CB8AC3E}">
        <p14:creationId xmlns:p14="http://schemas.microsoft.com/office/powerpoint/2010/main" val="190344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02441C-3537-4866-9A33-B3D3D27DAF30}"/>
              </a:ext>
            </a:extLst>
          </p:cNvPr>
          <p:cNvSpPr>
            <a:spLocks noGrp="1"/>
          </p:cNvSpPr>
          <p:nvPr>
            <p:ph type="title"/>
          </p:nvPr>
        </p:nvSpPr>
        <p:spPr/>
        <p:txBody>
          <a:bodyPr/>
          <a:lstStyle/>
          <a:p>
            <a:r>
              <a:rPr lang="pt-BR" dirty="0"/>
              <a:t>Segurança em dispositivos móveis</a:t>
            </a:r>
          </a:p>
        </p:txBody>
      </p:sp>
      <p:sp>
        <p:nvSpPr>
          <p:cNvPr id="3" name="Espaço Reservado para Conteúdo 2">
            <a:extLst>
              <a:ext uri="{FF2B5EF4-FFF2-40B4-BE49-F238E27FC236}">
                <a16:creationId xmlns:a16="http://schemas.microsoft.com/office/drawing/2014/main" id="{73AEFE42-4BC6-4511-A763-B96C8C63BD65}"/>
              </a:ext>
            </a:extLst>
          </p:cNvPr>
          <p:cNvSpPr>
            <a:spLocks noGrp="1"/>
          </p:cNvSpPr>
          <p:nvPr>
            <p:ph idx="1"/>
          </p:nvPr>
        </p:nvSpPr>
        <p:spPr/>
        <p:txBody>
          <a:bodyPr/>
          <a:lstStyle/>
          <a:p>
            <a:pPr marL="0" indent="0" algn="just">
              <a:buNone/>
            </a:pPr>
            <a:r>
              <a:rPr lang="pt-BR" dirty="0"/>
              <a:t>Assim como os computadores os dispositivos moveis podem ser usados para praticas maliciosas como furto de dados, envio de spam, propagação de códigos maliciosos, e pode fazer parte de </a:t>
            </a:r>
            <a:r>
              <a:rPr lang="pt-BR" dirty="0" err="1"/>
              <a:t>botnets</a:t>
            </a:r>
            <a:r>
              <a:rPr lang="pt-BR" dirty="0"/>
              <a:t> usado para disparar ataques a internet.</a:t>
            </a:r>
          </a:p>
          <a:p>
            <a:pPr marL="0" indent="0" algn="just">
              <a:buNone/>
            </a:pPr>
            <a:r>
              <a:rPr lang="pt-BR" dirty="0"/>
              <a:t>Os cuidados com os dispositivos moveis são os mesmos que tomamos com os computadores pessoais, como manter sempre atualizado e utilizar mecanismos de segurança (antivírus).</a:t>
            </a:r>
          </a:p>
          <a:p>
            <a:pPr marL="0" indent="0" algn="just">
              <a:buNone/>
            </a:pPr>
            <a:endParaRPr lang="pt-BR" dirty="0"/>
          </a:p>
        </p:txBody>
      </p:sp>
    </p:spTree>
    <p:extLst>
      <p:ext uri="{BB962C8B-B14F-4D97-AF65-F5344CB8AC3E}">
        <p14:creationId xmlns:p14="http://schemas.microsoft.com/office/powerpoint/2010/main" val="2572307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83EB17-BE57-4973-B161-8F67C7864152}"/>
              </a:ext>
            </a:extLst>
          </p:cNvPr>
          <p:cNvSpPr>
            <a:spLocks noGrp="1"/>
          </p:cNvSpPr>
          <p:nvPr>
            <p:ph type="title"/>
          </p:nvPr>
        </p:nvSpPr>
        <p:spPr/>
        <p:txBody>
          <a:bodyPr/>
          <a:lstStyle/>
          <a:p>
            <a:r>
              <a:rPr lang="pt-BR" dirty="0" err="1"/>
              <a:t>IoT</a:t>
            </a:r>
            <a:r>
              <a:rPr lang="pt-BR" dirty="0"/>
              <a:t> (Internet </a:t>
            </a:r>
            <a:r>
              <a:rPr lang="pt-BR" dirty="0" err="1"/>
              <a:t>of</a:t>
            </a:r>
            <a:r>
              <a:rPr lang="pt-BR" dirty="0"/>
              <a:t> </a:t>
            </a:r>
            <a:r>
              <a:rPr lang="pt-BR" dirty="0" err="1"/>
              <a:t>Things</a:t>
            </a:r>
            <a:r>
              <a:rPr lang="pt-BR" dirty="0"/>
              <a:t>)</a:t>
            </a:r>
          </a:p>
        </p:txBody>
      </p:sp>
      <p:sp>
        <p:nvSpPr>
          <p:cNvPr id="3" name="Espaço Reservado para Conteúdo 2">
            <a:extLst>
              <a:ext uri="{FF2B5EF4-FFF2-40B4-BE49-F238E27FC236}">
                <a16:creationId xmlns:a16="http://schemas.microsoft.com/office/drawing/2014/main" id="{807AE6BB-E3A8-4906-A903-59E6F0DD114A}"/>
              </a:ext>
            </a:extLst>
          </p:cNvPr>
          <p:cNvSpPr>
            <a:spLocks noGrp="1"/>
          </p:cNvSpPr>
          <p:nvPr>
            <p:ph idx="1"/>
          </p:nvPr>
        </p:nvSpPr>
        <p:spPr/>
        <p:txBody>
          <a:bodyPr>
            <a:normAutofit lnSpcReduction="10000"/>
          </a:bodyPr>
          <a:lstStyle/>
          <a:p>
            <a:pPr marL="0" indent="0" algn="just">
              <a:buNone/>
            </a:pPr>
            <a:r>
              <a:rPr lang="pt-BR" dirty="0"/>
              <a:t>A internet das coisas são infraestruturas de redes dinâmicas globais, para se ter segurança e um ambiente </a:t>
            </a:r>
            <a:r>
              <a:rPr lang="pt-BR" dirty="0" err="1"/>
              <a:t>IoT</a:t>
            </a:r>
            <a:r>
              <a:rPr lang="pt-BR" dirty="0"/>
              <a:t> é preciso conciliar as prioridades de TI (tecnologia da informação) que é voltada para segurança da informação e de OT (tecnologia operacional) que é responsável por gerir redes de controle que suportem a infraestrutura crítica e os espaços físicos. </a:t>
            </a:r>
          </a:p>
          <a:p>
            <a:pPr marL="0" indent="0" algn="just">
              <a:buNone/>
            </a:pPr>
            <a:r>
              <a:rPr lang="pt-BR" dirty="0"/>
              <a:t>Ao trabalhar em conjunto a segurança pode ser aplicada em toda a rede </a:t>
            </a:r>
            <a:r>
              <a:rPr lang="pt-BR" dirty="0" err="1"/>
              <a:t>IoT</a:t>
            </a:r>
            <a:r>
              <a:rPr lang="pt-BR" dirty="0"/>
              <a:t> considerando três abordagens, visibilidade em tempo real, consciência da ameaça, e ações quando são identificadas as ameaças.</a:t>
            </a:r>
          </a:p>
          <a:p>
            <a:pPr marL="0" indent="0" algn="just">
              <a:buNone/>
            </a:pPr>
            <a:endParaRPr lang="pt-BR" dirty="0"/>
          </a:p>
        </p:txBody>
      </p:sp>
    </p:spTree>
    <p:extLst>
      <p:ext uri="{BB962C8B-B14F-4D97-AF65-F5344CB8AC3E}">
        <p14:creationId xmlns:p14="http://schemas.microsoft.com/office/powerpoint/2010/main" val="1115022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BDA617-383F-4EED-B704-43C38CE692D7}"/>
              </a:ext>
            </a:extLst>
          </p:cNvPr>
          <p:cNvSpPr>
            <a:spLocks noGrp="1"/>
          </p:cNvSpPr>
          <p:nvPr>
            <p:ph type="title"/>
          </p:nvPr>
        </p:nvSpPr>
        <p:spPr/>
        <p:txBody>
          <a:bodyPr/>
          <a:lstStyle/>
          <a:p>
            <a:r>
              <a:rPr lang="pt-BR" dirty="0"/>
              <a:t>Operações bancárias e comerciais</a:t>
            </a:r>
          </a:p>
        </p:txBody>
      </p:sp>
      <p:sp>
        <p:nvSpPr>
          <p:cNvPr id="3" name="Espaço Reservado para Conteúdo 2">
            <a:extLst>
              <a:ext uri="{FF2B5EF4-FFF2-40B4-BE49-F238E27FC236}">
                <a16:creationId xmlns:a16="http://schemas.microsoft.com/office/drawing/2014/main" id="{EF868BB3-82B0-4408-BCBF-37089026E66F}"/>
              </a:ext>
            </a:extLst>
          </p:cNvPr>
          <p:cNvSpPr>
            <a:spLocks noGrp="1"/>
          </p:cNvSpPr>
          <p:nvPr>
            <p:ph idx="1"/>
          </p:nvPr>
        </p:nvSpPr>
        <p:spPr/>
        <p:txBody>
          <a:bodyPr>
            <a:normAutofit fontScale="92500" lnSpcReduction="20000"/>
          </a:bodyPr>
          <a:lstStyle/>
          <a:p>
            <a:pPr marL="0" indent="0" algn="just">
              <a:buNone/>
            </a:pPr>
            <a:r>
              <a:rPr lang="pt-BR" dirty="0"/>
              <a:t>Com o avanço da internet e dos dispositivos moveis, está cada vez mais comum fazer operações bancarias ou comerciais sem sair de casa, sem ter que ir a uma loja física, e como toda evolução esta também tem seu lado positivo e negativo. É preciso tomar algumas medidas básicas para se ter segurança neste tipo de operação:</a:t>
            </a:r>
          </a:p>
          <a:p>
            <a:pPr lvl="0" algn="just"/>
            <a:r>
              <a:rPr lang="pt-BR" dirty="0"/>
              <a:t>Antivírus atualizado</a:t>
            </a:r>
          </a:p>
          <a:p>
            <a:pPr lvl="0" algn="just"/>
            <a:r>
              <a:rPr lang="pt-BR" dirty="0"/>
              <a:t>Realizar transações em sites confiáveis</a:t>
            </a:r>
          </a:p>
          <a:p>
            <a:pPr lvl="0" algn="just"/>
            <a:r>
              <a:rPr lang="pt-BR" dirty="0"/>
              <a:t>Verificar se o endereço apresentado é o que quer acessar</a:t>
            </a:r>
          </a:p>
          <a:p>
            <a:pPr lvl="0" algn="just"/>
            <a:r>
              <a:rPr lang="pt-BR" dirty="0"/>
              <a:t>Não realizar transações me computadores públicos</a:t>
            </a:r>
          </a:p>
        </p:txBody>
      </p:sp>
    </p:spTree>
    <p:extLst>
      <p:ext uri="{BB962C8B-B14F-4D97-AF65-F5344CB8AC3E}">
        <p14:creationId xmlns:p14="http://schemas.microsoft.com/office/powerpoint/2010/main" val="1120376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27455-73BF-4D41-99F3-DBD7FC2D6F65}"/>
              </a:ext>
            </a:extLst>
          </p:cNvPr>
          <p:cNvSpPr>
            <a:spLocks noGrp="1"/>
          </p:cNvSpPr>
          <p:nvPr>
            <p:ph type="title"/>
          </p:nvPr>
        </p:nvSpPr>
        <p:spPr/>
        <p:txBody>
          <a:bodyPr/>
          <a:lstStyle/>
          <a:p>
            <a:r>
              <a:rPr lang="pt-BR" dirty="0"/>
              <a:t>Senhas seguras</a:t>
            </a:r>
          </a:p>
        </p:txBody>
      </p:sp>
      <p:sp>
        <p:nvSpPr>
          <p:cNvPr id="3" name="Espaço Reservado para Conteúdo 2">
            <a:extLst>
              <a:ext uri="{FF2B5EF4-FFF2-40B4-BE49-F238E27FC236}">
                <a16:creationId xmlns:a16="http://schemas.microsoft.com/office/drawing/2014/main" id="{5356D493-77D3-46A6-8789-D82C69D912E1}"/>
              </a:ext>
            </a:extLst>
          </p:cNvPr>
          <p:cNvSpPr>
            <a:spLocks noGrp="1"/>
          </p:cNvSpPr>
          <p:nvPr>
            <p:ph idx="1"/>
          </p:nvPr>
        </p:nvSpPr>
        <p:spPr/>
        <p:txBody>
          <a:bodyPr>
            <a:normAutofit fontScale="92500" lnSpcReduction="10000"/>
          </a:bodyPr>
          <a:lstStyle/>
          <a:p>
            <a:pPr marL="0" indent="0" algn="just">
              <a:buNone/>
            </a:pPr>
            <a:r>
              <a:rPr lang="pt-BR" dirty="0"/>
              <a:t>Hoje a segurança é mais importante que nunca. Com o aumento de transações online, redes sociais, e transferência de arquivos corporativos por e-mail, uma boa senha é essencial. Softwares desenvolvidos para invasão são de fácil acesso para todos. Com o uso da engenharia social, crackers aproveitam da ingenuidade de pessoas para a invasão e roubo de dados.</a:t>
            </a:r>
          </a:p>
          <a:p>
            <a:pPr marL="0" indent="0" algn="just">
              <a:buNone/>
            </a:pPr>
            <a:r>
              <a:rPr lang="pt-BR" dirty="0"/>
              <a:t>É simples se proteger: evitar datas importantes, iniciais do nome, nome de animais, parentes, ou hobbies, procurar usar letras e números, maiúsculas e minúsculas. Ás vezes danos morais não são levados a sério, contrário disso os danos financeiros são mais temidos.</a:t>
            </a:r>
          </a:p>
        </p:txBody>
      </p:sp>
    </p:spTree>
    <p:extLst>
      <p:ext uri="{BB962C8B-B14F-4D97-AF65-F5344CB8AC3E}">
        <p14:creationId xmlns:p14="http://schemas.microsoft.com/office/powerpoint/2010/main" val="1450238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9E3017-77AE-4A7C-BD30-003AD7E7713E}"/>
              </a:ext>
            </a:extLst>
          </p:cNvPr>
          <p:cNvSpPr>
            <a:spLocks noGrp="1"/>
          </p:cNvSpPr>
          <p:nvPr>
            <p:ph type="title"/>
          </p:nvPr>
        </p:nvSpPr>
        <p:spPr/>
        <p:txBody>
          <a:bodyPr/>
          <a:lstStyle/>
          <a:p>
            <a:r>
              <a:rPr lang="pt-BR" dirty="0" err="1"/>
              <a:t>Cybersecurity</a:t>
            </a:r>
            <a:endParaRPr lang="pt-BR" dirty="0"/>
          </a:p>
        </p:txBody>
      </p:sp>
      <p:sp>
        <p:nvSpPr>
          <p:cNvPr id="3" name="Espaço Reservado para Conteúdo 2">
            <a:extLst>
              <a:ext uri="{FF2B5EF4-FFF2-40B4-BE49-F238E27FC236}">
                <a16:creationId xmlns:a16="http://schemas.microsoft.com/office/drawing/2014/main" id="{B5AAB9E8-FB1A-48FB-9E60-257EEE17DDC9}"/>
              </a:ext>
            </a:extLst>
          </p:cNvPr>
          <p:cNvSpPr>
            <a:spLocks noGrp="1"/>
          </p:cNvSpPr>
          <p:nvPr>
            <p:ph idx="1"/>
          </p:nvPr>
        </p:nvSpPr>
        <p:spPr/>
        <p:txBody>
          <a:bodyPr>
            <a:normAutofit fontScale="92500"/>
          </a:bodyPr>
          <a:lstStyle/>
          <a:p>
            <a:pPr marL="0" indent="0" algn="just">
              <a:buNone/>
            </a:pPr>
            <a:r>
              <a:rPr lang="pt-BR" dirty="0"/>
              <a:t>É um termo que usamos para proteção de computadores, redes, programas e dados contra o acesso não autorizado, ou alteração e destruição dos mesmos. Está cada vez mais comuns notícias sobre informações sigilosas roubadas e publicadas na internet.</a:t>
            </a:r>
          </a:p>
          <a:p>
            <a:pPr marL="0" indent="0" algn="just">
              <a:buNone/>
            </a:pPr>
            <a:r>
              <a:rPr lang="pt-BR" dirty="0"/>
              <a:t>Existe três aspectos importantes na </a:t>
            </a:r>
            <a:r>
              <a:rPr lang="pt-BR" dirty="0" err="1"/>
              <a:t>cybersecurity</a:t>
            </a:r>
            <a:r>
              <a:rPr lang="pt-BR" dirty="0"/>
              <a:t>:</a:t>
            </a:r>
          </a:p>
          <a:p>
            <a:pPr lvl="0" algn="just"/>
            <a:r>
              <a:rPr lang="pt-BR" dirty="0"/>
              <a:t>Integridade;</a:t>
            </a:r>
          </a:p>
          <a:p>
            <a:pPr lvl="0" algn="just"/>
            <a:r>
              <a:rPr lang="pt-BR" dirty="0"/>
              <a:t>Confidencialidade;</a:t>
            </a:r>
          </a:p>
          <a:p>
            <a:pPr lvl="0" algn="just"/>
            <a:r>
              <a:rPr lang="pt-BR" dirty="0"/>
              <a:t>Disponibilidade.</a:t>
            </a:r>
          </a:p>
          <a:p>
            <a:pPr marL="0" indent="0" algn="just">
              <a:buNone/>
            </a:pPr>
            <a:endParaRPr lang="pt-BR" dirty="0"/>
          </a:p>
        </p:txBody>
      </p:sp>
    </p:spTree>
    <p:extLst>
      <p:ext uri="{BB962C8B-B14F-4D97-AF65-F5344CB8AC3E}">
        <p14:creationId xmlns:p14="http://schemas.microsoft.com/office/powerpoint/2010/main" val="637858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ECEE8E-8167-4960-88EE-BC349E01C76F}"/>
              </a:ext>
            </a:extLst>
          </p:cNvPr>
          <p:cNvSpPr>
            <a:spLocks noGrp="1"/>
          </p:cNvSpPr>
          <p:nvPr>
            <p:ph type="title"/>
          </p:nvPr>
        </p:nvSpPr>
        <p:spPr/>
        <p:txBody>
          <a:bodyPr/>
          <a:lstStyle/>
          <a:p>
            <a:r>
              <a:rPr lang="pt-BR" dirty="0"/>
              <a:t>A importância do </a:t>
            </a:r>
            <a:r>
              <a:rPr lang="pt-BR" dirty="0" err="1"/>
              <a:t>Cybersecurity</a:t>
            </a:r>
            <a:endParaRPr lang="pt-BR" dirty="0"/>
          </a:p>
        </p:txBody>
      </p:sp>
      <p:sp>
        <p:nvSpPr>
          <p:cNvPr id="3" name="Espaço Reservado para Conteúdo 2">
            <a:extLst>
              <a:ext uri="{FF2B5EF4-FFF2-40B4-BE49-F238E27FC236}">
                <a16:creationId xmlns:a16="http://schemas.microsoft.com/office/drawing/2014/main" id="{BD1AB611-E67C-4803-8669-6FB0791214C5}"/>
              </a:ext>
            </a:extLst>
          </p:cNvPr>
          <p:cNvSpPr>
            <a:spLocks noGrp="1"/>
          </p:cNvSpPr>
          <p:nvPr>
            <p:ph idx="1"/>
          </p:nvPr>
        </p:nvSpPr>
        <p:spPr/>
        <p:txBody>
          <a:bodyPr>
            <a:normAutofit fontScale="85000" lnSpcReduction="10000"/>
          </a:bodyPr>
          <a:lstStyle/>
          <a:p>
            <a:pPr marL="0" indent="0" algn="just">
              <a:buNone/>
            </a:pPr>
            <a:r>
              <a:rPr lang="pt-BR" dirty="0"/>
              <a:t>Governos, militares, corporações, instituições financeiras, hospitais, dentre outras organizações recolhem, armazenam, e processam uma grande quantidade de informações sigilosas em seus computadores, e transmitem esses dados através da rede para vários lugares do mundo. Como os ataques vêm crescendo e ficando cada vez mais sofisticados é preciso atenção continua para proteger esses dados importantes. </a:t>
            </a:r>
          </a:p>
          <a:p>
            <a:pPr marL="0" indent="0" algn="just">
              <a:buNone/>
            </a:pPr>
            <a:r>
              <a:rPr lang="pt-BR" b="1" dirty="0"/>
              <a:t>O que fazer para evitar?</a:t>
            </a:r>
            <a:endParaRPr lang="pt-BR" dirty="0"/>
          </a:p>
          <a:p>
            <a:pPr marL="0" indent="0" algn="just">
              <a:buNone/>
            </a:pPr>
            <a:r>
              <a:rPr lang="pt-BR" dirty="0"/>
              <a:t>O setor da tecnologia da informação precisa estar bem preparado, investir em praticas modernas de segurança, como antivírus conceituado, firewall com recursos de ultima geração, investir em políticas de segurança da informação.</a:t>
            </a:r>
          </a:p>
          <a:p>
            <a:pPr marL="0" indent="0" algn="just">
              <a:buNone/>
            </a:pPr>
            <a:endParaRPr lang="pt-BR" dirty="0"/>
          </a:p>
        </p:txBody>
      </p:sp>
    </p:spTree>
    <p:extLst>
      <p:ext uri="{BB962C8B-B14F-4D97-AF65-F5344CB8AC3E}">
        <p14:creationId xmlns:p14="http://schemas.microsoft.com/office/powerpoint/2010/main" val="3583342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2C342C-663A-4CAB-B691-3FD011631B81}"/>
              </a:ext>
            </a:extLst>
          </p:cNvPr>
          <p:cNvSpPr>
            <a:spLocks noGrp="1"/>
          </p:cNvSpPr>
          <p:nvPr>
            <p:ph type="title"/>
          </p:nvPr>
        </p:nvSpPr>
        <p:spPr>
          <a:xfrm>
            <a:off x="1141413" y="618518"/>
            <a:ext cx="9905998" cy="1305816"/>
          </a:xfrm>
        </p:spPr>
        <p:txBody>
          <a:bodyPr/>
          <a:lstStyle/>
          <a:p>
            <a:r>
              <a:rPr lang="pt-BR" dirty="0" err="1"/>
              <a:t>CyberCrime</a:t>
            </a:r>
            <a:endParaRPr lang="pt-BR" dirty="0"/>
          </a:p>
        </p:txBody>
      </p:sp>
      <p:sp>
        <p:nvSpPr>
          <p:cNvPr id="3" name="Espaço Reservado para Conteúdo 2">
            <a:extLst>
              <a:ext uri="{FF2B5EF4-FFF2-40B4-BE49-F238E27FC236}">
                <a16:creationId xmlns:a16="http://schemas.microsoft.com/office/drawing/2014/main" id="{533CFD94-4492-4F87-92EF-1FF879C2DBE6}"/>
              </a:ext>
            </a:extLst>
          </p:cNvPr>
          <p:cNvSpPr>
            <a:spLocks noGrp="1"/>
          </p:cNvSpPr>
          <p:nvPr>
            <p:ph idx="1"/>
          </p:nvPr>
        </p:nvSpPr>
        <p:spPr>
          <a:xfrm>
            <a:off x="1141412" y="1787854"/>
            <a:ext cx="9905999" cy="4804012"/>
          </a:xfrm>
        </p:spPr>
        <p:txBody>
          <a:bodyPr>
            <a:normAutofit fontScale="92500" lnSpcReduction="20000"/>
          </a:bodyPr>
          <a:lstStyle/>
          <a:p>
            <a:pPr marL="0" indent="0" algn="just">
              <a:buNone/>
            </a:pPr>
            <a:r>
              <a:rPr lang="pt-BR" dirty="0"/>
              <a:t>São crimes cibernéticos que envolve qualquer atividade ou pratica ilícita na rede, como por exemplo invasões de sistema, disseminação de vírus, roubo de dados pessoais, falsidade ideológica, acesso a informações pessoais, entre outros. O </a:t>
            </a:r>
            <a:r>
              <a:rPr lang="pt-BR" dirty="0" err="1"/>
              <a:t>cybercrime</a:t>
            </a:r>
            <a:r>
              <a:rPr lang="pt-BR" dirty="0"/>
              <a:t> compreende também crimes realizados por meio de dispositivos eletrônicos ou qualquer ação digital para praticar al crime.</a:t>
            </a:r>
          </a:p>
          <a:p>
            <a:pPr marL="0" indent="0" algn="just">
              <a:buNone/>
            </a:pPr>
            <a:r>
              <a:rPr lang="pt-BR" dirty="0"/>
              <a:t>Principais crimes cibernéticos:</a:t>
            </a:r>
          </a:p>
          <a:p>
            <a:pPr lvl="0" algn="just"/>
            <a:r>
              <a:rPr lang="pt-BR" dirty="0"/>
              <a:t>Pornografia infantil;</a:t>
            </a:r>
          </a:p>
          <a:p>
            <a:pPr lvl="0" algn="just"/>
            <a:r>
              <a:rPr lang="pt-BR" dirty="0"/>
              <a:t>Lavagem de dinheiro;</a:t>
            </a:r>
          </a:p>
          <a:p>
            <a:pPr lvl="0" algn="just"/>
            <a:r>
              <a:rPr lang="pt-BR" dirty="0" err="1"/>
              <a:t>Ciberterrorismo</a:t>
            </a:r>
            <a:r>
              <a:rPr lang="pt-BR" dirty="0"/>
              <a:t>;</a:t>
            </a:r>
          </a:p>
          <a:p>
            <a:pPr lvl="0" algn="just"/>
            <a:r>
              <a:rPr lang="pt-BR" dirty="0" err="1"/>
              <a:t>Ciberativismo</a:t>
            </a:r>
            <a:r>
              <a:rPr lang="pt-BR" dirty="0"/>
              <a:t>;</a:t>
            </a:r>
          </a:p>
          <a:p>
            <a:pPr lvl="0" algn="just"/>
            <a:r>
              <a:rPr lang="pt-BR" dirty="0"/>
              <a:t>Roubo.</a:t>
            </a:r>
          </a:p>
        </p:txBody>
      </p:sp>
    </p:spTree>
    <p:extLst>
      <p:ext uri="{BB962C8B-B14F-4D97-AF65-F5344CB8AC3E}">
        <p14:creationId xmlns:p14="http://schemas.microsoft.com/office/powerpoint/2010/main" val="129438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9B584B-FAB3-4D26-8B17-BA671443F4B3}"/>
              </a:ext>
            </a:extLst>
          </p:cNvPr>
          <p:cNvSpPr>
            <a:spLocks noGrp="1"/>
          </p:cNvSpPr>
          <p:nvPr>
            <p:ph type="title"/>
          </p:nvPr>
        </p:nvSpPr>
        <p:spPr/>
        <p:txBody>
          <a:bodyPr/>
          <a:lstStyle/>
          <a:p>
            <a:r>
              <a:rPr lang="pt-BR" dirty="0" err="1"/>
              <a:t>CYBERCrime</a:t>
            </a:r>
            <a:r>
              <a:rPr lang="pt-BR" dirty="0"/>
              <a:t> (</a:t>
            </a:r>
            <a:r>
              <a:rPr lang="pt-BR" cap="none" dirty="0" err="1"/>
              <a:t>cont</a:t>
            </a:r>
            <a:r>
              <a:rPr lang="pt-BR" dirty="0"/>
              <a:t>)</a:t>
            </a:r>
          </a:p>
        </p:txBody>
      </p:sp>
      <p:sp>
        <p:nvSpPr>
          <p:cNvPr id="3" name="Espaço Reservado para Conteúdo 2">
            <a:extLst>
              <a:ext uri="{FF2B5EF4-FFF2-40B4-BE49-F238E27FC236}">
                <a16:creationId xmlns:a16="http://schemas.microsoft.com/office/drawing/2014/main" id="{3BAE683E-A7AA-4486-9D56-A2DD0DA60AC3}"/>
              </a:ext>
            </a:extLst>
          </p:cNvPr>
          <p:cNvSpPr>
            <a:spLocks noGrp="1"/>
          </p:cNvSpPr>
          <p:nvPr>
            <p:ph idx="1"/>
          </p:nvPr>
        </p:nvSpPr>
        <p:spPr/>
        <p:txBody>
          <a:bodyPr/>
          <a:lstStyle/>
          <a:p>
            <a:pPr marL="0" indent="0" algn="just">
              <a:buNone/>
            </a:pPr>
            <a:r>
              <a:rPr lang="pt-BR" b="1" dirty="0"/>
              <a:t>O que fazer para evitar?</a:t>
            </a:r>
            <a:endParaRPr lang="pt-BR" dirty="0"/>
          </a:p>
          <a:p>
            <a:pPr marL="0" indent="0" algn="just">
              <a:buNone/>
            </a:pPr>
            <a:r>
              <a:rPr lang="pt-BR" dirty="0"/>
              <a:t>Não abrir </a:t>
            </a:r>
            <a:r>
              <a:rPr lang="pt-BR" dirty="0" err="1"/>
              <a:t>email</a:t>
            </a:r>
            <a:r>
              <a:rPr lang="pt-BR" dirty="0"/>
              <a:t> com anexo suspeito vindo de pessoas desconhecidas e também desconfiar de </a:t>
            </a:r>
            <a:r>
              <a:rPr lang="pt-BR" dirty="0" err="1"/>
              <a:t>email</a:t>
            </a:r>
            <a:r>
              <a:rPr lang="pt-BR" dirty="0"/>
              <a:t> de ofertas, evitar sites pouco conhecidos ou com conteúdo duvidoso. Manter o antivírus e o firewall ativo e atualizado.</a:t>
            </a:r>
          </a:p>
          <a:p>
            <a:pPr marL="0" indent="0">
              <a:buNone/>
            </a:pPr>
            <a:endParaRPr lang="pt-BR" dirty="0"/>
          </a:p>
        </p:txBody>
      </p:sp>
    </p:spTree>
    <p:extLst>
      <p:ext uri="{BB962C8B-B14F-4D97-AF65-F5344CB8AC3E}">
        <p14:creationId xmlns:p14="http://schemas.microsoft.com/office/powerpoint/2010/main" val="1578481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5917F3-19FB-4B9F-948F-3C35C387BD64}"/>
              </a:ext>
            </a:extLst>
          </p:cNvPr>
          <p:cNvSpPr>
            <a:spLocks noGrp="1"/>
          </p:cNvSpPr>
          <p:nvPr>
            <p:ph type="title"/>
          </p:nvPr>
        </p:nvSpPr>
        <p:spPr/>
        <p:txBody>
          <a:bodyPr/>
          <a:lstStyle/>
          <a:p>
            <a:r>
              <a:rPr lang="pt-BR" dirty="0"/>
              <a:t>O QUE É A ISO?</a:t>
            </a:r>
          </a:p>
        </p:txBody>
      </p:sp>
      <p:sp>
        <p:nvSpPr>
          <p:cNvPr id="3" name="Espaço Reservado para Conteúdo 2">
            <a:extLst>
              <a:ext uri="{FF2B5EF4-FFF2-40B4-BE49-F238E27FC236}">
                <a16:creationId xmlns:a16="http://schemas.microsoft.com/office/drawing/2014/main" id="{1CA6C693-DF9F-40DB-AE59-C249878777D1}"/>
              </a:ext>
            </a:extLst>
          </p:cNvPr>
          <p:cNvSpPr>
            <a:spLocks noGrp="1"/>
          </p:cNvSpPr>
          <p:nvPr>
            <p:ph idx="1"/>
          </p:nvPr>
        </p:nvSpPr>
        <p:spPr>
          <a:xfrm>
            <a:off x="1141412" y="2249487"/>
            <a:ext cx="9905999" cy="2734637"/>
          </a:xfrm>
        </p:spPr>
        <p:txBody>
          <a:bodyPr/>
          <a:lstStyle/>
          <a:p>
            <a:pPr marL="0" indent="0" algn="just">
              <a:buNone/>
            </a:pPr>
            <a:r>
              <a:rPr lang="pt-BR" dirty="0"/>
              <a:t>Organização Internacional de Padronização é uma entidade que visa desenvolver e publicar normas a serem usadas em produtos, serviços e sistemas para garantir qualidade, segurança e eficiência, eliminando barreiras técnicas e facilitando o comércio internacional.</a:t>
            </a:r>
          </a:p>
          <a:p>
            <a:pPr marL="0" indent="0" algn="just">
              <a:buNone/>
            </a:pPr>
            <a:r>
              <a:rPr lang="pt-BR" dirty="0"/>
              <a:t>Sua criação é suíça e sua representante no Brasil é a ABNT.</a:t>
            </a:r>
          </a:p>
        </p:txBody>
      </p:sp>
      <p:sp>
        <p:nvSpPr>
          <p:cNvPr id="4" name="CaixaDeTexto 3">
            <a:extLst>
              <a:ext uri="{FF2B5EF4-FFF2-40B4-BE49-F238E27FC236}">
                <a16:creationId xmlns:a16="http://schemas.microsoft.com/office/drawing/2014/main" id="{48F42EE1-4B13-419E-9AC8-B1DAF879B033}"/>
              </a:ext>
            </a:extLst>
          </p:cNvPr>
          <p:cNvSpPr txBox="1"/>
          <p:nvPr/>
        </p:nvSpPr>
        <p:spPr>
          <a:xfrm>
            <a:off x="7688688" y="5136523"/>
            <a:ext cx="3103808" cy="461665"/>
          </a:xfrm>
          <a:prstGeom prst="rect">
            <a:avLst/>
          </a:prstGeom>
          <a:noFill/>
        </p:spPr>
        <p:txBody>
          <a:bodyPr wrap="square" rtlCol="0">
            <a:spAutoFit/>
          </a:bodyPr>
          <a:lstStyle/>
          <a:p>
            <a:r>
              <a:rPr lang="pt-BR" sz="2400" dirty="0"/>
              <a:t>Mas o que é a ABNT?</a:t>
            </a:r>
          </a:p>
        </p:txBody>
      </p:sp>
    </p:spTree>
    <p:extLst>
      <p:ext uri="{BB962C8B-B14F-4D97-AF65-F5344CB8AC3E}">
        <p14:creationId xmlns:p14="http://schemas.microsoft.com/office/powerpoint/2010/main" val="2546620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C583B2-1603-44A7-9538-09114D08EF0A}"/>
              </a:ext>
            </a:extLst>
          </p:cNvPr>
          <p:cNvSpPr>
            <a:spLocks noGrp="1"/>
          </p:cNvSpPr>
          <p:nvPr>
            <p:ph type="title"/>
          </p:nvPr>
        </p:nvSpPr>
        <p:spPr/>
        <p:txBody>
          <a:bodyPr/>
          <a:lstStyle/>
          <a:p>
            <a:r>
              <a:rPr lang="pt-BR" dirty="0" err="1"/>
              <a:t>cyberwar</a:t>
            </a:r>
            <a:endParaRPr lang="pt-BR" dirty="0"/>
          </a:p>
        </p:txBody>
      </p:sp>
      <p:sp>
        <p:nvSpPr>
          <p:cNvPr id="3" name="Espaço Reservado para Conteúdo 2">
            <a:extLst>
              <a:ext uri="{FF2B5EF4-FFF2-40B4-BE49-F238E27FC236}">
                <a16:creationId xmlns:a16="http://schemas.microsoft.com/office/drawing/2014/main" id="{E9296F0C-2ED1-4A29-9F4B-25A026FF4095}"/>
              </a:ext>
            </a:extLst>
          </p:cNvPr>
          <p:cNvSpPr>
            <a:spLocks noGrp="1"/>
          </p:cNvSpPr>
          <p:nvPr>
            <p:ph idx="1"/>
          </p:nvPr>
        </p:nvSpPr>
        <p:spPr/>
        <p:txBody>
          <a:bodyPr/>
          <a:lstStyle/>
          <a:p>
            <a:pPr marL="0" indent="0" algn="just">
              <a:buNone/>
            </a:pPr>
            <a:r>
              <a:rPr lang="pt-BR" dirty="0"/>
              <a:t>É um conflito que não ocorre com armas físicas, ocorre através da confrontação com meios eletrônicos e informáticos no chamado ciberespaço, no intuito de enfraquecer e retirar do ar serviços de internet, sistemas de água e energia, e propagar vírus e mensagens maliciosas. É um ataque cibernético feito por uma pessoa, grupo de pessoas ou organizações, que visam derrubar um inimigo por situação de conflito, político-ideológico, financeiro ou religioso.</a:t>
            </a:r>
          </a:p>
        </p:txBody>
      </p:sp>
    </p:spTree>
    <p:extLst>
      <p:ext uri="{BB962C8B-B14F-4D97-AF65-F5344CB8AC3E}">
        <p14:creationId xmlns:p14="http://schemas.microsoft.com/office/powerpoint/2010/main" val="3630997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3E939B-4D22-40A2-A411-EDFD139C286A}"/>
              </a:ext>
            </a:extLst>
          </p:cNvPr>
          <p:cNvSpPr>
            <a:spLocks noGrp="1"/>
          </p:cNvSpPr>
          <p:nvPr>
            <p:ph type="title"/>
          </p:nvPr>
        </p:nvSpPr>
        <p:spPr/>
        <p:txBody>
          <a:bodyPr/>
          <a:lstStyle/>
          <a:p>
            <a:r>
              <a:rPr lang="pt-BR" dirty="0" err="1"/>
              <a:t>Cyberwar</a:t>
            </a:r>
            <a:r>
              <a:rPr lang="pt-BR" dirty="0"/>
              <a:t> (</a:t>
            </a:r>
            <a:r>
              <a:rPr lang="pt-BR" cap="none" dirty="0" err="1"/>
              <a:t>cont</a:t>
            </a:r>
            <a:r>
              <a:rPr lang="pt-BR" dirty="0"/>
              <a:t>)</a:t>
            </a:r>
          </a:p>
        </p:txBody>
      </p:sp>
      <p:sp>
        <p:nvSpPr>
          <p:cNvPr id="3" name="Espaço Reservado para Conteúdo 2">
            <a:extLst>
              <a:ext uri="{FF2B5EF4-FFF2-40B4-BE49-F238E27FC236}">
                <a16:creationId xmlns:a16="http://schemas.microsoft.com/office/drawing/2014/main" id="{4C620958-668F-4981-A05B-E1A539C6E96A}"/>
              </a:ext>
            </a:extLst>
          </p:cNvPr>
          <p:cNvSpPr>
            <a:spLocks noGrp="1"/>
          </p:cNvSpPr>
          <p:nvPr>
            <p:ph idx="1"/>
          </p:nvPr>
        </p:nvSpPr>
        <p:spPr/>
        <p:txBody>
          <a:bodyPr>
            <a:normAutofit fontScale="92500"/>
          </a:bodyPr>
          <a:lstStyle/>
          <a:p>
            <a:pPr marL="0" indent="0">
              <a:buNone/>
            </a:pPr>
            <a:r>
              <a:rPr lang="pt-BR" b="1" dirty="0"/>
              <a:t>Quem são os alvos</a:t>
            </a:r>
            <a:endParaRPr lang="pt-BR" dirty="0"/>
          </a:p>
          <a:p>
            <a:pPr marL="0" indent="0">
              <a:buNone/>
            </a:pPr>
            <a:r>
              <a:rPr lang="pt-BR" dirty="0"/>
              <a:t>Qualquer setor importante para a infraestrutura do inimigo, por exemplo exército, defesa nacional, indústria bélica. Em uma versão mais assustadora a </a:t>
            </a:r>
            <a:r>
              <a:rPr lang="pt-BR" dirty="0" err="1"/>
              <a:t>cyberguerra</a:t>
            </a:r>
            <a:r>
              <a:rPr lang="pt-BR" dirty="0"/>
              <a:t> pode ter como alvo o recurso mais importante do pais que é sua população. Um hacker poderia fazer um ataque terrorista para desestabilizar ou desmotivar uma população a lutar. Isso implica em coisas assustadoras como ataques aos setores financeiros, que causariam danos econômicos; ou ataques a sistemas de comunicação – imagine o que aconteceria se a rede de telefonia fosse desativada e a internet caísse.</a:t>
            </a:r>
          </a:p>
          <a:p>
            <a:pPr marL="0" indent="0">
              <a:buNone/>
            </a:pPr>
            <a:endParaRPr lang="pt-BR" dirty="0"/>
          </a:p>
        </p:txBody>
      </p:sp>
    </p:spTree>
    <p:extLst>
      <p:ext uri="{BB962C8B-B14F-4D97-AF65-F5344CB8AC3E}">
        <p14:creationId xmlns:p14="http://schemas.microsoft.com/office/powerpoint/2010/main" val="1216357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038804-89DA-4042-B8EC-1694AD15DF18}"/>
              </a:ext>
            </a:extLst>
          </p:cNvPr>
          <p:cNvSpPr>
            <a:spLocks noGrp="1"/>
          </p:cNvSpPr>
          <p:nvPr>
            <p:ph type="title"/>
          </p:nvPr>
        </p:nvSpPr>
        <p:spPr/>
        <p:txBody>
          <a:bodyPr/>
          <a:lstStyle/>
          <a:p>
            <a:r>
              <a:rPr lang="pt-BR" dirty="0" err="1"/>
              <a:t>cyberspionage</a:t>
            </a:r>
            <a:endParaRPr lang="pt-BR" dirty="0"/>
          </a:p>
        </p:txBody>
      </p:sp>
      <p:sp>
        <p:nvSpPr>
          <p:cNvPr id="3" name="Espaço Reservado para Conteúdo 2">
            <a:extLst>
              <a:ext uri="{FF2B5EF4-FFF2-40B4-BE49-F238E27FC236}">
                <a16:creationId xmlns:a16="http://schemas.microsoft.com/office/drawing/2014/main" id="{899DCD8B-65C3-4A4A-B175-E39EDC8A9638}"/>
              </a:ext>
            </a:extLst>
          </p:cNvPr>
          <p:cNvSpPr>
            <a:spLocks noGrp="1"/>
          </p:cNvSpPr>
          <p:nvPr>
            <p:ph idx="1"/>
          </p:nvPr>
        </p:nvSpPr>
        <p:spPr/>
        <p:txBody>
          <a:bodyPr>
            <a:normAutofit fontScale="85000" lnSpcReduction="20000"/>
          </a:bodyPr>
          <a:lstStyle/>
          <a:p>
            <a:pPr marL="0" indent="0">
              <a:buNone/>
            </a:pPr>
            <a:r>
              <a:rPr lang="pt-BR" dirty="0"/>
              <a:t>Desde o inicio da internet a </a:t>
            </a:r>
            <a:r>
              <a:rPr lang="pt-BR" dirty="0" err="1"/>
              <a:t>cyberspionage</a:t>
            </a:r>
            <a:r>
              <a:rPr lang="pt-BR" dirty="0"/>
              <a:t> vem sendo praticada e hoje em dia vem sendo usada por algumas corporações como polícia e serviço secreto governamentais. </a:t>
            </a:r>
            <a:r>
              <a:rPr lang="pt-BR" dirty="0" err="1"/>
              <a:t>Cyberspionage</a:t>
            </a:r>
            <a:r>
              <a:rPr lang="pt-BR" dirty="0"/>
              <a:t> consiste em obter informações sigilosas de terceiros sem a permissão do titular da informação com técnicas de </a:t>
            </a:r>
            <a:r>
              <a:rPr lang="pt-BR" dirty="0" err="1"/>
              <a:t>hacking</a:t>
            </a:r>
            <a:r>
              <a:rPr lang="pt-BR" dirty="0"/>
              <a:t> ou </a:t>
            </a:r>
            <a:r>
              <a:rPr lang="pt-BR" dirty="0" err="1"/>
              <a:t>cracking</a:t>
            </a:r>
            <a:r>
              <a:rPr lang="pt-BR" dirty="0"/>
              <a:t>. </a:t>
            </a:r>
          </a:p>
          <a:p>
            <a:pPr marL="0" indent="0">
              <a:buNone/>
            </a:pPr>
            <a:r>
              <a:rPr lang="pt-BR" b="1" dirty="0"/>
              <a:t>Quem são os alvos?</a:t>
            </a:r>
          </a:p>
          <a:p>
            <a:pPr marL="0" indent="0">
              <a:buNone/>
            </a:pPr>
            <a:r>
              <a:rPr lang="pt-BR" dirty="0"/>
              <a:t>Competidores, rivais, grupos e inimigos por vantagem pessoal, econômica, política, militar. Os eventos mais conhecidos de espionagem que chegou ao público foram a “</a:t>
            </a:r>
            <a:r>
              <a:rPr lang="pt-BR" dirty="0" err="1"/>
              <a:t>Ghostnet</a:t>
            </a:r>
            <a:r>
              <a:rPr lang="pt-BR" dirty="0"/>
              <a:t>” e “Outubro Vermelho”. </a:t>
            </a:r>
            <a:r>
              <a:rPr lang="pt-BR" dirty="0" err="1"/>
              <a:t>Ghostnet</a:t>
            </a:r>
            <a:r>
              <a:rPr lang="pt-BR" dirty="0"/>
              <a:t> se infiltrou em 1295 computadores em 103 </a:t>
            </a:r>
            <a:r>
              <a:rPr lang="pt-BR" dirty="0" err="1"/>
              <a:t>paises</a:t>
            </a:r>
            <a:r>
              <a:rPr lang="pt-BR" dirty="0"/>
              <a:t>, Outubro Vermelho foi uma campanha avançada de </a:t>
            </a:r>
            <a:r>
              <a:rPr lang="pt-BR" dirty="0" err="1"/>
              <a:t>cyberspionage</a:t>
            </a:r>
            <a:r>
              <a:rPr lang="pt-BR" dirty="0"/>
              <a:t> dirigida as organizações diplomáticas e centros de investigações cientificas, e governos de todo o mundo.</a:t>
            </a:r>
          </a:p>
          <a:p>
            <a:endParaRPr lang="pt-BR" dirty="0"/>
          </a:p>
        </p:txBody>
      </p:sp>
    </p:spTree>
    <p:extLst>
      <p:ext uri="{BB962C8B-B14F-4D97-AF65-F5344CB8AC3E}">
        <p14:creationId xmlns:p14="http://schemas.microsoft.com/office/powerpoint/2010/main" val="723284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49C9F4-911C-4501-AE49-36837439B9E4}"/>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2F4718F4-1257-4900-8607-37F747A4FBBF}"/>
              </a:ext>
            </a:extLst>
          </p:cNvPr>
          <p:cNvSpPr>
            <a:spLocks noGrp="1"/>
          </p:cNvSpPr>
          <p:nvPr>
            <p:ph idx="1"/>
          </p:nvPr>
        </p:nvSpPr>
        <p:spPr>
          <a:xfrm>
            <a:off x="1141412" y="1733266"/>
            <a:ext cx="9905999" cy="4763068"/>
          </a:xfrm>
        </p:spPr>
        <p:txBody>
          <a:bodyPr numCol="2">
            <a:normAutofit fontScale="62500" lnSpcReduction="20000"/>
          </a:bodyPr>
          <a:lstStyle/>
          <a:p>
            <a:pPr marL="0" indent="0">
              <a:buNone/>
            </a:pPr>
            <a:r>
              <a:rPr lang="pt-BR" sz="1700" dirty="0"/>
              <a:t>http://www.blogsegurancadotrabalho.com.br/2015/08/o-que-e-iso.html</a:t>
            </a:r>
          </a:p>
          <a:p>
            <a:pPr marL="0" indent="0">
              <a:buNone/>
            </a:pPr>
            <a:r>
              <a:rPr lang="pt-BR" sz="1700" dirty="0"/>
              <a:t>https://www.iso.org/home.html</a:t>
            </a:r>
          </a:p>
          <a:p>
            <a:pPr marL="0" indent="0">
              <a:buNone/>
            </a:pPr>
            <a:r>
              <a:rPr lang="pt-BR" sz="1700" dirty="0"/>
              <a:t>https://pt.linkedin.com/pulse/vale-pena-certificar-sua-organiza%C3%A7%C3%A3o-na-iso27001-da-julio-c</a:t>
            </a:r>
          </a:p>
          <a:p>
            <a:pPr marL="0" indent="0">
              <a:buNone/>
            </a:pPr>
            <a:r>
              <a:rPr lang="pt-BR" sz="1700" dirty="0"/>
              <a:t>https://artigos.com/artigos/1227-seguranca-em-operacoes-bancarias-via-internet</a:t>
            </a:r>
          </a:p>
          <a:p>
            <a:pPr marL="0" indent="0">
              <a:buNone/>
            </a:pPr>
            <a:r>
              <a:rPr lang="pt-BR" sz="1700" dirty="0"/>
              <a:t>https://www2.deloitte.com/br/pt/pages/risk/articles/impacto-da-iot.html</a:t>
            </a:r>
          </a:p>
          <a:p>
            <a:pPr marL="0" indent="0">
              <a:buNone/>
            </a:pPr>
            <a:r>
              <a:rPr lang="pt-BR" sz="1700" dirty="0"/>
              <a:t>http://www.techmag.com.br/novidades/os-desafios-em-seguranca-digital-com-a-internet-das-coisas/ </a:t>
            </a:r>
          </a:p>
          <a:p>
            <a:pPr marL="0" indent="0">
              <a:buNone/>
            </a:pPr>
            <a:r>
              <a:rPr lang="pt-BR" sz="1700" dirty="0"/>
              <a:t>https://pt.slideshare.net/mvsecurity/artigo-consad-2014-ciberespionagem-global-e-o-decreto-8135-uma-avaliao-da-segurana-das-informaes-do-governo-brasileiro</a:t>
            </a:r>
          </a:p>
          <a:p>
            <a:pPr marL="0" indent="0">
              <a:buNone/>
            </a:pPr>
            <a:r>
              <a:rPr lang="pt-BR" sz="1700" dirty="0"/>
              <a:t>https://en.wikipedia.org/wiki/Cyber_spying</a:t>
            </a:r>
          </a:p>
          <a:p>
            <a:pPr marL="0" indent="0">
              <a:buNone/>
            </a:pPr>
            <a:r>
              <a:rPr lang="pt-BR" sz="1700" dirty="0"/>
              <a:t>http://amadodosenhor.comunidades.net/o-que-e-ciberguerra</a:t>
            </a:r>
          </a:p>
          <a:p>
            <a:pPr marL="0" indent="0">
              <a:buNone/>
            </a:pPr>
            <a:r>
              <a:rPr lang="pt-BR" sz="1700" dirty="0"/>
              <a:t>http://microhard.com.br/seguranca-da-informacao-no-brasil-muito-se-fala-pouco-se-pratica/</a:t>
            </a:r>
          </a:p>
          <a:p>
            <a:pPr marL="0" indent="0">
              <a:buNone/>
            </a:pPr>
            <a:r>
              <a:rPr lang="pt-BR" sz="1700" dirty="0"/>
              <a:t>http://cio.com.br/noticias/2017/02/03/maturidade-das-empresas-brasileiras-em-seguranca-da-informacao-ainda-e-baixa/</a:t>
            </a:r>
          </a:p>
          <a:p>
            <a:pPr marL="0" indent="0">
              <a:buNone/>
            </a:pPr>
            <a:r>
              <a:rPr lang="pt-BR" sz="1700" dirty="0"/>
              <a:t>http://webinsider.com.br/2013/08/07/seguranca-da-ti-no-brasil-muito-falatorio-pouca-evolucao/</a:t>
            </a:r>
          </a:p>
          <a:p>
            <a:pPr marL="0" indent="0">
              <a:buNone/>
            </a:pPr>
            <a:r>
              <a:rPr lang="pt-BR" sz="1700" dirty="0"/>
              <a:t>https://economia.uol.com.br/noticias/pr-newswire/2017/02/02/level-3-publica-o-primeiro-indice-de-seguranca-da-informacao-no-brasil.htm</a:t>
            </a:r>
          </a:p>
          <a:p>
            <a:pPr marL="0" indent="0">
              <a:buNone/>
            </a:pPr>
            <a:r>
              <a:rPr lang="pt-BR" sz="1700" dirty="0"/>
              <a:t>http://your.level3.com/IDC_security_Index_typ</a:t>
            </a:r>
          </a:p>
          <a:p>
            <a:pPr marL="0" indent="0">
              <a:buNone/>
            </a:pPr>
            <a:r>
              <a:rPr lang="pt-BR" sz="1700" dirty="0"/>
              <a:t>https://www.strongsecurity.com.br/melhores-certificacoes-de-seguranca-da-informacao-para-2016/</a:t>
            </a:r>
          </a:p>
          <a:p>
            <a:pPr marL="0" indent="0">
              <a:buNone/>
            </a:pPr>
            <a:r>
              <a:rPr lang="pt-BR" sz="1700" dirty="0"/>
              <a:t>https://seginfo.com.br/2015/07/28/as-8-certificacoes-mais-requisitadas-na-area-de-seguranca-de-ti-2/</a:t>
            </a:r>
          </a:p>
          <a:p>
            <a:pPr marL="0" indent="0">
              <a:buNone/>
            </a:pPr>
            <a:r>
              <a:rPr lang="pt-BR" sz="1700" dirty="0"/>
              <a:t>https://www.arcon.com.br/blog/certificacoes-de-seguran%C3%A7a-da-informacao</a:t>
            </a:r>
          </a:p>
          <a:p>
            <a:pPr marL="0" indent="0">
              <a:buNone/>
            </a:pPr>
            <a:r>
              <a:rPr lang="pt-BR" sz="1700" dirty="0"/>
              <a:t>https://www.tiespecialistas.com.br/2015/08/duvidas-em-relacao-carreira-de-seguranca-da-informacao/</a:t>
            </a:r>
          </a:p>
          <a:p>
            <a:pPr marL="0" indent="0">
              <a:buNone/>
            </a:pPr>
            <a:r>
              <a:rPr lang="pt-BR" sz="1700" dirty="0"/>
              <a:t>https://www.profissionaisti.com.br/2014/02/iniciando-na-carreira-de-seguranca-da-informacao/</a:t>
            </a:r>
          </a:p>
          <a:p>
            <a:pPr marL="0" indent="0">
              <a:buNone/>
            </a:pPr>
            <a:r>
              <a:rPr lang="pt-BR" sz="1700" dirty="0"/>
              <a:t>http://computerworld.com.br/dez-empregos-de-seguranca-da-informacao-mais-bem-remunerados-em-2015</a:t>
            </a:r>
          </a:p>
          <a:p>
            <a:pPr marL="0" indent="0">
              <a:buNone/>
            </a:pPr>
            <a:r>
              <a:rPr lang="pt-BR" sz="1700" dirty="0"/>
              <a:t>http://www.blogsegurancadotrabalho.com.br/2015/06/o-que-e-nbr.html</a:t>
            </a:r>
          </a:p>
          <a:p>
            <a:pPr marL="0" indent="0">
              <a:buNone/>
            </a:pPr>
            <a:endParaRPr lang="pt-BR" sz="1800" dirty="0">
              <a:solidFill>
                <a:srgbClr val="00B0F0"/>
              </a:solidFill>
            </a:endParaRPr>
          </a:p>
        </p:txBody>
      </p:sp>
    </p:spTree>
    <p:extLst>
      <p:ext uri="{BB962C8B-B14F-4D97-AF65-F5344CB8AC3E}">
        <p14:creationId xmlns:p14="http://schemas.microsoft.com/office/powerpoint/2010/main" val="1917295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B39FE2-3BAD-4EA9-8499-BB7A72C213DD}"/>
              </a:ext>
            </a:extLst>
          </p:cNvPr>
          <p:cNvSpPr>
            <a:spLocks noGrp="1"/>
          </p:cNvSpPr>
          <p:nvPr>
            <p:ph type="title"/>
          </p:nvPr>
        </p:nvSpPr>
        <p:spPr/>
        <p:txBody>
          <a:bodyPr/>
          <a:lstStyle/>
          <a:p>
            <a:r>
              <a:rPr lang="pt-BR" dirty="0"/>
              <a:t>ABNT</a:t>
            </a:r>
          </a:p>
        </p:txBody>
      </p:sp>
      <p:sp>
        <p:nvSpPr>
          <p:cNvPr id="3" name="Espaço Reservado para Conteúdo 2">
            <a:extLst>
              <a:ext uri="{FF2B5EF4-FFF2-40B4-BE49-F238E27FC236}">
                <a16:creationId xmlns:a16="http://schemas.microsoft.com/office/drawing/2014/main" id="{3B3A5BDD-59F2-4070-956A-48592DFFAB60}"/>
              </a:ext>
            </a:extLst>
          </p:cNvPr>
          <p:cNvSpPr>
            <a:spLocks noGrp="1"/>
          </p:cNvSpPr>
          <p:nvPr>
            <p:ph idx="1"/>
          </p:nvPr>
        </p:nvSpPr>
        <p:spPr/>
        <p:txBody>
          <a:bodyPr>
            <a:normAutofit/>
          </a:bodyPr>
          <a:lstStyle/>
          <a:p>
            <a:pPr marL="0" indent="0" algn="just">
              <a:buNone/>
            </a:pPr>
            <a:r>
              <a:rPr lang="pt-BR" dirty="0"/>
              <a:t>Órgão privado e sem fins-lucrativos, a</a:t>
            </a:r>
            <a:r>
              <a:rPr lang="pt-BR" dirty="0">
                <a:solidFill>
                  <a:schemeClr val="accent2">
                    <a:lumMod val="75000"/>
                  </a:schemeClr>
                </a:solidFill>
              </a:rPr>
              <a:t> </a:t>
            </a:r>
            <a:r>
              <a:rPr lang="pt-BR" dirty="0"/>
              <a:t>Associação Brasileira de Normas Técnicas, fundada em 28 de setembro de 1940 tem como função PADRONIZAR técnicas de fabricação no País. </a:t>
            </a:r>
          </a:p>
          <a:p>
            <a:pPr marL="0" indent="0" algn="just">
              <a:buNone/>
            </a:pPr>
            <a:r>
              <a:rPr lang="pt-BR" dirty="0"/>
              <a:t>O uso das suas normas pelas empresas não é de caráter obrigatório. Contudo ao seguir estas regras a instituição assegura características como eficiência, qualidade, confiabilidade, intercambiabilidade, segurança e, principalmente, o respeito com o meio ambiente.</a:t>
            </a:r>
          </a:p>
        </p:txBody>
      </p:sp>
    </p:spTree>
    <p:extLst>
      <p:ext uri="{BB962C8B-B14F-4D97-AF65-F5344CB8AC3E}">
        <p14:creationId xmlns:p14="http://schemas.microsoft.com/office/powerpoint/2010/main" val="2233041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A6176-9191-4B17-9298-F6D0808EE99D}"/>
              </a:ext>
            </a:extLst>
          </p:cNvPr>
          <p:cNvSpPr>
            <a:spLocks noGrp="1"/>
          </p:cNvSpPr>
          <p:nvPr>
            <p:ph type="title"/>
          </p:nvPr>
        </p:nvSpPr>
        <p:spPr/>
        <p:txBody>
          <a:bodyPr/>
          <a:lstStyle/>
          <a:p>
            <a:r>
              <a:rPr lang="pt-BR" dirty="0"/>
              <a:t>O QUE É UMA NBR?</a:t>
            </a:r>
          </a:p>
        </p:txBody>
      </p:sp>
      <p:sp>
        <p:nvSpPr>
          <p:cNvPr id="3" name="Espaço Reservado para Conteúdo 2">
            <a:extLst>
              <a:ext uri="{FF2B5EF4-FFF2-40B4-BE49-F238E27FC236}">
                <a16:creationId xmlns:a16="http://schemas.microsoft.com/office/drawing/2014/main" id="{A1B8DAA6-8077-4F95-A682-CAD84AA1CB6C}"/>
              </a:ext>
            </a:extLst>
          </p:cNvPr>
          <p:cNvSpPr>
            <a:spLocks noGrp="1"/>
          </p:cNvSpPr>
          <p:nvPr>
            <p:ph idx="1"/>
          </p:nvPr>
        </p:nvSpPr>
        <p:spPr/>
        <p:txBody>
          <a:bodyPr>
            <a:normAutofit fontScale="85000" lnSpcReduction="10000"/>
          </a:bodyPr>
          <a:lstStyle/>
          <a:p>
            <a:r>
              <a:rPr lang="pt-BR" dirty="0"/>
              <a:t>São normas técnicas estabelecidas e aprovadas pela ABNT; </a:t>
            </a:r>
          </a:p>
          <a:p>
            <a:r>
              <a:rPr lang="pt-BR" dirty="0"/>
              <a:t>Os objetivos das </a:t>
            </a:r>
            <a:r>
              <a:rPr lang="pt-BR" dirty="0" err="1"/>
              <a:t>NBRs</a:t>
            </a:r>
            <a:r>
              <a:rPr lang="pt-BR" dirty="0"/>
              <a:t> são de estabelecer regras, diretrizes, características ou orientações sobre determinado material, produto ou serviço. As normas são revistas, atualizadas e republicadas com frequência garantindo maior eficiência no processo que é usada; </a:t>
            </a:r>
          </a:p>
          <a:p>
            <a:r>
              <a:rPr lang="pt-BR" dirty="0"/>
              <a:t>Não são obrigatórias o seu uso por que é determinada por uma instituição privada e não pelo poder público; </a:t>
            </a:r>
          </a:p>
          <a:p>
            <a:r>
              <a:rPr lang="pt-BR" dirty="0"/>
              <a:t>As </a:t>
            </a:r>
            <a:r>
              <a:rPr lang="pt-BR" dirty="0" err="1"/>
              <a:t>NBRs</a:t>
            </a:r>
            <a:r>
              <a:rPr lang="pt-BR" dirty="0"/>
              <a:t> são importantes porque indicam um padrão a ser seguido para melhorar a qualidade, produtividade da empresa e minimizar falhas no processo evitando defeitos no produto.</a:t>
            </a:r>
          </a:p>
          <a:p>
            <a:pPr marL="0" indent="0">
              <a:buNone/>
            </a:pPr>
            <a:endParaRPr lang="pt-BR" dirty="0"/>
          </a:p>
        </p:txBody>
      </p:sp>
    </p:spTree>
    <p:extLst>
      <p:ext uri="{BB962C8B-B14F-4D97-AF65-F5344CB8AC3E}">
        <p14:creationId xmlns:p14="http://schemas.microsoft.com/office/powerpoint/2010/main" val="4204012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Família iso da si (</a:t>
            </a:r>
            <a:r>
              <a:rPr lang="pt-BR" cap="none" dirty="0"/>
              <a:t>Segurança da Informação</a:t>
            </a:r>
            <a:r>
              <a:rPr lang="pt-BR" dirty="0"/>
              <a:t>)</a:t>
            </a:r>
          </a:p>
        </p:txBody>
      </p:sp>
      <p:sp>
        <p:nvSpPr>
          <p:cNvPr id="3" name="Espaço Reservado para Conteúdo 2"/>
          <p:cNvSpPr>
            <a:spLocks noGrp="1"/>
          </p:cNvSpPr>
          <p:nvPr>
            <p:ph idx="1"/>
          </p:nvPr>
        </p:nvSpPr>
        <p:spPr/>
        <p:txBody>
          <a:bodyPr numCol="4">
            <a:normAutofit fontScale="70000" lnSpcReduction="20000"/>
          </a:bodyPr>
          <a:lstStyle/>
          <a:p>
            <a:r>
              <a:rPr lang="pt-BR" dirty="0"/>
              <a:t>27001</a:t>
            </a:r>
          </a:p>
          <a:p>
            <a:r>
              <a:rPr lang="pt-BR" dirty="0"/>
              <a:t>27002</a:t>
            </a:r>
          </a:p>
          <a:p>
            <a:r>
              <a:rPr lang="pt-BR" dirty="0"/>
              <a:t>27003</a:t>
            </a:r>
          </a:p>
          <a:p>
            <a:r>
              <a:rPr lang="pt-BR" dirty="0"/>
              <a:t>27004</a:t>
            </a:r>
          </a:p>
          <a:p>
            <a:r>
              <a:rPr lang="pt-BR" dirty="0"/>
              <a:t>27006</a:t>
            </a:r>
          </a:p>
          <a:p>
            <a:r>
              <a:rPr lang="pt-BR" dirty="0"/>
              <a:t>27007</a:t>
            </a:r>
          </a:p>
          <a:p>
            <a:r>
              <a:rPr lang="pt-BR" dirty="0"/>
              <a:t>27008</a:t>
            </a:r>
          </a:p>
          <a:p>
            <a:r>
              <a:rPr lang="pt-BR" dirty="0"/>
              <a:t>27009</a:t>
            </a:r>
          </a:p>
          <a:p>
            <a:r>
              <a:rPr lang="pt-BR" dirty="0"/>
              <a:t>27010</a:t>
            </a:r>
          </a:p>
          <a:p>
            <a:r>
              <a:rPr lang="pt-BR" dirty="0"/>
              <a:t>27011</a:t>
            </a:r>
          </a:p>
          <a:p>
            <a:r>
              <a:rPr lang="pt-BR" dirty="0"/>
              <a:t>27012</a:t>
            </a:r>
          </a:p>
          <a:p>
            <a:r>
              <a:rPr lang="pt-BR" dirty="0"/>
              <a:t>27013</a:t>
            </a:r>
          </a:p>
          <a:p>
            <a:r>
              <a:rPr lang="pt-BR" dirty="0"/>
              <a:t>27014</a:t>
            </a:r>
          </a:p>
          <a:p>
            <a:r>
              <a:rPr lang="pt-BR" dirty="0"/>
              <a:t>27015</a:t>
            </a:r>
          </a:p>
          <a:p>
            <a:r>
              <a:rPr lang="pt-BR" dirty="0"/>
              <a:t>27016</a:t>
            </a:r>
          </a:p>
          <a:p>
            <a:r>
              <a:rPr lang="pt-BR" dirty="0"/>
              <a:t>27017</a:t>
            </a:r>
          </a:p>
          <a:p>
            <a:r>
              <a:rPr lang="pt-BR" dirty="0"/>
              <a:t>27018</a:t>
            </a:r>
          </a:p>
          <a:p>
            <a:r>
              <a:rPr lang="pt-BR" dirty="0"/>
              <a:t>27019</a:t>
            </a:r>
          </a:p>
          <a:p>
            <a:r>
              <a:rPr lang="pt-BR" dirty="0"/>
              <a:t>27031</a:t>
            </a:r>
          </a:p>
          <a:p>
            <a:r>
              <a:rPr lang="pt-BR" dirty="0"/>
              <a:t>27032</a:t>
            </a:r>
          </a:p>
          <a:p>
            <a:r>
              <a:rPr lang="pt-BR" dirty="0"/>
              <a:t>27033</a:t>
            </a:r>
          </a:p>
          <a:p>
            <a:r>
              <a:rPr lang="pt-BR" dirty="0"/>
              <a:t>27034</a:t>
            </a:r>
          </a:p>
          <a:p>
            <a:r>
              <a:rPr lang="pt-BR" dirty="0"/>
              <a:t>27035</a:t>
            </a:r>
          </a:p>
          <a:p>
            <a:r>
              <a:rPr lang="pt-BR" dirty="0"/>
              <a:t>27036</a:t>
            </a:r>
          </a:p>
          <a:p>
            <a:r>
              <a:rPr lang="pt-BR" dirty="0"/>
              <a:t>27037</a:t>
            </a:r>
          </a:p>
          <a:p>
            <a:r>
              <a:rPr lang="pt-BR" dirty="0"/>
              <a:t>27038</a:t>
            </a:r>
          </a:p>
          <a:p>
            <a:r>
              <a:rPr lang="pt-BR" dirty="0"/>
              <a:t>27039</a:t>
            </a:r>
          </a:p>
          <a:p>
            <a:r>
              <a:rPr lang="pt-BR" dirty="0"/>
              <a:t>27040</a:t>
            </a:r>
          </a:p>
          <a:p>
            <a:r>
              <a:rPr lang="pt-BR" dirty="0"/>
              <a:t>27041</a:t>
            </a:r>
          </a:p>
          <a:p>
            <a:r>
              <a:rPr lang="pt-BR" dirty="0"/>
              <a:t>27042</a:t>
            </a:r>
          </a:p>
          <a:p>
            <a:r>
              <a:rPr lang="pt-BR" dirty="0"/>
              <a:t>27043</a:t>
            </a:r>
          </a:p>
          <a:p>
            <a:r>
              <a:rPr lang="pt-BR" dirty="0"/>
              <a:t>27044</a:t>
            </a:r>
          </a:p>
          <a:p>
            <a:r>
              <a:rPr lang="pt-BR" dirty="0"/>
              <a:t>27799</a:t>
            </a:r>
          </a:p>
          <a:p>
            <a:r>
              <a:rPr lang="pt-BR" dirty="0"/>
              <a:t>27050</a:t>
            </a:r>
          </a:p>
        </p:txBody>
      </p:sp>
    </p:spTree>
    <p:extLst>
      <p:ext uri="{BB962C8B-B14F-4D97-AF65-F5344CB8AC3E}">
        <p14:creationId xmlns:p14="http://schemas.microsoft.com/office/powerpoint/2010/main" val="3545521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6775E1-F352-4CFD-BB81-33A94CAA74BF}"/>
              </a:ext>
            </a:extLst>
          </p:cNvPr>
          <p:cNvSpPr>
            <a:spLocks noGrp="1"/>
          </p:cNvSpPr>
          <p:nvPr>
            <p:ph type="title"/>
          </p:nvPr>
        </p:nvSpPr>
        <p:spPr/>
        <p:txBody>
          <a:bodyPr/>
          <a:lstStyle/>
          <a:p>
            <a:r>
              <a:rPr lang="pt-BR" dirty="0"/>
              <a:t>Vale a pena implantar as normas nas organizações?</a:t>
            </a:r>
          </a:p>
        </p:txBody>
      </p:sp>
      <p:sp>
        <p:nvSpPr>
          <p:cNvPr id="3" name="Espaço Reservado para Conteúdo 2">
            <a:extLst>
              <a:ext uri="{FF2B5EF4-FFF2-40B4-BE49-F238E27FC236}">
                <a16:creationId xmlns:a16="http://schemas.microsoft.com/office/drawing/2014/main" id="{218A2093-763E-4320-89C3-2ADB219A6A40}"/>
              </a:ext>
            </a:extLst>
          </p:cNvPr>
          <p:cNvSpPr>
            <a:spLocks noGrp="1"/>
          </p:cNvSpPr>
          <p:nvPr>
            <p:ph idx="1"/>
          </p:nvPr>
        </p:nvSpPr>
        <p:spPr/>
        <p:txBody>
          <a:bodyPr/>
          <a:lstStyle/>
          <a:p>
            <a:pPr marL="0" indent="0" algn="just">
              <a:buNone/>
            </a:pPr>
            <a:r>
              <a:rPr lang="pt-BR" dirty="0"/>
              <a:t>Como já vimos anteriormente, as Normas ISO contribuem para uma boa reputação das organizações, desde que estas estejam dispostas a seguir rigorosamente seus requisitos.</a:t>
            </a:r>
          </a:p>
          <a:p>
            <a:pPr marL="0" indent="0" algn="just">
              <a:buNone/>
            </a:pPr>
            <a:r>
              <a:rPr lang="pt-BR" dirty="0"/>
              <a:t>A decisão de se adequar as Normas ISO deve ser estratégica na empresa, já que se a organização tratar essa opção como “só mais um projeto” a chance de ocorrem sérios problemas durante esse caminho é imensamente fatal.</a:t>
            </a:r>
          </a:p>
        </p:txBody>
      </p:sp>
    </p:spTree>
    <p:extLst>
      <p:ext uri="{BB962C8B-B14F-4D97-AF65-F5344CB8AC3E}">
        <p14:creationId xmlns:p14="http://schemas.microsoft.com/office/powerpoint/2010/main" val="260355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36F412-FBA5-4322-AE80-3F55C523B3DE}"/>
              </a:ext>
            </a:extLst>
          </p:cNvPr>
          <p:cNvSpPr>
            <a:spLocks noGrp="1"/>
          </p:cNvSpPr>
          <p:nvPr>
            <p:ph type="title"/>
          </p:nvPr>
        </p:nvSpPr>
        <p:spPr/>
        <p:txBody>
          <a:bodyPr/>
          <a:lstStyle/>
          <a:p>
            <a:r>
              <a:rPr lang="pt-BR" dirty="0"/>
              <a:t>Vale a pena implantar as normas nas organizações? (</a:t>
            </a:r>
            <a:r>
              <a:rPr lang="pt-BR" cap="none" dirty="0" err="1"/>
              <a:t>cont</a:t>
            </a:r>
            <a:r>
              <a:rPr lang="pt-BR" dirty="0"/>
              <a:t>)</a:t>
            </a:r>
          </a:p>
        </p:txBody>
      </p:sp>
      <p:sp>
        <p:nvSpPr>
          <p:cNvPr id="3" name="Espaço Reservado para Conteúdo 2">
            <a:extLst>
              <a:ext uri="{FF2B5EF4-FFF2-40B4-BE49-F238E27FC236}">
                <a16:creationId xmlns:a16="http://schemas.microsoft.com/office/drawing/2014/main" id="{6A87814F-34DE-42F1-9E6E-951195E5B2C9}"/>
              </a:ext>
            </a:extLst>
          </p:cNvPr>
          <p:cNvSpPr>
            <a:spLocks noGrp="1"/>
          </p:cNvSpPr>
          <p:nvPr>
            <p:ph idx="1"/>
          </p:nvPr>
        </p:nvSpPr>
        <p:spPr/>
        <p:txBody>
          <a:bodyPr/>
          <a:lstStyle/>
          <a:p>
            <a:pPr marL="0" indent="0" algn="just">
              <a:buNone/>
            </a:pPr>
            <a:r>
              <a:rPr lang="pt-BR" dirty="0"/>
              <a:t>Infelizmente, muitas empresas tem a “cultura do imediatismo”, sendo pressionadas pela urgência da informação, uma informação que se tem aos montes, mas não se tem o conhecimento de como usufruí-la da maneira correta.</a:t>
            </a:r>
          </a:p>
          <a:p>
            <a:pPr marL="0" indent="0" algn="just">
              <a:buNone/>
            </a:pPr>
            <a:r>
              <a:rPr lang="pt-BR" dirty="0"/>
              <a:t>É fato que não existem garantias de que uma organização regularmente certificada pela ISO esteja livre de falhas, mas a vantagem de possuir um sistema de gestão efetivo é a menor probabilidade destas falhas e impactos reduzidos.</a:t>
            </a:r>
          </a:p>
        </p:txBody>
      </p:sp>
    </p:spTree>
    <p:extLst>
      <p:ext uri="{BB962C8B-B14F-4D97-AF65-F5344CB8AC3E}">
        <p14:creationId xmlns:p14="http://schemas.microsoft.com/office/powerpoint/2010/main" val="3026917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91478A-544C-4BD9-A374-55F00F4888BD}"/>
              </a:ext>
            </a:extLst>
          </p:cNvPr>
          <p:cNvSpPr>
            <a:spLocks noGrp="1"/>
          </p:cNvSpPr>
          <p:nvPr>
            <p:ph type="title"/>
          </p:nvPr>
        </p:nvSpPr>
        <p:spPr/>
        <p:txBody>
          <a:bodyPr/>
          <a:lstStyle/>
          <a:p>
            <a:r>
              <a:rPr lang="pt-BR" dirty="0"/>
              <a:t>Como esta a SI no Brasil?</a:t>
            </a:r>
          </a:p>
        </p:txBody>
      </p:sp>
      <p:sp>
        <p:nvSpPr>
          <p:cNvPr id="3" name="Espaço Reservado para Conteúdo 2">
            <a:extLst>
              <a:ext uri="{FF2B5EF4-FFF2-40B4-BE49-F238E27FC236}">
                <a16:creationId xmlns:a16="http://schemas.microsoft.com/office/drawing/2014/main" id="{A6D1730C-FA99-415D-93FF-E2C2A0025714}"/>
              </a:ext>
            </a:extLst>
          </p:cNvPr>
          <p:cNvSpPr>
            <a:spLocks noGrp="1"/>
          </p:cNvSpPr>
          <p:nvPr>
            <p:ph idx="1"/>
          </p:nvPr>
        </p:nvSpPr>
        <p:spPr/>
        <p:txBody>
          <a:bodyPr/>
          <a:lstStyle/>
          <a:p>
            <a:pPr marL="0" indent="0" algn="just">
              <a:buNone/>
            </a:pPr>
            <a:r>
              <a:rPr lang="pt-BR" dirty="0"/>
              <a:t>O nível de segurança da informação no Brasil não é, nem de perto, um dos melhores do mundo, mas a cada ano que passa essa situação vem progredindo positivamente.</a:t>
            </a:r>
          </a:p>
          <a:p>
            <a:pPr marL="0" indent="0" algn="just">
              <a:buNone/>
            </a:pPr>
            <a:r>
              <a:rPr lang="pt-BR" dirty="0"/>
              <a:t>Porém, essa subida é lenta e a culpa dessa velocidade baixa na sua melhoria são de dois aspectos: cultura organizacional e mão de obra qualificada. </a:t>
            </a:r>
          </a:p>
        </p:txBody>
      </p:sp>
    </p:spTree>
    <p:extLst>
      <p:ext uri="{BB962C8B-B14F-4D97-AF65-F5344CB8AC3E}">
        <p14:creationId xmlns:p14="http://schemas.microsoft.com/office/powerpoint/2010/main" val="3686110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Como esta a SI no Brasil? (</a:t>
            </a:r>
            <a:r>
              <a:rPr lang="pt-BR" cap="none" dirty="0" err="1"/>
              <a:t>cont</a:t>
            </a:r>
            <a:r>
              <a:rPr lang="pt-BR" dirty="0"/>
              <a:t>)</a:t>
            </a:r>
          </a:p>
        </p:txBody>
      </p:sp>
      <p:sp>
        <p:nvSpPr>
          <p:cNvPr id="3" name="Espaço Reservado para Conteúdo 2"/>
          <p:cNvSpPr>
            <a:spLocks noGrp="1"/>
          </p:cNvSpPr>
          <p:nvPr>
            <p:ph idx="1"/>
          </p:nvPr>
        </p:nvSpPr>
        <p:spPr/>
        <p:txBody>
          <a:bodyPr/>
          <a:lstStyle/>
          <a:p>
            <a:pPr marL="0" indent="0" algn="just">
              <a:buNone/>
            </a:pPr>
            <a:r>
              <a:rPr lang="pt-BR" dirty="0"/>
              <a:t>Pesquisas realizadas em 2016 pela </a:t>
            </a:r>
            <a:r>
              <a:rPr lang="pt-BR" dirty="0" err="1"/>
              <a:t>International</a:t>
            </a:r>
            <a:r>
              <a:rPr lang="pt-BR" dirty="0"/>
              <a:t> Data Corporation (IDC) e compartilhadas pela </a:t>
            </a:r>
            <a:r>
              <a:rPr lang="pt-BR" dirty="0" err="1"/>
              <a:t>Level</a:t>
            </a:r>
            <a:r>
              <a:rPr lang="pt-BR" dirty="0"/>
              <a:t> 3 Security Index, mostram que analisando fatores como Conscientização, Ferramental, Prevenção e Mitigação, o Brasil garantiu, em média, somente 64,9 ponto de 100 possíveis, sendo que em países maduros esta média pode variar entre 76 e 83. </a:t>
            </a:r>
          </a:p>
        </p:txBody>
      </p:sp>
      <p:pic>
        <p:nvPicPr>
          <p:cNvPr id="4" name="Imagem 3"/>
          <p:cNvPicPr>
            <a:picLocks noChangeAspect="1"/>
          </p:cNvPicPr>
          <p:nvPr/>
        </p:nvPicPr>
        <p:blipFill>
          <a:blip r:embed="rId2"/>
          <a:stretch>
            <a:fillRect/>
          </a:stretch>
        </p:blipFill>
        <p:spPr>
          <a:xfrm>
            <a:off x="7225990" y="4329860"/>
            <a:ext cx="3401122" cy="1915525"/>
          </a:xfrm>
          <a:prstGeom prst="rect">
            <a:avLst/>
          </a:prstGeom>
        </p:spPr>
      </p:pic>
      <p:sp>
        <p:nvSpPr>
          <p:cNvPr id="5" name="CaixaDeTexto 4"/>
          <p:cNvSpPr txBox="1"/>
          <p:nvPr/>
        </p:nvSpPr>
        <p:spPr>
          <a:xfrm>
            <a:off x="7225990" y="6222382"/>
            <a:ext cx="3401122" cy="307777"/>
          </a:xfrm>
          <a:prstGeom prst="rect">
            <a:avLst/>
          </a:prstGeom>
          <a:noFill/>
        </p:spPr>
        <p:txBody>
          <a:bodyPr wrap="square" rtlCol="0">
            <a:spAutoFit/>
          </a:bodyPr>
          <a:lstStyle/>
          <a:p>
            <a:pPr algn="ctr"/>
            <a:r>
              <a:rPr lang="pt-BR" sz="1400" dirty="0"/>
              <a:t>Fonte: </a:t>
            </a:r>
            <a:r>
              <a:rPr lang="pt-BR" sz="1400" dirty="0" err="1"/>
              <a:t>Level</a:t>
            </a:r>
            <a:r>
              <a:rPr lang="pt-BR" sz="1400" dirty="0"/>
              <a:t> 3 Security Index</a:t>
            </a:r>
          </a:p>
        </p:txBody>
      </p:sp>
    </p:spTree>
    <p:extLst>
      <p:ext uri="{BB962C8B-B14F-4D97-AF65-F5344CB8AC3E}">
        <p14:creationId xmlns:p14="http://schemas.microsoft.com/office/powerpoint/2010/main" val="382812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3016</TotalTime>
  <Words>1932</Words>
  <Application>Microsoft Office PowerPoint</Application>
  <PresentationFormat>Widescreen</PresentationFormat>
  <Paragraphs>145</Paragraphs>
  <Slides>23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23</vt:i4>
      </vt:variant>
    </vt:vector>
  </HeadingPairs>
  <TitlesOfParts>
    <vt:vector size="27" baseType="lpstr">
      <vt:lpstr>Arial</vt:lpstr>
      <vt:lpstr>Trebuchet MS</vt:lpstr>
      <vt:lpstr>Tw Cen MT</vt:lpstr>
      <vt:lpstr>Circuito</vt:lpstr>
      <vt:lpstr>SEGURANÇA DA INFORMAÇÃO</vt:lpstr>
      <vt:lpstr>O QUE É A ISO?</vt:lpstr>
      <vt:lpstr>ABNT</vt:lpstr>
      <vt:lpstr>O QUE É UMA NBR?</vt:lpstr>
      <vt:lpstr>Família iso da si (Segurança da Informação)</vt:lpstr>
      <vt:lpstr>Vale a pena implantar as normas nas organizações?</vt:lpstr>
      <vt:lpstr>Vale a pena implantar as normas nas organizações? (cont)</vt:lpstr>
      <vt:lpstr>Como esta a SI no Brasil?</vt:lpstr>
      <vt:lpstr>Como esta a SI no Brasil? (cont)</vt:lpstr>
      <vt:lpstr>Certificações em si</vt:lpstr>
      <vt:lpstr>Carreira em segurança da informação</vt:lpstr>
      <vt:lpstr>Segurança em dispositivos móveis</vt:lpstr>
      <vt:lpstr>IoT (Internet of Things)</vt:lpstr>
      <vt:lpstr>Operações bancárias e comerciais</vt:lpstr>
      <vt:lpstr>Senhas seguras</vt:lpstr>
      <vt:lpstr>Cybersecurity</vt:lpstr>
      <vt:lpstr>A importância do Cybersecurity</vt:lpstr>
      <vt:lpstr>CyberCrime</vt:lpstr>
      <vt:lpstr>CYBERCrime (cont)</vt:lpstr>
      <vt:lpstr>cyberwar</vt:lpstr>
      <vt:lpstr>Cyberwar (cont)</vt:lpstr>
      <vt:lpstr>cyberspionage</vt:lpstr>
      <vt:lpstr>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Rodrigo Ferreira</dc:creator>
  <cp:lastModifiedBy>Rodrigo Ferreira</cp:lastModifiedBy>
  <cp:revision>51</cp:revision>
  <dcterms:created xsi:type="dcterms:W3CDTF">2017-08-16T22:28:26Z</dcterms:created>
  <dcterms:modified xsi:type="dcterms:W3CDTF">2017-09-28T15:41:46Z</dcterms:modified>
</cp:coreProperties>
</file>