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5" r:id="rId5"/>
    <p:sldId id="266" r:id="rId6"/>
    <p:sldId id="272" r:id="rId7"/>
    <p:sldId id="258" r:id="rId8"/>
    <p:sldId id="273" r:id="rId9"/>
    <p:sldId id="260" r:id="rId10"/>
    <p:sldId id="267" r:id="rId11"/>
    <p:sldId id="270" r:id="rId12"/>
    <p:sldId id="268" r:id="rId13"/>
    <p:sldId id="269" r:id="rId14"/>
    <p:sldId id="261" r:id="rId15"/>
    <p:sldId id="274" r:id="rId16"/>
    <p:sldId id="275" r:id="rId17"/>
    <p:sldId id="282" r:id="rId18"/>
    <p:sldId id="276" r:id="rId19"/>
    <p:sldId id="283" r:id="rId20"/>
    <p:sldId id="284" r:id="rId21"/>
    <p:sldId id="281" r:id="rId22"/>
    <p:sldId id="277" r:id="rId23"/>
    <p:sldId id="278" r:id="rId24"/>
    <p:sldId id="285" r:id="rId25"/>
    <p:sldId id="279" r:id="rId26"/>
    <p:sldId id="280" r:id="rId27"/>
    <p:sldId id="286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546B7-31E6-4942-AFC1-126BB954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A10341-C569-4D7C-A077-43D9DAE6C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6A961-2A0E-4536-9FE0-A0AEDCAC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0C3FE-F023-42D4-8EFF-A6DDD1B1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1CBE09-C89C-4427-94B6-9AF12B70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33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8E956-EF3B-4CB0-89A8-1DFE4FA3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3C1C91-6813-4A98-84B6-5DF3A289F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CA74D0-1084-47AC-8714-CBDC8F7D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6CBBD-2F31-4068-9549-ED97E754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A84BE-875B-4C1A-9D85-57B25790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7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315C47-6AD5-453D-8B7B-6306A4CBA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06FE57-3707-4EE9-9D0B-0F1D36987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B4A132-09EE-4487-BD91-E2C3AF93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8E6492-44FD-4744-B717-09A8017B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C8FE83-C6E8-4782-B1F1-38F3D6E9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43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67C64-7FDC-42D6-81A9-6A81C702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915E7-10BA-49A0-A201-B5843B54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37B553-4E3C-4D8F-A6E4-8EA831FB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DD23B4-5E1B-48A1-9984-59E6F30A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E22D5E-72A4-42BF-BDD6-CB6C4242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1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00F49-0DBC-4C30-B26B-FFB5CAB7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48DDF1-F603-4AC1-B393-241DEBDA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A6439F-D61C-4745-B8B8-8B78F110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3BC4F-3D89-481B-8567-6CC8A3DD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A305A-1515-4385-A19B-C23447F6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17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A88C2-19F4-488B-B403-D23C933C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FB197E-3BC4-4418-84F5-AE3B539BF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5ADEE2-B2DB-461B-B177-58E87320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B3FE36-5456-4A65-8498-8E315893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944B94-AC10-453E-846C-ECF7E0A9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548EA4-248C-4F0C-BF7D-5D031FB6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52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5F658-07FC-48B9-8E85-16257472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D24040-3A37-44A0-8ABD-342EB931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0946D4-632B-434B-BEC9-9E9DE6C8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0A2C93-6F32-4A7E-9B61-0FA1D402D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771E77-2363-4B4C-A207-D9CA9E603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D4602B-B9F0-46DF-AA0C-19C0A97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FE0DBF-A1DB-40AB-8045-5CE064CB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B35E28-DF86-4F2D-AF35-F859EC44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10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C70D6-5196-493B-8A10-478CCC46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FBB935-E812-4590-A769-568CCA1D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7DEFB3-3AC0-41E8-AD83-BA122F65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5379FE-A38A-4F18-9794-4C6A112D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24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B0D2D0-7EDC-4491-A96D-35AB4695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D059D8-4333-4A72-8F3E-A0E4E810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DE2BC4-490A-419E-874B-25F8B89D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49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7EAB7-C85D-4F9E-930F-E75027CF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EE8CD-E050-4CB2-88F8-F1F15AF9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C63991-2117-4763-9692-CF218A20F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027E35-F083-4F7F-92B3-DB66C19C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A78B05-AB68-4224-B0AB-F3AE1750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38146E-E04B-418A-940F-2F0AABA4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6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464B8-01A1-4AA5-9619-D7039C3F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879DC5-70F6-4602-BC94-945A0376F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65ADEC-45D4-4E8C-9B67-43FAF01D6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AF5706-2728-480D-B5C2-67E9C0F8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334-D762-4366-9880-6AFAD7C33400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5C05DA-7E26-4DE4-B2C5-C1250F81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6B53E-2DB1-4C83-B2DF-396D4245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18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D84A29-53CA-49A9-B7C4-02037A22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6C68A-7966-4588-A75A-9609433B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BDD312-48B2-4329-A373-23745EE16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E334-D762-4366-9880-6AFAD7C33400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7186D8-BFA5-4B65-B68A-2AB6D1C6D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6BF442-ED48-4C25-A4B5-5B44A3291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A17F-63F0-4749-9BD3-156C8DA01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26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i.gov.br/icp-brasi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patriciadebassi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49DF8-BD54-4FCC-A37D-43C1C8C32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EFD872-9C1D-4657-8493-D418362AF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Profa. Patricia </a:t>
            </a:r>
            <a:r>
              <a:rPr lang="pt-BR" dirty="0" err="1"/>
              <a:t>Rucker</a:t>
            </a:r>
            <a:r>
              <a:rPr lang="pt-BR" dirty="0"/>
              <a:t> de Bassi</a:t>
            </a:r>
          </a:p>
        </p:txBody>
      </p:sp>
    </p:spTree>
    <p:extLst>
      <p:ext uri="{BB962C8B-B14F-4D97-AF65-F5344CB8AC3E}">
        <p14:creationId xmlns:p14="http://schemas.microsoft.com/office/powerpoint/2010/main" val="198535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C2C2E-6613-4E55-8F35-1E130348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9268C-39ED-4DE1-9EF6-CB593428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64"/>
            <a:ext cx="10515600" cy="47923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Chave simétrica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Vantagem:</a:t>
            </a:r>
          </a:p>
          <a:p>
            <a:pPr lvl="1"/>
            <a:r>
              <a:rPr lang="pt-BR" dirty="0"/>
              <a:t>Facilidade de uso</a:t>
            </a:r>
          </a:p>
          <a:p>
            <a:pPr lvl="1"/>
            <a:r>
              <a:rPr lang="pt-BR" dirty="0"/>
              <a:t>Maior agilidade para execução dos processos criptográficos</a:t>
            </a:r>
          </a:p>
          <a:p>
            <a:r>
              <a:rPr lang="pt-BR" dirty="0"/>
              <a:t>Desvantagem:</a:t>
            </a:r>
          </a:p>
          <a:p>
            <a:pPr lvl="1"/>
            <a:r>
              <a:rPr lang="pt-BR" dirty="0"/>
              <a:t>Chave de </a:t>
            </a:r>
            <a:r>
              <a:rPr lang="pt-BR" dirty="0" err="1"/>
              <a:t>ciframento</a:t>
            </a:r>
            <a:r>
              <a:rPr lang="pt-BR" dirty="0"/>
              <a:t> necessita ser compartilhada previamente entre origem e destino e pode ser interceptada durante este processo de compartilhamento</a:t>
            </a:r>
          </a:p>
          <a:p>
            <a:pPr lvl="1"/>
            <a:r>
              <a:rPr lang="pt-BR" dirty="0"/>
              <a:t>A quantidade de chaves para uma rede com muitos usuários dificulta a gerencia delas – cada par necessita de uma chave</a:t>
            </a:r>
          </a:p>
          <a:p>
            <a:pPr lvl="1"/>
            <a:r>
              <a:rPr lang="pt-BR" dirty="0"/>
              <a:t>A chave deve ser armazenada de forma segura e nem sempre isso é simples de ser implementado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87310D-F38C-4DC9-9A61-44CF2D4C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75" y="1295394"/>
            <a:ext cx="6146035" cy="14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47442F-4031-4F93-BA86-78390152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Criptografia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EF669B2-976E-4BC1-A592-1E638D032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636520" cy="4351338"/>
          </a:xfrm>
        </p:spPr>
        <p:txBody>
          <a:bodyPr/>
          <a:lstStyle/>
          <a:p>
            <a:r>
              <a:rPr lang="pt-BR" dirty="0"/>
              <a:t>Algoritmos de criptografia simétrica</a:t>
            </a:r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52963549-33D7-474F-8019-3ACA3E5993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365125"/>
            <a:ext cx="3779647" cy="602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7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C2C2E-6613-4E55-8F35-1E130348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9268C-39ED-4DE1-9EF6-CB593428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64"/>
            <a:ext cx="10515600" cy="4792300"/>
          </a:xfrm>
        </p:spPr>
        <p:txBody>
          <a:bodyPr>
            <a:normAutofit/>
          </a:bodyPr>
          <a:lstStyle/>
          <a:p>
            <a:r>
              <a:rPr lang="pt-BR" dirty="0"/>
              <a:t>Chave assimétrica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6840E9-B581-4BFC-99A9-86414AFF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75" y="2189114"/>
            <a:ext cx="6493820" cy="23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7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C2C2E-6613-4E55-8F35-1E130348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9268C-39ED-4DE1-9EF6-CB593428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64"/>
            <a:ext cx="10515600" cy="47923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Chave assimétrica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Vantagem:</a:t>
            </a:r>
          </a:p>
          <a:p>
            <a:pPr lvl="1"/>
            <a:r>
              <a:rPr lang="pt-BR" dirty="0"/>
              <a:t>Não precisa enviar a cópia das chaves privadas um para o outro</a:t>
            </a:r>
          </a:p>
          <a:p>
            <a:pPr lvl="1"/>
            <a:r>
              <a:rPr lang="pt-BR" dirty="0"/>
              <a:t>Pode haver comprometimento de um canal de mensagem, mas não dos demais</a:t>
            </a:r>
          </a:p>
          <a:p>
            <a:r>
              <a:rPr lang="pt-BR" dirty="0"/>
              <a:t>Desvantagem:</a:t>
            </a:r>
          </a:p>
          <a:p>
            <a:pPr lvl="1"/>
            <a:r>
              <a:rPr lang="pt-BR" dirty="0"/>
              <a:t>Complexidade empregada no desenvolvimento dos algoritmos </a:t>
            </a:r>
          </a:p>
          <a:p>
            <a:pPr lvl="1"/>
            <a:r>
              <a:rPr lang="pt-BR" dirty="0"/>
              <a:t>Tempo de processamento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CB0845-1731-4FAE-A3D4-C0C8BCA2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75" y="1578505"/>
            <a:ext cx="4714669" cy="17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3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47442F-4031-4F93-BA86-78390152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Criptografia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EF669B2-976E-4BC1-A592-1E638D032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636520" cy="4351338"/>
          </a:xfrm>
        </p:spPr>
        <p:txBody>
          <a:bodyPr/>
          <a:lstStyle/>
          <a:p>
            <a:r>
              <a:rPr lang="pt-BR" dirty="0"/>
              <a:t>Algoritmos de criptografia assimétrica</a:t>
            </a:r>
          </a:p>
        </p:txBody>
      </p:sp>
      <p:pic>
        <p:nvPicPr>
          <p:cNvPr id="20" name="Espaço Reservado para Conteúdo 19">
            <a:extLst>
              <a:ext uri="{FF2B5EF4-FFF2-40B4-BE49-F238E27FC236}">
                <a16:creationId xmlns:a16="http://schemas.microsoft.com/office/drawing/2014/main" id="{97B40BD9-820E-4BD1-B54E-019E84693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2424" y="592296"/>
            <a:ext cx="4178600" cy="584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8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5E4F5-F04A-4115-B2A0-B4F71537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526F59-DBF5-4518-9DC5-0D07F5F5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Certificado Digital</a:t>
            </a:r>
          </a:p>
          <a:p>
            <a:pPr lvl="1"/>
            <a:r>
              <a:rPr lang="pt-BR" dirty="0"/>
              <a:t>É o equivalente digital de um documento de identificação, utilizado em conjunto com um sistema de criptografia de chave pública.</a:t>
            </a:r>
          </a:p>
          <a:p>
            <a:pPr lvl="1"/>
            <a:r>
              <a:rPr lang="pt-BR" dirty="0"/>
              <a:t>O certificado digital é assinado por alguém em quem o proprietário deposita confiança </a:t>
            </a:r>
            <a:r>
              <a:rPr lang="pt-BR" dirty="0">
                <a:sym typeface="Wingdings" panose="05000000000000000000" pitchFamily="2" charset="2"/>
              </a:rPr>
              <a:t> autoridade certificadora (</a:t>
            </a:r>
            <a:r>
              <a:rPr lang="pt-BR" i="1" dirty="0" err="1">
                <a:sym typeface="Wingdings" panose="05000000000000000000" pitchFamily="2" charset="2"/>
              </a:rPr>
              <a:t>Certification</a:t>
            </a:r>
            <a:r>
              <a:rPr lang="pt-BR" i="1" dirty="0">
                <a:sym typeface="Wingdings" panose="05000000000000000000" pitchFamily="2" charset="2"/>
              </a:rPr>
              <a:t> </a:t>
            </a:r>
            <a:r>
              <a:rPr lang="pt-BR" i="1" dirty="0" err="1">
                <a:sym typeface="Wingdings" panose="05000000000000000000" pitchFamily="2" charset="2"/>
              </a:rPr>
              <a:t>Authority</a:t>
            </a:r>
            <a:r>
              <a:rPr lang="pt-BR" dirty="0">
                <a:sym typeface="Wingdings" panose="05000000000000000000" pitchFamily="2" charset="2"/>
              </a:rPr>
              <a:t> – CA).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ICP-Brasil - </a:t>
            </a:r>
            <a:r>
              <a:rPr lang="pt-BR" dirty="0"/>
              <a:t>Infraestrutura de Chaves Públicas Brasileira, ligado ao Instituto Nacional de Tecnologia da Informação - ITI</a:t>
            </a:r>
          </a:p>
          <a:p>
            <a:pPr lvl="1"/>
            <a:endParaRPr lang="pt-BR" dirty="0"/>
          </a:p>
          <a:p>
            <a:pPr lvl="1"/>
            <a:endParaRPr lang="pt-B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953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38C02-C986-437E-B2C3-73EAEE89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4D99B-D41B-4947-951A-1CEF4DEA1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8097"/>
            <a:ext cx="5181600" cy="471886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Certificado Digital</a:t>
            </a:r>
          </a:p>
          <a:p>
            <a:pPr lvl="1"/>
            <a:r>
              <a:rPr lang="pt-BR" dirty="0"/>
              <a:t>ICP- Brasil </a:t>
            </a:r>
          </a:p>
          <a:p>
            <a:pPr lvl="1"/>
            <a:r>
              <a:rPr lang="pt-BR" dirty="0"/>
              <a:t>Conjunto de técnicas, práticas e procedimentos que foram traçadas pelo seu comitê gestor com o objetivo de estabelecer os fundamentos técnicos e metodológicos de um sistema de certificação digital baseado em chave pública</a:t>
            </a:r>
          </a:p>
          <a:p>
            <a:pPr lvl="2"/>
            <a:r>
              <a:rPr lang="pt-BR" dirty="0"/>
              <a:t>Gerenciam a emissão e revogação de certificados digitais no Brasil</a:t>
            </a:r>
          </a:p>
          <a:p>
            <a:pPr lvl="2"/>
            <a:r>
              <a:rPr lang="pt-BR" dirty="0"/>
              <a:t>Composto por:</a:t>
            </a:r>
          </a:p>
          <a:p>
            <a:pPr lvl="3"/>
            <a:r>
              <a:rPr lang="pt-BR" dirty="0"/>
              <a:t>Autoridades certificadoras</a:t>
            </a:r>
          </a:p>
          <a:p>
            <a:pPr lvl="3"/>
            <a:r>
              <a:rPr lang="pt-BR" dirty="0"/>
              <a:t>Autoridades de registro</a:t>
            </a:r>
          </a:p>
          <a:p>
            <a:pPr lvl="3"/>
            <a:r>
              <a:rPr lang="pt-BR" dirty="0"/>
              <a:t>Autoridade gestora de políticas</a:t>
            </a:r>
          </a:p>
          <a:p>
            <a:pPr marL="1371600" lvl="3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4AA474-6D08-4DC4-A242-5B57A408F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3924" y="1458097"/>
            <a:ext cx="4359876" cy="4718866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pt-BR" dirty="0">
                <a:sym typeface="Wingdings" panose="05000000000000000000" pitchFamily="2" charset="2"/>
              </a:rPr>
              <a:t>Membros:</a:t>
            </a:r>
          </a:p>
          <a:p>
            <a:pPr lvl="3"/>
            <a:r>
              <a:rPr lang="pt-BR" dirty="0">
                <a:sym typeface="Wingdings" panose="05000000000000000000" pitchFamily="2" charset="2"/>
              </a:rPr>
              <a:t>Serpro</a:t>
            </a:r>
          </a:p>
          <a:p>
            <a:pPr lvl="3"/>
            <a:r>
              <a:rPr lang="pt-BR" dirty="0">
                <a:sym typeface="Wingdings" panose="05000000000000000000" pitchFamily="2" charset="2"/>
              </a:rPr>
              <a:t>Caixa Econômica Federal</a:t>
            </a:r>
          </a:p>
          <a:p>
            <a:pPr lvl="3"/>
            <a:r>
              <a:rPr lang="pt-BR" dirty="0">
                <a:sym typeface="Wingdings" panose="05000000000000000000" pitchFamily="2" charset="2"/>
              </a:rPr>
              <a:t>Serasa </a:t>
            </a:r>
            <a:r>
              <a:rPr lang="pt-BR" dirty="0" err="1">
                <a:sym typeface="Wingdings" panose="05000000000000000000" pitchFamily="2" charset="2"/>
              </a:rPr>
              <a:t>Experian</a:t>
            </a:r>
            <a:endParaRPr lang="pt-BR" dirty="0">
              <a:sym typeface="Wingdings" panose="05000000000000000000" pitchFamily="2" charset="2"/>
            </a:endParaRPr>
          </a:p>
          <a:p>
            <a:pPr lvl="3"/>
            <a:r>
              <a:rPr lang="pt-BR" dirty="0">
                <a:sym typeface="Wingdings" panose="05000000000000000000" pitchFamily="2" charset="2"/>
              </a:rPr>
              <a:t>Receita Federal</a:t>
            </a:r>
          </a:p>
          <a:p>
            <a:pPr lvl="3"/>
            <a:r>
              <a:rPr lang="pt-BR" dirty="0" err="1">
                <a:sym typeface="Wingdings" panose="05000000000000000000" pitchFamily="2" charset="2"/>
              </a:rPr>
              <a:t>Certsign</a:t>
            </a:r>
            <a:endParaRPr lang="pt-BR" dirty="0">
              <a:sym typeface="Wingdings" panose="05000000000000000000" pitchFamily="2" charset="2"/>
            </a:endParaRPr>
          </a:p>
          <a:p>
            <a:pPr lvl="3"/>
            <a:r>
              <a:rPr lang="pt-BR" dirty="0"/>
              <a:t>Entre outras</a:t>
            </a:r>
          </a:p>
          <a:p>
            <a:r>
              <a:rPr lang="pt-BR" sz="2200" dirty="0">
                <a:hlinkClick r:id="rId2"/>
              </a:rPr>
              <a:t>http://www.iti.gov.br/icp-brasil</a:t>
            </a:r>
            <a:r>
              <a:rPr lang="pt-BR" sz="2200" dirty="0"/>
              <a:t>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17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DD298-6081-4367-BAEE-C78F314A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8A1747-AFF7-490F-BD63-3F3F6453A8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Certificado Digital</a:t>
            </a:r>
          </a:p>
          <a:p>
            <a:pPr lvl="1"/>
            <a:r>
              <a:rPr lang="pt-BR" dirty="0"/>
              <a:t>O certificado digital representa a “carteira de identidade” da pessoa no mundo virtual. </a:t>
            </a:r>
          </a:p>
          <a:p>
            <a:pPr lvl="1"/>
            <a:r>
              <a:rPr lang="pt-BR" dirty="0"/>
              <a:t>Vantagens: </a:t>
            </a:r>
          </a:p>
          <a:p>
            <a:pPr lvl="2"/>
            <a:r>
              <a:rPr lang="pt-BR" dirty="0"/>
              <a:t>Agilidade, redução de custos e segurança. </a:t>
            </a:r>
          </a:p>
          <a:p>
            <a:pPr lvl="1"/>
            <a:r>
              <a:rPr lang="pt-BR" dirty="0"/>
              <a:t>A certificação digital garante autenticidade e integridade. </a:t>
            </a:r>
          </a:p>
          <a:p>
            <a:pPr lvl="1"/>
            <a:r>
              <a:rPr lang="pt-BR" dirty="0"/>
              <a:t>O documento com assinatura digital ICP-Brasil tem a validade de um documento em papel assinado manualmente.</a:t>
            </a:r>
          </a:p>
          <a:p>
            <a:pPr lvl="1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20D284-9C1D-4E82-A531-85A4BC2B46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certificação digital hoje permite que processos que tinham que ser realizados pessoalmente ou por meio de inúmeros documentos em papel, possam ser feitos totalmente por via eletrônica. </a:t>
            </a:r>
          </a:p>
          <a:p>
            <a:r>
              <a:rPr lang="pt-BR" dirty="0"/>
              <a:t>Com isso os processos tornam-se menos burocráticos, mais rápidos e por conseguinte, mais baratos.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71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DA194-9040-46F4-89B8-088652E1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E7627-0366-4CC4-B5C6-AD49548CD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Assinatura Digital</a:t>
            </a:r>
          </a:p>
          <a:p>
            <a:pPr lvl="1"/>
            <a:r>
              <a:rPr lang="pt-BR" dirty="0"/>
              <a:t>Impressões digitais eletrônicas</a:t>
            </a:r>
          </a:p>
          <a:p>
            <a:pPr lvl="1"/>
            <a:r>
              <a:rPr lang="pt-BR" dirty="0"/>
              <a:t>Associa de forma segura um assinante a um documento em uma transação eletrônica.</a:t>
            </a:r>
          </a:p>
          <a:p>
            <a:pPr lvl="1"/>
            <a:r>
              <a:rPr lang="pt-BR" dirty="0"/>
              <a:t>Formato padrão mundial</a:t>
            </a:r>
          </a:p>
          <a:p>
            <a:pPr lvl="2"/>
            <a:r>
              <a:rPr lang="pt-BR" i="1" dirty="0" err="1"/>
              <a:t>Public</a:t>
            </a:r>
            <a:r>
              <a:rPr lang="pt-BR" i="1" dirty="0"/>
              <a:t> Key </a:t>
            </a:r>
            <a:r>
              <a:rPr lang="pt-BR" i="1" dirty="0" err="1"/>
              <a:t>Intrastsructure</a:t>
            </a:r>
            <a:r>
              <a:rPr lang="pt-BR" i="1" dirty="0"/>
              <a:t> </a:t>
            </a:r>
            <a:r>
              <a:rPr lang="pt-BR" dirty="0"/>
              <a:t>– PKI</a:t>
            </a:r>
          </a:p>
          <a:p>
            <a:pPr lvl="2"/>
            <a:r>
              <a:rPr lang="pt-BR" dirty="0"/>
              <a:t>Utiliza criptografia assimétrica – a chave privada fica com o proprietário (</a:t>
            </a:r>
            <a:r>
              <a:rPr lang="pt-BR" i="1" dirty="0" err="1"/>
              <a:t>token</a:t>
            </a:r>
            <a:r>
              <a:rPr lang="pt-BR" dirty="0"/>
              <a:t> ou </a:t>
            </a:r>
            <a:r>
              <a:rPr lang="pt-BR" i="1" dirty="0" err="1"/>
              <a:t>smartcard</a:t>
            </a:r>
            <a:r>
              <a:rPr lang="pt-BR" dirty="0"/>
              <a:t>).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296959-2E52-4AA2-A8B9-619503FE16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pt-BR" dirty="0"/>
              <a:t>Geração de chaves</a:t>
            </a:r>
          </a:p>
          <a:p>
            <a:pPr lvl="2"/>
            <a:r>
              <a:rPr lang="pt-BR" dirty="0"/>
              <a:t>Usuário precisa do par de chaves</a:t>
            </a:r>
          </a:p>
          <a:p>
            <a:pPr lvl="2"/>
            <a:r>
              <a:rPr lang="pt-BR" dirty="0"/>
              <a:t>Realizado pelas autoridades certificadoras do ICP-Brasil</a:t>
            </a:r>
          </a:p>
          <a:p>
            <a:pPr lvl="2"/>
            <a:r>
              <a:rPr lang="pt-BR" dirty="0"/>
              <a:t>A chave privada não é compartilhada e é usada por documentos assinados pelo usuário</a:t>
            </a:r>
          </a:p>
          <a:p>
            <a:pPr lvl="2"/>
            <a:r>
              <a:rPr lang="pt-BR" dirty="0"/>
              <a:t>A chave pública está disponível para todos para validar a assinatura digital do signatário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0495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DA194-9040-46F4-89B8-088652E1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E7627-0366-4CC4-B5C6-AD49548CD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Assinatura Digital</a:t>
            </a:r>
          </a:p>
          <a:p>
            <a:pPr lvl="1"/>
            <a:r>
              <a:rPr lang="pt-BR" dirty="0"/>
              <a:t>Impressões digitais eletrônicas</a:t>
            </a:r>
          </a:p>
          <a:p>
            <a:pPr lvl="1"/>
            <a:r>
              <a:rPr lang="pt-BR" dirty="0"/>
              <a:t>Associa de forma segura um assinante a um documento em uma transação eletrônica.</a:t>
            </a:r>
          </a:p>
          <a:p>
            <a:pPr lvl="1"/>
            <a:r>
              <a:rPr lang="pt-BR" dirty="0"/>
              <a:t>Formato padrão mundial</a:t>
            </a:r>
          </a:p>
          <a:p>
            <a:pPr lvl="2"/>
            <a:r>
              <a:rPr lang="pt-BR" i="1" dirty="0" err="1"/>
              <a:t>Public</a:t>
            </a:r>
            <a:r>
              <a:rPr lang="pt-BR" i="1" dirty="0"/>
              <a:t> Key </a:t>
            </a:r>
            <a:r>
              <a:rPr lang="pt-BR" i="1" dirty="0" err="1"/>
              <a:t>Intrastsructure</a:t>
            </a:r>
            <a:r>
              <a:rPr lang="pt-BR" i="1" dirty="0"/>
              <a:t> </a:t>
            </a:r>
            <a:r>
              <a:rPr lang="pt-BR" dirty="0"/>
              <a:t>– PKI</a:t>
            </a:r>
          </a:p>
          <a:p>
            <a:pPr lvl="2"/>
            <a:r>
              <a:rPr lang="pt-BR" dirty="0"/>
              <a:t>Utiliza criptografia assimétrica – a chave privada fica com o proprietário (</a:t>
            </a:r>
            <a:r>
              <a:rPr lang="pt-BR" i="1" dirty="0" err="1"/>
              <a:t>token</a:t>
            </a:r>
            <a:r>
              <a:rPr lang="pt-BR" dirty="0"/>
              <a:t> ou </a:t>
            </a:r>
            <a:r>
              <a:rPr lang="pt-BR" i="1" dirty="0" err="1"/>
              <a:t>smartcard</a:t>
            </a:r>
            <a:r>
              <a:rPr lang="pt-BR" dirty="0"/>
              <a:t>).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296959-2E52-4AA2-A8B9-619503FE16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pt-BR" dirty="0"/>
              <a:t>Geração de chaves</a:t>
            </a:r>
          </a:p>
          <a:p>
            <a:pPr lvl="2"/>
            <a:r>
              <a:rPr lang="pt-BR" dirty="0"/>
              <a:t>Usuário precisa do par de chaves</a:t>
            </a:r>
          </a:p>
          <a:p>
            <a:pPr lvl="2"/>
            <a:r>
              <a:rPr lang="pt-BR" dirty="0"/>
              <a:t>Realizado pelas autoridades certificadoras do ICP-Brasil</a:t>
            </a:r>
          </a:p>
          <a:p>
            <a:pPr lvl="2"/>
            <a:r>
              <a:rPr lang="pt-BR" dirty="0"/>
              <a:t>A chave privada não é compartilhada e é usada por documentos assinados pelo usuário</a:t>
            </a:r>
          </a:p>
          <a:p>
            <a:pPr lvl="2"/>
            <a:r>
              <a:rPr lang="pt-BR" dirty="0"/>
              <a:t>A chave pública está disponível para todos para validar a assinatura digital do signatário</a:t>
            </a:r>
          </a:p>
          <a:p>
            <a:pPr lvl="1"/>
            <a:endParaRPr lang="pt-BR" dirty="0"/>
          </a:p>
        </p:txBody>
      </p:sp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A130E93E-00D8-471F-80A8-D86E83023F76}"/>
              </a:ext>
            </a:extLst>
          </p:cNvPr>
          <p:cNvSpPr/>
          <p:nvPr/>
        </p:nvSpPr>
        <p:spPr>
          <a:xfrm>
            <a:off x="4154311" y="790222"/>
            <a:ext cx="7199489" cy="3962400"/>
          </a:xfrm>
          <a:prstGeom prst="wedgeEllipseCallout">
            <a:avLst>
              <a:gd name="adj1" fmla="val -47332"/>
              <a:gd name="adj2" fmla="val 59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São dispositivos portáteis que funcionam como mídias armazenadoras. Em seus chips são armazenadas as chaves privadas dos usuários. O acesso às informações neles contidas é feito por meio de uma senha pessoal, determinada pelo titular. </a:t>
            </a:r>
          </a:p>
          <a:p>
            <a:pPr algn="ctr"/>
            <a:r>
              <a:rPr lang="pt-BR" dirty="0"/>
              <a:t>O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card</a:t>
            </a:r>
            <a:r>
              <a:rPr lang="pt-BR" dirty="0"/>
              <a:t> assemelha-se a um cartão magnético, sendo necessário um aparelho leitor para seu funcionamento. </a:t>
            </a:r>
          </a:p>
          <a:p>
            <a:pPr algn="ctr"/>
            <a:r>
              <a:rPr lang="pt-BR" dirty="0"/>
              <a:t>Já o </a:t>
            </a:r>
            <a:r>
              <a:rPr lang="pt-BR" dirty="0" err="1"/>
              <a:t>token</a:t>
            </a:r>
            <a:r>
              <a:rPr lang="pt-BR" dirty="0"/>
              <a:t> assemelha-se a uma pequena chave que é colocada em uma entrada do computador.</a:t>
            </a:r>
          </a:p>
        </p:txBody>
      </p:sp>
    </p:spTree>
    <p:extLst>
      <p:ext uri="{BB962C8B-B14F-4D97-AF65-F5344CB8AC3E}">
        <p14:creationId xmlns:p14="http://schemas.microsoft.com/office/powerpoint/2010/main" val="102539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6CE34-17D1-46D8-B311-A4933F90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4D2F914-EE92-4100-90B6-71D190899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113" y="2735281"/>
            <a:ext cx="4126719" cy="120270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91AE43E-067E-41B0-B793-B07F1E9051BC}"/>
              </a:ext>
            </a:extLst>
          </p:cNvPr>
          <p:cNvSpPr/>
          <p:nvPr/>
        </p:nvSpPr>
        <p:spPr>
          <a:xfrm>
            <a:off x="1004712" y="2735281"/>
            <a:ext cx="54976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Criptologia é a arte ou a ciência de escrever em cifra ou em código;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Ela aborda o conjunto de técnicas que permitem tornar incompreensível uma mensagem originalmente escrita com clareza, de forma a permitir normalmente que apenas o destinatário a decifre e a compreenda. </a:t>
            </a:r>
          </a:p>
        </p:txBody>
      </p:sp>
    </p:spTree>
    <p:extLst>
      <p:ext uri="{BB962C8B-B14F-4D97-AF65-F5344CB8AC3E}">
        <p14:creationId xmlns:p14="http://schemas.microsoft.com/office/powerpoint/2010/main" val="1302237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DA194-9040-46F4-89B8-088652E1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E7627-0366-4CC4-B5C6-AD49548CD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Assinatura Digital</a:t>
            </a:r>
          </a:p>
          <a:p>
            <a:pPr lvl="1"/>
            <a:r>
              <a:rPr lang="pt-BR" dirty="0"/>
              <a:t>Impressões digitais eletrônicas</a:t>
            </a:r>
          </a:p>
          <a:p>
            <a:pPr lvl="1"/>
            <a:r>
              <a:rPr lang="pt-BR" dirty="0"/>
              <a:t>Associa de forma segura um assinante a um documento em uma transação eletrônica.</a:t>
            </a:r>
          </a:p>
          <a:p>
            <a:pPr lvl="1"/>
            <a:r>
              <a:rPr lang="pt-BR" dirty="0"/>
              <a:t>Formato padrão mundial</a:t>
            </a:r>
          </a:p>
          <a:p>
            <a:pPr lvl="2"/>
            <a:r>
              <a:rPr lang="pt-BR" i="1" dirty="0" err="1"/>
              <a:t>Public</a:t>
            </a:r>
            <a:r>
              <a:rPr lang="pt-BR" i="1" dirty="0"/>
              <a:t> Key </a:t>
            </a:r>
            <a:r>
              <a:rPr lang="pt-BR" i="1" dirty="0" err="1"/>
              <a:t>Intrastsructure</a:t>
            </a:r>
            <a:r>
              <a:rPr lang="pt-BR" i="1" dirty="0"/>
              <a:t> </a:t>
            </a:r>
            <a:r>
              <a:rPr lang="pt-BR" dirty="0"/>
              <a:t>– PKI</a:t>
            </a:r>
          </a:p>
          <a:p>
            <a:pPr lvl="2"/>
            <a:r>
              <a:rPr lang="pt-BR" dirty="0"/>
              <a:t>Utiliza criptografia assimétrica – a chave privada fica com o proprietário (</a:t>
            </a:r>
            <a:r>
              <a:rPr lang="pt-BR" i="1" dirty="0" err="1"/>
              <a:t>token</a:t>
            </a:r>
            <a:r>
              <a:rPr lang="pt-BR" dirty="0"/>
              <a:t> ou </a:t>
            </a:r>
            <a:r>
              <a:rPr lang="pt-BR" i="1" dirty="0" err="1"/>
              <a:t>smartcard</a:t>
            </a:r>
            <a:r>
              <a:rPr lang="pt-BR" dirty="0"/>
              <a:t>).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296959-2E52-4AA2-A8B9-619503FE16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pt-BR" dirty="0"/>
              <a:t>Geração de chaves</a:t>
            </a:r>
          </a:p>
          <a:p>
            <a:pPr lvl="2"/>
            <a:r>
              <a:rPr lang="pt-BR" dirty="0"/>
              <a:t>Usuário precisa do par de chaves</a:t>
            </a:r>
          </a:p>
          <a:p>
            <a:pPr lvl="2"/>
            <a:r>
              <a:rPr lang="pt-BR" dirty="0"/>
              <a:t>Realizado pelas autoridades certificadoras do ICP-Brasil</a:t>
            </a:r>
          </a:p>
          <a:p>
            <a:pPr lvl="2"/>
            <a:r>
              <a:rPr lang="pt-BR" dirty="0"/>
              <a:t>A chave privada não é compartilhada e é usada por documentos assinados pelo usuário</a:t>
            </a:r>
          </a:p>
          <a:p>
            <a:pPr lvl="2"/>
            <a:r>
              <a:rPr lang="pt-BR" dirty="0"/>
              <a:t>A chave pública está disponível para todos para validar a assinatura digital do signatário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412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BA1D2-95A3-463B-BB39-9E27EFBA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FC088-166F-4032-B16D-E2D3828532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 </a:t>
            </a:r>
            <a:r>
              <a:rPr lang="pt-BR" b="1" dirty="0"/>
              <a:t>assinatura digital </a:t>
            </a:r>
            <a:r>
              <a:rPr lang="pt-BR" dirty="0"/>
              <a:t>é gerada a partir do uso do</a:t>
            </a:r>
            <a:r>
              <a:rPr lang="pt-BR" b="1" dirty="0"/>
              <a:t> Certificado Digital </a:t>
            </a:r>
            <a:r>
              <a:rPr lang="pt-BR" dirty="0"/>
              <a:t>ICP-Brasil. Ela tem valor jurídico assegurado pela legislação brasileira e, portanto, tudo que é formalizado por meio dela não pode ser repudiado. </a:t>
            </a:r>
          </a:p>
          <a:p>
            <a:r>
              <a:rPr lang="pt-BR" dirty="0"/>
              <a:t>"Ela pode ser usada para formalizar qualquer transação, mas é indicada, principalmente, para contratos com alto valor financeiro e de longa duração por conta da segurança. O uso do Certificado garante a autenticidade e integridade do documento“.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BFCF65-EEDD-42DD-9C8E-06C6098D5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 </a:t>
            </a:r>
            <a:r>
              <a:rPr lang="pt-BR" b="1" dirty="0"/>
              <a:t>assinatura eletrônica </a:t>
            </a:r>
            <a:r>
              <a:rPr lang="pt-BR" dirty="0"/>
              <a:t>é gerada a partir da grafia de uma assinatura na tela de um dispositivo (computador, celular e </a:t>
            </a:r>
            <a:r>
              <a:rPr lang="pt-BR" dirty="0" err="1"/>
              <a:t>tablet</a:t>
            </a:r>
            <a:r>
              <a:rPr lang="pt-BR" dirty="0"/>
              <a:t>) e tem eficácia probatória de acordo com as evidências colhidas, como a </a:t>
            </a:r>
            <a:r>
              <a:rPr lang="pt-BR" dirty="0" err="1"/>
              <a:t>geolocalização</a:t>
            </a:r>
            <a:r>
              <a:rPr lang="pt-BR" dirty="0"/>
              <a:t>, voz, imagem, entre outros critérios. </a:t>
            </a:r>
          </a:p>
          <a:p>
            <a:r>
              <a:rPr lang="pt-BR" dirty="0"/>
              <a:t>Ela é indicada para assinar documentos com baixo risco financeiro e de curto prazo, tais como recibos de entrega, aceite de propostas, contratos de serviços e financiamentos, entre outros. </a:t>
            </a:r>
          </a:p>
          <a:p>
            <a:endParaRPr lang="pt-BR" dirty="0"/>
          </a:p>
          <a:p>
            <a:r>
              <a:rPr lang="pt-BR" sz="1500" dirty="0"/>
              <a:t>Maria Teresa Aarão, diretora de Inovação em Produtos e Mercados da </a:t>
            </a:r>
            <a:r>
              <a:rPr lang="pt-BR" sz="1500" dirty="0" err="1"/>
              <a:t>Certisign</a:t>
            </a:r>
            <a:r>
              <a:rPr lang="pt-BR" sz="1500" dirty="0"/>
              <a:t>, Autoridade Certificadora líder da América Latina.</a:t>
            </a:r>
          </a:p>
        </p:txBody>
      </p:sp>
    </p:spTree>
    <p:extLst>
      <p:ext uri="{BB962C8B-B14F-4D97-AF65-F5344CB8AC3E}">
        <p14:creationId xmlns:p14="http://schemas.microsoft.com/office/powerpoint/2010/main" val="1377589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56D73-8D07-49E2-A2A2-813ED952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D41A5B-0590-49EA-96B7-2D47E2BD963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181600" cy="4351338"/>
          </a:xfrm>
        </p:spPr>
        <p:txBody>
          <a:bodyPr/>
          <a:lstStyle/>
          <a:p>
            <a:pPr lvl="2"/>
            <a:r>
              <a:rPr lang="pt-BR" dirty="0"/>
              <a:t>Assinatura Digital</a:t>
            </a:r>
          </a:p>
        </p:txBody>
      </p:sp>
      <p:pic>
        <p:nvPicPr>
          <p:cNvPr id="1027" name="Picture 3" descr="Figura26">
            <a:extLst>
              <a:ext uri="{FF2B5EF4-FFF2-40B4-BE49-F238E27FC236}">
                <a16:creationId xmlns:a16="http://schemas.microsoft.com/office/drawing/2014/main" id="{5ABA51CA-4C7B-4302-8F55-22B42065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309" y="2429647"/>
            <a:ext cx="46767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744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56D73-8D07-49E2-A2A2-813ED952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D41A5B-0590-49EA-96B7-2D47E2BD963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181600" cy="4351338"/>
          </a:xfrm>
        </p:spPr>
        <p:txBody>
          <a:bodyPr/>
          <a:lstStyle/>
          <a:p>
            <a:pPr lvl="2"/>
            <a:r>
              <a:rPr lang="pt-BR" dirty="0"/>
              <a:t>Assinatura Digital</a:t>
            </a:r>
          </a:p>
        </p:txBody>
      </p:sp>
      <p:pic>
        <p:nvPicPr>
          <p:cNvPr id="1027" name="Picture 3" descr="Figura26">
            <a:extLst>
              <a:ext uri="{FF2B5EF4-FFF2-40B4-BE49-F238E27FC236}">
                <a16:creationId xmlns:a16="http://schemas.microsoft.com/office/drawing/2014/main" id="{5ABA51CA-4C7B-4302-8F55-22B42065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309" y="2429647"/>
            <a:ext cx="46767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Figura27">
            <a:extLst>
              <a:ext uri="{FF2B5EF4-FFF2-40B4-BE49-F238E27FC236}">
                <a16:creationId xmlns:a16="http://schemas.microsoft.com/office/drawing/2014/main" id="{587D8D03-D0BF-41BC-BA9F-65E9F6AD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058" y="4290969"/>
            <a:ext cx="25812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921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56D73-8D07-49E2-A2A2-813ED952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D41A5B-0590-49EA-96B7-2D47E2BD963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181600" cy="4351338"/>
          </a:xfrm>
        </p:spPr>
        <p:txBody>
          <a:bodyPr/>
          <a:lstStyle/>
          <a:p>
            <a:pPr lvl="2"/>
            <a:r>
              <a:rPr lang="pt-BR" dirty="0"/>
              <a:t>Assinatura Digital</a:t>
            </a:r>
          </a:p>
        </p:txBody>
      </p:sp>
      <p:pic>
        <p:nvPicPr>
          <p:cNvPr id="1027" name="Picture 3" descr="Figura26">
            <a:extLst>
              <a:ext uri="{FF2B5EF4-FFF2-40B4-BE49-F238E27FC236}">
                <a16:creationId xmlns:a16="http://schemas.microsoft.com/office/drawing/2014/main" id="{5ABA51CA-4C7B-4302-8F55-22B42065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309" y="2429647"/>
            <a:ext cx="46767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Figura27">
            <a:extLst>
              <a:ext uri="{FF2B5EF4-FFF2-40B4-BE49-F238E27FC236}">
                <a16:creationId xmlns:a16="http://schemas.microsoft.com/office/drawing/2014/main" id="{587D8D03-D0BF-41BC-BA9F-65E9F6AD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058" y="4290969"/>
            <a:ext cx="25812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A5E557E0-0983-48E5-9BA3-1FF1985C9DD1}"/>
              </a:ext>
            </a:extLst>
          </p:cNvPr>
          <p:cNvSpPr/>
          <p:nvPr/>
        </p:nvSpPr>
        <p:spPr>
          <a:xfrm>
            <a:off x="1275644" y="173214"/>
            <a:ext cx="5554375" cy="4285897"/>
          </a:xfrm>
          <a:prstGeom prst="wedgeEllipseCallout">
            <a:avLst>
              <a:gd name="adj1" fmla="val 41214"/>
              <a:gd name="adj2" fmla="val 51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pt-BR" sz="1600" dirty="0"/>
              <a:t>A função </a:t>
            </a:r>
            <a:r>
              <a:rPr lang="pt-BR" sz="1600" dirty="0" err="1"/>
              <a:t>Hash</a:t>
            </a:r>
            <a:r>
              <a:rPr lang="pt-BR" sz="1600" dirty="0"/>
              <a:t> (Resumo) é qualquer algoritmo que mapeie dados grandes e de tamanho variável para pequenos dados de tamanho fixo. Por esse motivo, as funções </a:t>
            </a:r>
            <a:r>
              <a:rPr lang="pt-BR" sz="1600" dirty="0" err="1"/>
              <a:t>Hash</a:t>
            </a:r>
            <a:r>
              <a:rPr lang="pt-BR" sz="1600" dirty="0"/>
              <a:t> são conhecidas por resumirem o dado. A principal aplicação dessas funções é a comparação de dados grandes ou secretos.</a:t>
            </a:r>
          </a:p>
          <a:p>
            <a:pPr fontAlgn="base"/>
            <a:r>
              <a:rPr lang="pt-BR" sz="1600" dirty="0"/>
              <a:t>Dessa forma, as funções </a:t>
            </a:r>
            <a:r>
              <a:rPr lang="pt-BR" sz="1600" dirty="0" err="1"/>
              <a:t>Hash</a:t>
            </a:r>
            <a:r>
              <a:rPr lang="pt-BR" sz="1600" dirty="0"/>
              <a:t> são largamente utilizadas para buscar elementos em bases de dados, verificar a integridade de arquivos baixados ou armazenar e transmitir senhas de usuários. </a:t>
            </a:r>
          </a:p>
        </p:txBody>
      </p:sp>
    </p:spTree>
    <p:extLst>
      <p:ext uri="{BB962C8B-B14F-4D97-AF65-F5344CB8AC3E}">
        <p14:creationId xmlns:p14="http://schemas.microsoft.com/office/powerpoint/2010/main" val="769535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56D73-8D07-49E2-A2A2-813ED952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D41A5B-0590-49EA-96B7-2D47E2BD963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181600" cy="4351338"/>
          </a:xfrm>
        </p:spPr>
        <p:txBody>
          <a:bodyPr/>
          <a:lstStyle/>
          <a:p>
            <a:pPr lvl="2"/>
            <a:r>
              <a:rPr lang="pt-BR" dirty="0"/>
              <a:t>Assinatura Digital</a:t>
            </a:r>
          </a:p>
        </p:txBody>
      </p:sp>
      <p:pic>
        <p:nvPicPr>
          <p:cNvPr id="1027" name="Picture 3" descr="Figura26">
            <a:extLst>
              <a:ext uri="{FF2B5EF4-FFF2-40B4-BE49-F238E27FC236}">
                <a16:creationId xmlns:a16="http://schemas.microsoft.com/office/drawing/2014/main" id="{5ABA51CA-4C7B-4302-8F55-22B42065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058" y="1027906"/>
            <a:ext cx="46767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Figura27">
            <a:extLst>
              <a:ext uri="{FF2B5EF4-FFF2-40B4-BE49-F238E27FC236}">
                <a16:creationId xmlns:a16="http://schemas.microsoft.com/office/drawing/2014/main" id="{587D8D03-D0BF-41BC-BA9F-65E9F6AD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64" y="2947987"/>
            <a:ext cx="25812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Figura28">
            <a:extLst>
              <a:ext uri="{FF2B5EF4-FFF2-40B4-BE49-F238E27FC236}">
                <a16:creationId xmlns:a16="http://schemas.microsoft.com/office/drawing/2014/main" id="{EB2C23BD-4E13-4F31-9E3B-6F5F0886C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149" y="4687545"/>
            <a:ext cx="41338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220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FD574-A117-4027-B9F9-CCD10F2C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B73156-6D7E-4977-B02E-75772812866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181600" cy="4351338"/>
          </a:xfrm>
        </p:spPr>
        <p:txBody>
          <a:bodyPr/>
          <a:lstStyle/>
          <a:p>
            <a:pPr lvl="2"/>
            <a:r>
              <a:rPr lang="pt-BR" dirty="0"/>
              <a:t>Validação da assinatura digital</a:t>
            </a:r>
          </a:p>
        </p:txBody>
      </p:sp>
      <p:pic>
        <p:nvPicPr>
          <p:cNvPr id="4098" name="Picture 2" descr="Figura29">
            <a:extLst>
              <a:ext uri="{FF2B5EF4-FFF2-40B4-BE49-F238E27FC236}">
                <a16:creationId xmlns:a16="http://schemas.microsoft.com/office/drawing/2014/main" id="{10FC8E04-8787-47E4-89A9-2522A3E8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56408"/>
            <a:ext cx="4474305" cy="477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478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077F5-DA5D-45AE-B747-9AE37D83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C96EB8-3575-458C-B84B-3FB2A8AEE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Descrever de forma textual como funciona o processo de uso e verificação da Assinatura Digital.</a:t>
            </a:r>
          </a:p>
          <a:p>
            <a:r>
              <a:rPr lang="pt-BR" dirty="0"/>
              <a:t>Utilizar as figuras como direcionamento.</a:t>
            </a:r>
          </a:p>
          <a:p>
            <a:r>
              <a:rPr lang="pt-BR" dirty="0"/>
              <a:t>Entregar por e-mail até o final da aula – </a:t>
            </a:r>
            <a:r>
              <a:rPr lang="pt-BR" dirty="0">
                <a:hlinkClick r:id="rId2"/>
              </a:rPr>
              <a:t>patriciadebassi@gmail.com</a:t>
            </a:r>
            <a:endParaRPr lang="pt-BR" dirty="0"/>
          </a:p>
          <a:p>
            <a:r>
              <a:rPr lang="pt-BR" dirty="0"/>
              <a:t>Pode ser em grupo, colocar o nome dos integrantes no documento.</a:t>
            </a:r>
          </a:p>
        </p:txBody>
      </p:sp>
    </p:spTree>
    <p:extLst>
      <p:ext uri="{BB962C8B-B14F-4D97-AF65-F5344CB8AC3E}">
        <p14:creationId xmlns:p14="http://schemas.microsoft.com/office/powerpoint/2010/main" val="188874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3D365B8-D17F-4089-8CFB-9719A5DBA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8" r="18961" b="1"/>
          <a:stretch/>
        </p:blipFill>
        <p:spPr>
          <a:xfrm>
            <a:off x="7428412" y="1265802"/>
            <a:ext cx="3518263" cy="24116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B417107-607A-427E-B6AC-27FE1203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Criptografia - 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75C40-37C6-4CD6-9F0D-62E97DE0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9091" cy="4351338"/>
          </a:xfrm>
        </p:spPr>
        <p:txBody>
          <a:bodyPr>
            <a:normAutofit/>
          </a:bodyPr>
          <a:lstStyle/>
          <a:p>
            <a:r>
              <a:rPr lang="pt-BR" sz="2000" dirty="0"/>
              <a:t>Gregos e romanos </a:t>
            </a:r>
            <a:r>
              <a:rPr lang="pt-BR" sz="2000" dirty="0">
                <a:sym typeface="Wingdings" panose="05000000000000000000" pitchFamily="2" charset="2"/>
              </a:rPr>
              <a:t> enviar mensagens secretas</a:t>
            </a:r>
          </a:p>
          <a:p>
            <a:r>
              <a:rPr lang="pt-BR" sz="2000" dirty="0">
                <a:sym typeface="Wingdings" panose="05000000000000000000" pitchFamily="2" charset="2"/>
              </a:rPr>
              <a:t>Gregos – </a:t>
            </a:r>
            <a:r>
              <a:rPr lang="pt-BR" sz="2000" dirty="0" err="1">
                <a:sym typeface="Wingdings" panose="05000000000000000000" pitchFamily="2" charset="2"/>
              </a:rPr>
              <a:t>cítala</a:t>
            </a:r>
            <a:r>
              <a:rPr lang="pt-BR" sz="2000" dirty="0">
                <a:sym typeface="Wingdings" panose="05000000000000000000" pitchFamily="2" charset="2"/>
              </a:rPr>
              <a:t> ou bastão de Licurgo </a:t>
            </a:r>
          </a:p>
          <a:p>
            <a:pPr lvl="1"/>
            <a:r>
              <a:rPr lang="pt-BR" sz="2000" dirty="0">
                <a:sym typeface="Wingdings" panose="05000000000000000000" pitchFamily="2" charset="2"/>
              </a:rPr>
              <a:t>Cifra de transposição</a:t>
            </a:r>
          </a:p>
          <a:p>
            <a:pPr lvl="1"/>
            <a:r>
              <a:rPr lang="pt-BR" sz="2000" dirty="0">
                <a:sym typeface="Wingdings" panose="05000000000000000000" pitchFamily="2" charset="2"/>
              </a:rPr>
              <a:t>Um dos primeiros exemplos conhecidos</a:t>
            </a:r>
          </a:p>
          <a:p>
            <a:pPr lvl="1"/>
            <a:endParaRPr lang="pt-BR" sz="2000" dirty="0"/>
          </a:p>
          <a:p>
            <a:r>
              <a:rPr lang="pt-BR" sz="2000" dirty="0"/>
              <a:t>Romanos - cifra de Cesar</a:t>
            </a:r>
          </a:p>
          <a:p>
            <a:pPr lvl="1"/>
            <a:r>
              <a:rPr lang="pt-BR" sz="2000" dirty="0"/>
              <a:t>Descolamento das letras do alfabeto para a direita ou para a esquerda de acordo com o número de posições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A33E13-4325-4107-8C92-8947AB1C8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83" y="4784542"/>
            <a:ext cx="6093712" cy="9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17107-607A-427E-B6AC-27FE1203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Criptografia - 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75C40-37C6-4CD6-9F0D-62E97DE0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9091" cy="4351338"/>
          </a:xfrm>
        </p:spPr>
        <p:txBody>
          <a:bodyPr>
            <a:normAutofit/>
          </a:bodyPr>
          <a:lstStyle/>
          <a:p>
            <a:r>
              <a:rPr lang="pt-BR" sz="2000" dirty="0"/>
              <a:t>Diagrama de </a:t>
            </a:r>
            <a:r>
              <a:rPr lang="pt-BR" sz="2000" dirty="0" err="1"/>
              <a:t>políbio</a:t>
            </a:r>
            <a:endParaRPr lang="pt-BR" sz="2000" dirty="0"/>
          </a:p>
          <a:p>
            <a:pPr lvl="1"/>
            <a:r>
              <a:rPr lang="pt-BR" sz="2000" dirty="0"/>
              <a:t>Cifra poli alfabética que traduz cada letra através das posições numéricas correspondentes</a:t>
            </a:r>
          </a:p>
          <a:p>
            <a:pPr lvl="1"/>
            <a:endParaRPr lang="pt-BR" sz="2000" dirty="0"/>
          </a:p>
          <a:p>
            <a:r>
              <a:rPr lang="pt-BR" sz="2400" dirty="0"/>
              <a:t>Na 2ª Guerra Mundial – Máquina Enigma</a:t>
            </a:r>
          </a:p>
          <a:p>
            <a:pPr lvl="1"/>
            <a:r>
              <a:rPr lang="pt-BR" sz="2000" dirty="0"/>
              <a:t>Utilizada pelos alemães para enviar e receber transmissões criptografadas</a:t>
            </a:r>
          </a:p>
          <a:p>
            <a:pPr lvl="1"/>
            <a:r>
              <a:rPr lang="pt-BR" sz="2000" dirty="0"/>
              <a:t>Matemáticos poloneses foram capazes de decifrá-la</a:t>
            </a:r>
          </a:p>
          <a:p>
            <a:pPr lvl="1"/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2594597-A947-4865-B803-F10548E86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704" y="1460454"/>
            <a:ext cx="2683192" cy="21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17107-607A-427E-B6AC-27FE1203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Criptografia - 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75C40-37C6-4CD6-9F0D-62E97DE0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Computadores após a 2ª Guerra tornaram possível o desenvolvimento de cifras mais complexas.</a:t>
            </a:r>
          </a:p>
          <a:p>
            <a:r>
              <a:rPr lang="pt-BR" sz="2400" dirty="0"/>
              <a:t>Pesquisas na área iniciaram em 1970 pela IBM, sendo utilizadas em 1976 pelo governo americano</a:t>
            </a:r>
          </a:p>
          <a:p>
            <a:r>
              <a:rPr lang="pt-BR" sz="2400" dirty="0"/>
              <a:t>Desde então a comunicação, redes de computadores e segurança computacional faz uso de técnicas criptográficas modernas para manter chaves secretas de maneira que as funções matemáticas sejam intratáveis.</a:t>
            </a:r>
          </a:p>
          <a:p>
            <a:endParaRPr lang="pt-BR" sz="2400" dirty="0"/>
          </a:p>
          <a:p>
            <a:r>
              <a:rPr lang="pt-BR" sz="2400" dirty="0"/>
              <a:t>Desenvolvedores devem considerar:</a:t>
            </a:r>
          </a:p>
          <a:p>
            <a:pPr lvl="1"/>
            <a:r>
              <a:rPr lang="pt-BR" sz="2000" dirty="0"/>
              <a:t>Avanços tecnológicos futuros</a:t>
            </a:r>
          </a:p>
          <a:p>
            <a:pPr lvl="1"/>
            <a:r>
              <a:rPr lang="pt-BR" sz="2000" dirty="0"/>
              <a:t>Proteção contra ataques de força bruta</a:t>
            </a:r>
          </a:p>
        </p:txBody>
      </p:sp>
    </p:spTree>
    <p:extLst>
      <p:ext uri="{BB962C8B-B14F-4D97-AF65-F5344CB8AC3E}">
        <p14:creationId xmlns:p14="http://schemas.microsoft.com/office/powerpoint/2010/main" val="56808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1634F-A927-4F7F-AEEC-F7FE4144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6ADF7-06A7-42FF-A6A1-1E01411A6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89"/>
            <a:ext cx="10515600" cy="4743274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Onde se aplica:</a:t>
            </a:r>
          </a:p>
          <a:p>
            <a:pPr lvl="1"/>
            <a:r>
              <a:rPr lang="pt-BR" dirty="0"/>
              <a:t>sigilo em banco de dados; </a:t>
            </a:r>
          </a:p>
          <a:p>
            <a:pPr lvl="1"/>
            <a:r>
              <a:rPr lang="pt-BR" dirty="0"/>
              <a:t>censos; </a:t>
            </a:r>
          </a:p>
          <a:p>
            <a:pPr lvl="1"/>
            <a:r>
              <a:rPr lang="pt-BR" dirty="0"/>
              <a:t>investigações governamentais; </a:t>
            </a:r>
          </a:p>
          <a:p>
            <a:pPr lvl="1"/>
            <a:r>
              <a:rPr lang="pt-BR" dirty="0"/>
              <a:t>dossiês de pessoas sob investigação; </a:t>
            </a:r>
          </a:p>
          <a:p>
            <a:pPr lvl="1"/>
            <a:r>
              <a:rPr lang="pt-BR" dirty="0"/>
              <a:t>dados hospitalares;</a:t>
            </a:r>
          </a:p>
          <a:p>
            <a:pPr lvl="1"/>
            <a:r>
              <a:rPr lang="pt-BR" dirty="0"/>
              <a:t>informações de crédito pessoal; </a:t>
            </a:r>
          </a:p>
          <a:p>
            <a:pPr lvl="1"/>
            <a:r>
              <a:rPr lang="pt-BR" dirty="0"/>
              <a:t>decisões estratégicas empresariais; </a:t>
            </a:r>
          </a:p>
          <a:p>
            <a:pPr lvl="1"/>
            <a:r>
              <a:rPr lang="pt-BR" dirty="0"/>
              <a:t>sigilo em comunicação de dados;  </a:t>
            </a:r>
          </a:p>
          <a:p>
            <a:pPr lvl="1"/>
            <a:r>
              <a:rPr lang="pt-BR" dirty="0"/>
              <a:t>comandos militares;  </a:t>
            </a:r>
          </a:p>
          <a:p>
            <a:pPr lvl="1"/>
            <a:r>
              <a:rPr lang="pt-BR" dirty="0"/>
              <a:t>mensagens diplomáticas;  </a:t>
            </a:r>
          </a:p>
          <a:p>
            <a:pPr lvl="1"/>
            <a:r>
              <a:rPr lang="pt-BR" dirty="0"/>
              <a:t>operações bancárias;  </a:t>
            </a:r>
          </a:p>
          <a:p>
            <a:pPr lvl="1"/>
            <a:r>
              <a:rPr lang="pt-BR" dirty="0"/>
              <a:t>comércio eletrônico; </a:t>
            </a:r>
          </a:p>
          <a:p>
            <a:pPr lvl="1"/>
            <a:r>
              <a:rPr lang="pt-BR" dirty="0"/>
              <a:t>transações por troca de documentos eletrônicos (EDI);  </a:t>
            </a:r>
          </a:p>
          <a:p>
            <a:pPr lvl="1"/>
            <a:r>
              <a:rPr lang="pt-BR" dirty="0"/>
              <a:t>estudo de idiomas desconhecidos; </a:t>
            </a:r>
          </a:p>
          <a:p>
            <a:pPr lvl="1"/>
            <a:r>
              <a:rPr lang="pt-BR" dirty="0"/>
              <a:t>recuperação de documentos arqueológicos, hieróglifos; </a:t>
            </a:r>
          </a:p>
          <a:p>
            <a:pPr lvl="1"/>
            <a:r>
              <a:rPr lang="pt-BR" dirty="0"/>
              <a:t>e até tentativas de comunicações extraterrestres! </a:t>
            </a:r>
          </a:p>
        </p:txBody>
      </p:sp>
    </p:spTree>
    <p:extLst>
      <p:ext uri="{BB962C8B-B14F-4D97-AF65-F5344CB8AC3E}">
        <p14:creationId xmlns:p14="http://schemas.microsoft.com/office/powerpoint/2010/main" val="20530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5B4D-9CB8-4B15-8B9B-01960888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D47E56-605A-44F2-960C-59B9C9E0E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pt-BR" dirty="0"/>
              <a:t>Faz uso de:</a:t>
            </a:r>
          </a:p>
          <a:p>
            <a:pPr lvl="1"/>
            <a:r>
              <a:rPr lang="pt-BR" dirty="0"/>
              <a:t>Matemática</a:t>
            </a:r>
          </a:p>
          <a:p>
            <a:pPr lvl="1"/>
            <a:r>
              <a:rPr lang="pt-BR" dirty="0"/>
              <a:t>Teoria da informação</a:t>
            </a:r>
          </a:p>
          <a:p>
            <a:pPr lvl="1"/>
            <a:r>
              <a:rPr lang="pt-BR" dirty="0"/>
              <a:t>Complexidade computacional</a:t>
            </a:r>
          </a:p>
          <a:p>
            <a:pPr lvl="1"/>
            <a:r>
              <a:rPr lang="pt-BR" dirty="0"/>
              <a:t>Estatística</a:t>
            </a:r>
          </a:p>
          <a:p>
            <a:pPr lvl="1"/>
            <a:r>
              <a:rPr lang="pt-BR" dirty="0"/>
              <a:t>Análise combinatória</a:t>
            </a:r>
          </a:p>
          <a:p>
            <a:pPr lvl="1"/>
            <a:r>
              <a:rPr lang="pt-BR" dirty="0"/>
              <a:t>Álgebra abstrata</a:t>
            </a:r>
          </a:p>
          <a:p>
            <a:pPr lvl="1"/>
            <a:r>
              <a:rPr lang="pt-BR" dirty="0"/>
              <a:t>Teoria dos números</a:t>
            </a:r>
          </a:p>
          <a:p>
            <a:pPr lvl="1"/>
            <a:r>
              <a:rPr lang="pt-BR" dirty="0"/>
              <a:t>Matemática finita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534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EC780-CBDB-4C77-8910-62F38CB6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5EBDBCF-ED97-496B-9A5A-0E37EC8FB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018" y="1690688"/>
            <a:ext cx="5553075" cy="147637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6176D41-5734-4A05-84CE-A970A7270743}"/>
              </a:ext>
            </a:extLst>
          </p:cNvPr>
          <p:cNvSpPr/>
          <p:nvPr/>
        </p:nvSpPr>
        <p:spPr>
          <a:xfrm>
            <a:off x="1377244" y="41752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Tipos</a:t>
            </a:r>
          </a:p>
          <a:p>
            <a:pPr lvl="1"/>
            <a:r>
              <a:rPr lang="pt-BR" dirty="0"/>
              <a:t>De chave simétrica</a:t>
            </a:r>
          </a:p>
          <a:p>
            <a:pPr lvl="1"/>
            <a:r>
              <a:rPr lang="pt-BR" dirty="0"/>
              <a:t>De chave assimétrica</a:t>
            </a:r>
          </a:p>
        </p:txBody>
      </p:sp>
    </p:spTree>
    <p:extLst>
      <p:ext uri="{BB962C8B-B14F-4D97-AF65-F5344CB8AC3E}">
        <p14:creationId xmlns:p14="http://schemas.microsoft.com/office/powerpoint/2010/main" val="123633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C2C2E-6613-4E55-8F35-1E130348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9268C-39ED-4DE1-9EF6-CB593428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64"/>
            <a:ext cx="10515600" cy="4792300"/>
          </a:xfrm>
        </p:spPr>
        <p:txBody>
          <a:bodyPr>
            <a:normAutofit/>
          </a:bodyPr>
          <a:lstStyle/>
          <a:p>
            <a:r>
              <a:rPr lang="pt-BR" dirty="0"/>
              <a:t>Chave simétrica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87310D-F38C-4DC9-9A61-44CF2D4C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94" y="2286954"/>
            <a:ext cx="7154012" cy="16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72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1255</Words>
  <Application>Microsoft Office PowerPoint</Application>
  <PresentationFormat>Widescreen</PresentationFormat>
  <Paragraphs>209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Tema do Office</vt:lpstr>
      <vt:lpstr>Criptografia</vt:lpstr>
      <vt:lpstr>Criptografia</vt:lpstr>
      <vt:lpstr>Criptografia - Histórico</vt:lpstr>
      <vt:lpstr>Criptografia - Histórico</vt:lpstr>
      <vt:lpstr>Criptografia - Histórico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Forense Computacional</dc:title>
  <dc:creator>Patricia de Bassi</dc:creator>
  <cp:lastModifiedBy>Patricia de Bassi</cp:lastModifiedBy>
  <cp:revision>20</cp:revision>
  <dcterms:created xsi:type="dcterms:W3CDTF">2017-11-06T15:31:55Z</dcterms:created>
  <dcterms:modified xsi:type="dcterms:W3CDTF">2017-11-13T22:34:29Z</dcterms:modified>
</cp:coreProperties>
</file>