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546B7-31E6-4942-AFC1-126BB954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10341-C569-4D7C-A077-43D9DAE6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6A961-2A0E-4536-9FE0-A0AEDCAC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0C3FE-F023-42D4-8EFF-A6DDD1B1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CBE09-C89C-4427-94B6-9AF12B7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E956-EF3B-4CB0-89A8-1DFE4FA3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C1C91-6813-4A98-84B6-5DF3A289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A74D0-1084-47AC-8714-CBDC8F7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6CBBD-2F31-4068-9549-ED97E75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A84BE-875B-4C1A-9D85-57B2579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315C47-6AD5-453D-8B7B-6306A4CBA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06FE57-3707-4EE9-9D0B-0F1D3698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4A132-09EE-4487-BD91-E2C3AF93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E6492-44FD-4744-B717-09A8017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8FE83-C6E8-4782-B1F1-38F3D6E9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4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67C64-7FDC-42D6-81A9-6A81C702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15E7-10BA-49A0-A201-B5843B54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7B553-4E3C-4D8F-A6E4-8EA831FB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D23B4-5E1B-48A1-9984-59E6F30A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22D5E-72A4-42BF-BDD6-CB6C4242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0F49-0DBC-4C30-B26B-FFB5CAB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8DDF1-F603-4AC1-B393-241DEBDA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6439F-D61C-4745-B8B8-8B78F110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3BC4F-3D89-481B-8567-6CC8A3DD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A305A-1515-4385-A19B-C23447F6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1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A88C2-19F4-488B-B403-D23C933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B197E-3BC4-4418-84F5-AE3B539B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ADEE2-B2DB-461B-B177-58E8732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3FE36-5456-4A65-8498-8E315893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944B94-AC10-453E-846C-ECF7E0A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48EA4-248C-4F0C-BF7D-5D031FB6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5F658-07FC-48B9-8E85-1625747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D24040-3A37-44A0-8ABD-342EB931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946D4-632B-434B-BEC9-9E9DE6C8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0A2C93-6F32-4A7E-9B61-0FA1D402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771E77-2363-4B4C-A207-D9CA9E60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D4602B-B9F0-46DF-AA0C-19C0A97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FE0DBF-A1DB-40AB-8045-5CE064CB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35E28-DF86-4F2D-AF35-F859EC4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70D6-5196-493B-8A10-478CCC4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FBB935-E812-4590-A769-568CCA1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7DEFB3-3AC0-41E8-AD83-BA122F6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5379FE-A38A-4F18-9794-4C6A11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B0D2D0-7EDC-4491-A96D-35AB469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D059D8-4333-4A72-8F3E-A0E4E81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DE2BC4-490A-419E-874B-25F8B89D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9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7EAB7-C85D-4F9E-930F-E75027C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E8CD-E050-4CB2-88F8-F1F15AF9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C63991-2117-4763-9692-CF218A20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27E35-F083-4F7F-92B3-DB66C19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78B05-AB68-4224-B0AB-F3AE1750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8146E-E04B-418A-940F-2F0AABA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64B8-01A1-4AA5-9619-D7039C3F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79DC5-70F6-4602-BC94-945A0376F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65ADEC-45D4-4E8C-9B67-43FAF01D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F5706-2728-480D-B5C2-67E9C0F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5C05DA-7E26-4DE4-B2C5-C1250F8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B53E-2DB1-4C83-B2DF-396D424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D84A29-53CA-49A9-B7C4-02037A22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C68A-7966-4588-A75A-9609433B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DD312-48B2-4329-A373-23745EE16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E334-D762-4366-9880-6AFAD7C3340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186D8-BFA5-4B65-B68A-2AB6D1C6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BF442-ED48-4C25-A4B5-5B44A329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info.com.br/2013/06/12/certificacoes-recomendadas-pelo-dsic-na-area-de-forense-computacional-2/" TargetMode="External"/><Relationship Id="rId2" Type="http://schemas.openxmlformats.org/officeDocument/2006/relationships/hyperlink" Target="http://academiadeforensedigital.com.br/mercado-de-trabalho-forense-digit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9DF8-BD54-4FCC-A37D-43C1C8C3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FD872-9C1D-4657-8493-D418362AF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Profa. Patricia </a:t>
            </a:r>
            <a:r>
              <a:rPr lang="pt-BR" dirty="0" err="1"/>
              <a:t>Rucker</a:t>
            </a:r>
            <a:r>
              <a:rPr lang="pt-BR" dirty="0"/>
              <a:t> de Bassi</a:t>
            </a:r>
          </a:p>
        </p:txBody>
      </p:sp>
    </p:spTree>
    <p:extLst>
      <p:ext uri="{BB962C8B-B14F-4D97-AF65-F5344CB8AC3E}">
        <p14:creationId xmlns:p14="http://schemas.microsoft.com/office/powerpoint/2010/main" val="198535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Forense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3537" cy="4351338"/>
          </a:xfrm>
        </p:spPr>
        <p:txBody>
          <a:bodyPr/>
          <a:lstStyle/>
          <a:p>
            <a:r>
              <a:rPr lang="pt-BR"/>
              <a:t>Etapas do processo de perícia forense computacional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101437-7825-45F6-BD5C-7289ED1B4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197" y="1690688"/>
            <a:ext cx="6200603" cy="3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6E4C1-2E7F-475A-9292-D7BE5A63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F443F-BC43-48A6-9FAF-9744501A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3707674" cy="44862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Extração dos dados armazenados em um computador </a:t>
            </a:r>
            <a:r>
              <a:rPr lang="pt-BR" dirty="0">
                <a:sym typeface="Wingdings" panose="05000000000000000000" pitchFamily="2" charset="2"/>
              </a:rPr>
              <a:t> iceberg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Arquivos visíveis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Arquivos apagados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Sistemas/BD/logs de impressão, uso da internet, </a:t>
            </a:r>
            <a:r>
              <a:rPr lang="pt-BR" dirty="0" err="1">
                <a:sym typeface="Wingdings" panose="05000000000000000000" pitchFamily="2" charset="2"/>
              </a:rPr>
              <a:t>etc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Arquivos ocultos/criptografados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Fragmentos de arquivos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E6F61D-C369-4091-8BE3-BEB774637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8755" y="1201784"/>
            <a:ext cx="7086848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A8EE9-2327-4846-AA7C-E4D1C0C4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0DCBF-9733-46F0-BCD6-46DD1B96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ISO/IEC 27037</a:t>
            </a:r>
          </a:p>
          <a:p>
            <a:pPr lvl="1"/>
            <a:r>
              <a:rPr lang="pt-BR" dirty="0"/>
              <a:t>Etapas correspondentes a um exame forense computacional </a:t>
            </a:r>
          </a:p>
          <a:p>
            <a:pPr lvl="1"/>
            <a:r>
              <a:rPr lang="pt-BR" dirty="0"/>
              <a:t>Diretrizes para atividades específicas de manuseio de evidências digitais</a:t>
            </a:r>
          </a:p>
          <a:p>
            <a:pPr lvl="2"/>
            <a:r>
              <a:rPr lang="pt-BR" dirty="0"/>
              <a:t>Identificação</a:t>
            </a:r>
          </a:p>
          <a:p>
            <a:pPr lvl="2"/>
            <a:r>
              <a:rPr lang="pt-BR" dirty="0"/>
              <a:t>Coleta</a:t>
            </a:r>
          </a:p>
          <a:p>
            <a:pPr lvl="2"/>
            <a:r>
              <a:rPr lang="pt-BR" dirty="0"/>
              <a:t>Aquisição</a:t>
            </a:r>
          </a:p>
          <a:p>
            <a:pPr lvl="2"/>
            <a:r>
              <a:rPr lang="pt-BR" dirty="0"/>
              <a:t>Preservação de evidência para fins probatórios</a:t>
            </a:r>
          </a:p>
        </p:txBody>
      </p:sp>
    </p:spTree>
    <p:extLst>
      <p:ext uri="{BB962C8B-B14F-4D97-AF65-F5344CB8AC3E}">
        <p14:creationId xmlns:p14="http://schemas.microsoft.com/office/powerpoint/2010/main" val="33717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7107-607A-427E-B6AC-27FE120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75C40-37C6-4CD6-9F0D-62E97DE0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4757237"/>
          </a:xfrm>
        </p:spPr>
        <p:txBody>
          <a:bodyPr>
            <a:normAutofit/>
          </a:bodyPr>
          <a:lstStyle/>
          <a:p>
            <a:r>
              <a:rPr lang="pt-BR" dirty="0"/>
              <a:t>Dependendo do incidente de segurança:</a:t>
            </a:r>
          </a:p>
          <a:p>
            <a:pPr lvl="1"/>
            <a:r>
              <a:rPr lang="pt-BR" dirty="0"/>
              <a:t>Observar procedimentos de preservação de evidências</a:t>
            </a:r>
          </a:p>
          <a:p>
            <a:pPr lvl="1"/>
            <a:r>
              <a:rPr lang="pt-BR" dirty="0"/>
              <a:t>Não prejuízo de ações futuras de investigação – interna ou externa</a:t>
            </a:r>
          </a:p>
          <a:p>
            <a:pPr lvl="1"/>
            <a:r>
              <a:rPr lang="pt-BR" dirty="0"/>
              <a:t>Ações policiais e judiciais</a:t>
            </a:r>
          </a:p>
          <a:p>
            <a:pPr lvl="1"/>
            <a:endParaRPr lang="pt-BR" dirty="0"/>
          </a:p>
          <a:p>
            <a:r>
              <a:rPr lang="pt-BR" dirty="0"/>
              <a:t>Ciências Forenses</a:t>
            </a:r>
          </a:p>
          <a:p>
            <a:pPr lvl="1"/>
            <a:r>
              <a:rPr lang="pt-BR" dirty="0"/>
              <a:t>Aplicação de princípios das ciências físicas ao direito na busca da verdade em questões cíveis, criminais e de comportamento social para que não se cometam injustiças contra qualquer membro da sociedade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06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5B4D-9CB8-4B15-8B9B-01960888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47E56-605A-44F2-960C-59B9C9E0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BR" dirty="0"/>
              <a:t>Uso de métodos científicos para:</a:t>
            </a:r>
          </a:p>
          <a:p>
            <a:pPr lvl="2"/>
            <a:r>
              <a:rPr lang="pt-BR" dirty="0"/>
              <a:t>Preservação</a:t>
            </a:r>
          </a:p>
          <a:p>
            <a:pPr lvl="2"/>
            <a:r>
              <a:rPr lang="pt-BR" dirty="0"/>
              <a:t>Coleta</a:t>
            </a:r>
          </a:p>
          <a:p>
            <a:pPr lvl="2"/>
            <a:r>
              <a:rPr lang="pt-BR" dirty="0"/>
              <a:t>Validação</a:t>
            </a:r>
          </a:p>
          <a:p>
            <a:pPr lvl="2"/>
            <a:r>
              <a:rPr lang="pt-BR" dirty="0"/>
              <a:t>Identificação </a:t>
            </a:r>
          </a:p>
          <a:p>
            <a:pPr lvl="2"/>
            <a:r>
              <a:rPr lang="pt-BR" dirty="0"/>
              <a:t>Análise </a:t>
            </a:r>
          </a:p>
          <a:p>
            <a:pPr lvl="2"/>
            <a:r>
              <a:rPr lang="pt-BR" dirty="0"/>
              <a:t>Interpretação</a:t>
            </a:r>
          </a:p>
          <a:p>
            <a:pPr lvl="2"/>
            <a:r>
              <a:rPr lang="pt-BR" dirty="0"/>
              <a:t>Documentação</a:t>
            </a:r>
          </a:p>
          <a:p>
            <a:pPr lvl="2"/>
            <a:r>
              <a:rPr lang="pt-BR" dirty="0"/>
              <a:t>Apresentação de evidência digital com validade probatória em juízo.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3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5B4D-9CB8-4B15-8B9B-01960888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47E56-605A-44F2-960C-59B9C9E0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4"/>
            <a:ext cx="10515600" cy="4781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utilizar:</a:t>
            </a:r>
          </a:p>
          <a:p>
            <a:pPr lvl="1"/>
            <a:r>
              <a:rPr lang="pt-BR" dirty="0"/>
              <a:t>Quebra de contrato</a:t>
            </a:r>
          </a:p>
          <a:p>
            <a:pPr lvl="2"/>
            <a:r>
              <a:rPr lang="pt-BR" dirty="0"/>
              <a:t>Entre funcionário e empresa</a:t>
            </a:r>
          </a:p>
          <a:p>
            <a:pPr lvl="2"/>
            <a:r>
              <a:rPr lang="pt-BR" dirty="0"/>
              <a:t>Entre empresas</a:t>
            </a:r>
          </a:p>
          <a:p>
            <a:pPr lvl="1"/>
            <a:r>
              <a:rPr lang="pt-BR" dirty="0"/>
              <a:t>Roubo ou divulgação de informações sigilosas</a:t>
            </a:r>
          </a:p>
          <a:p>
            <a:pPr lvl="1"/>
            <a:r>
              <a:rPr lang="pt-BR" dirty="0"/>
              <a:t>Disputas entre empregados ou entre empresas</a:t>
            </a:r>
          </a:p>
          <a:p>
            <a:pPr lvl="1"/>
            <a:r>
              <a:rPr lang="pt-BR" dirty="0"/>
              <a:t>Dentre outros</a:t>
            </a:r>
          </a:p>
          <a:p>
            <a:endParaRPr lang="pt-BR" dirty="0"/>
          </a:p>
          <a:p>
            <a:r>
              <a:rPr lang="pt-BR" dirty="0"/>
              <a:t>Como utilizar:</a:t>
            </a:r>
          </a:p>
          <a:p>
            <a:pPr lvl="1"/>
            <a:r>
              <a:rPr lang="pt-BR" dirty="0"/>
              <a:t>Coleta de evidências utilizando metodologias forenses</a:t>
            </a:r>
          </a:p>
          <a:p>
            <a:pPr lvl="2"/>
            <a:r>
              <a:rPr lang="pt-BR" dirty="0"/>
              <a:t>Proteger a organização de incidentes similares no futuro</a:t>
            </a:r>
          </a:p>
          <a:p>
            <a:pPr lvl="2"/>
            <a:r>
              <a:rPr lang="pt-BR" dirty="0"/>
              <a:t>Fundamentar corretamente possíveis ações cíveis ou criminais no âmbito jurídico</a:t>
            </a:r>
          </a:p>
        </p:txBody>
      </p:sp>
    </p:spTree>
    <p:extLst>
      <p:ext uri="{BB962C8B-B14F-4D97-AF65-F5344CB8AC3E}">
        <p14:creationId xmlns:p14="http://schemas.microsoft.com/office/powerpoint/2010/main" val="256527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C2E-6613-4E55-8F35-1E13034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Forense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9268C-39ED-4DE1-9EF6-CB59342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3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Quem faz:</a:t>
            </a:r>
          </a:p>
          <a:p>
            <a:pPr lvl="1"/>
            <a:r>
              <a:rPr lang="pt-BR" dirty="0"/>
              <a:t>Peritos especialistas na área de forense computacional</a:t>
            </a:r>
          </a:p>
          <a:p>
            <a:pPr lvl="1"/>
            <a:r>
              <a:rPr lang="pt-BR" dirty="0"/>
              <a:t>Área de perícia digital</a:t>
            </a:r>
          </a:p>
          <a:p>
            <a:endParaRPr lang="pt-BR" dirty="0"/>
          </a:p>
          <a:p>
            <a:r>
              <a:rPr lang="pt-BR" dirty="0"/>
              <a:t>Mercado de trabalho:</a:t>
            </a:r>
          </a:p>
          <a:p>
            <a:pPr lvl="1"/>
            <a:r>
              <a:rPr lang="pt-BR" dirty="0"/>
              <a:t>Empresas de consultoria</a:t>
            </a:r>
          </a:p>
          <a:p>
            <a:pPr lvl="1"/>
            <a:r>
              <a:rPr lang="pt-BR" dirty="0"/>
              <a:t>Serviços à Justiça</a:t>
            </a:r>
          </a:p>
          <a:p>
            <a:pPr lvl="2"/>
            <a:r>
              <a:rPr lang="pt-BR" dirty="0"/>
              <a:t>Perito judicial </a:t>
            </a:r>
          </a:p>
          <a:p>
            <a:pPr lvl="2"/>
            <a:r>
              <a:rPr lang="pt-BR" dirty="0"/>
              <a:t>Assistente técnico</a:t>
            </a:r>
          </a:p>
          <a:p>
            <a:pPr lvl="1"/>
            <a:r>
              <a:rPr lang="pt-BR" dirty="0">
                <a:hlinkClick r:id="rId2"/>
              </a:rPr>
              <a:t>http://academiadeforensedigital.com.br/mercado-de-trabalho-forense-digital/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Certificações</a:t>
            </a:r>
          </a:p>
          <a:p>
            <a:pPr lvl="1"/>
            <a:r>
              <a:rPr lang="pt-BR" dirty="0">
                <a:hlinkClick r:id="rId3"/>
              </a:rPr>
              <a:t>https://seginfo.com.br/2013/06/12/certificacoes-recomendadas-pelo-dsic-na-area-de-forense-computacional-2/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77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Forense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3537" cy="4351338"/>
          </a:xfrm>
        </p:spPr>
        <p:txBody>
          <a:bodyPr/>
          <a:lstStyle/>
          <a:p>
            <a:r>
              <a:rPr lang="pt-BR"/>
              <a:t>Etapas do processo de perícia forense computacional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101437-7825-45F6-BD5C-7289ED1B4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197" y="1690688"/>
            <a:ext cx="6200603" cy="3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Forense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3537" cy="4351338"/>
          </a:xfrm>
        </p:spPr>
        <p:txBody>
          <a:bodyPr/>
          <a:lstStyle/>
          <a:p>
            <a:r>
              <a:rPr lang="pt-BR"/>
              <a:t>Etapas do processo de perícia forense computacional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101437-7825-45F6-BD5C-7289ED1B4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197" y="1690688"/>
            <a:ext cx="6200603" cy="3507262"/>
          </a:xfrm>
          <a:prstGeom prst="rect">
            <a:avLst/>
          </a:prstGeom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8858A0AA-0066-466F-AD6E-09AF6C92EF2B}"/>
              </a:ext>
            </a:extLst>
          </p:cNvPr>
          <p:cNvSpPr/>
          <p:nvPr/>
        </p:nvSpPr>
        <p:spPr>
          <a:xfrm>
            <a:off x="366709" y="287074"/>
            <a:ext cx="4786488" cy="3014133"/>
          </a:xfrm>
          <a:prstGeom prst="wedgeEllipseCallout">
            <a:avLst>
              <a:gd name="adj1" fmla="val 66167"/>
              <a:gd name="adj2" fmla="val 3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imagem binária é uma </a:t>
            </a:r>
            <a:r>
              <a:rPr lang="pt-BR" b="1" dirty="0"/>
              <a:t>cópia</a:t>
            </a:r>
            <a:r>
              <a:rPr lang="pt-BR" dirty="0"/>
              <a:t> bia a </a:t>
            </a:r>
            <a:r>
              <a:rPr lang="pt-BR" b="1" dirty="0"/>
              <a:t>bit</a:t>
            </a:r>
            <a:r>
              <a:rPr lang="pt-BR" dirty="0"/>
              <a:t> do conteúdo de um HD, DVD, ou qualquer outra mídia, contendo tanto os dados, quanto todas as estruturas lógicas, incluindo o conteúdo da trilha MBR, a tabela de partições e a estrutura das partições.</a:t>
            </a:r>
          </a:p>
        </p:txBody>
      </p:sp>
    </p:spTree>
    <p:extLst>
      <p:ext uri="{BB962C8B-B14F-4D97-AF65-F5344CB8AC3E}">
        <p14:creationId xmlns:p14="http://schemas.microsoft.com/office/powerpoint/2010/main" val="341055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Forense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3537" cy="4351338"/>
          </a:xfrm>
        </p:spPr>
        <p:txBody>
          <a:bodyPr/>
          <a:lstStyle/>
          <a:p>
            <a:r>
              <a:rPr lang="pt-BR"/>
              <a:t>Etapas do processo de perícia forense computacional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101437-7825-45F6-BD5C-7289ED1B4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197" y="1690688"/>
            <a:ext cx="6200603" cy="3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2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Forense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3537" cy="4351338"/>
          </a:xfrm>
        </p:spPr>
        <p:txBody>
          <a:bodyPr/>
          <a:lstStyle/>
          <a:p>
            <a:r>
              <a:rPr lang="pt-BR"/>
              <a:t>Etapas do processo de perícia forense computacional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101437-7825-45F6-BD5C-7289ED1B4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197" y="1690688"/>
            <a:ext cx="6200603" cy="35072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EE2B4C0-84F0-43DF-A4A2-F321E55AA0B9}"/>
              </a:ext>
            </a:extLst>
          </p:cNvPr>
          <p:cNvSpPr/>
          <p:nvPr/>
        </p:nvSpPr>
        <p:spPr>
          <a:xfrm>
            <a:off x="1222600" y="5942568"/>
            <a:ext cx="530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https://www.devmedia.com.br/criptografia-md5/2944</a:t>
            </a:r>
          </a:p>
        </p:txBody>
      </p:sp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E8BA04BC-D8F3-439B-B056-D9EF55C3F067}"/>
              </a:ext>
            </a:extLst>
          </p:cNvPr>
          <p:cNvSpPr/>
          <p:nvPr/>
        </p:nvSpPr>
        <p:spPr>
          <a:xfrm>
            <a:off x="1222600" y="160179"/>
            <a:ext cx="6161130" cy="4385695"/>
          </a:xfrm>
          <a:prstGeom prst="wedgeEllipseCallout">
            <a:avLst>
              <a:gd name="adj1" fmla="val 74536"/>
              <a:gd name="adj2" fmla="val 16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 md5 é uma </a:t>
            </a:r>
            <a:r>
              <a:rPr lang="pt-BR" sz="2000" b="1" dirty="0"/>
              <a:t>função criptográfica</a:t>
            </a:r>
            <a:r>
              <a:rPr lang="pt-BR" sz="2000" dirty="0"/>
              <a:t>, mas não deve ser confundido com </a:t>
            </a:r>
            <a:r>
              <a:rPr lang="pt-BR" sz="2000" b="1" dirty="0"/>
              <a:t>criptografia</a:t>
            </a:r>
            <a:r>
              <a:rPr lang="pt-BR" sz="2000" dirty="0"/>
              <a:t>. A encriptação é uma tarefa de mão dupla que você usa sempre que precisa armazenar com segurança uma informação, mas precisa recuperá-la mais tarde através de uma chave simétrica ou privada. Já o </a:t>
            </a:r>
            <a:r>
              <a:rPr lang="pt-BR" sz="2000" b="1" dirty="0" err="1"/>
              <a:t>hash</a:t>
            </a:r>
            <a:r>
              <a:rPr lang="pt-BR" sz="2000" dirty="0"/>
              <a:t>, é comumente utilizado quando você necessita comparar informações</a:t>
            </a:r>
          </a:p>
        </p:txBody>
      </p:sp>
    </p:spTree>
    <p:extLst>
      <p:ext uri="{BB962C8B-B14F-4D97-AF65-F5344CB8AC3E}">
        <p14:creationId xmlns:p14="http://schemas.microsoft.com/office/powerpoint/2010/main" val="4173231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  <vt:lpstr>Forense computacional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Forense Computacional</dc:title>
  <dc:creator>Patricia de Bassi</dc:creator>
  <cp:lastModifiedBy>Patricia de Bassi</cp:lastModifiedBy>
  <cp:revision>5</cp:revision>
  <dcterms:created xsi:type="dcterms:W3CDTF">2017-11-06T15:31:55Z</dcterms:created>
  <dcterms:modified xsi:type="dcterms:W3CDTF">2017-11-06T22:42:49Z</dcterms:modified>
</cp:coreProperties>
</file>