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58" r:id="rId7"/>
    <p:sldId id="263" r:id="rId8"/>
    <p:sldId id="267" r:id="rId9"/>
    <p:sldId id="264" r:id="rId10"/>
    <p:sldId id="268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home.html" TargetMode="External"/><Relationship Id="rId2" Type="http://schemas.openxmlformats.org/officeDocument/2006/relationships/hyperlink" Target="http://www.blogsegurancadotrabalho.com.br/2015/08/o-que-e-is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linkedin.com/pulse/vale-pena-certificar-sua-organiza%C3%A7%C3%A3o-na-iso27001-da-julio-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611C8-2008-4B4E-899F-30DB82553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74C155-BD63-41F8-A115-18F61ED99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Como Manter suas informações confidenciais em segurança</a:t>
            </a:r>
          </a:p>
          <a:p>
            <a:pPr algn="r"/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lifeguard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89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esta a SI no Brasil</a:t>
            </a:r>
            <a:r>
              <a:rPr lang="pt-BR" dirty="0" smtClean="0"/>
              <a:t>? (</a:t>
            </a:r>
            <a:r>
              <a:rPr lang="pt-BR" cap="none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P</a:t>
            </a:r>
            <a:r>
              <a:rPr lang="pt-BR" dirty="0" smtClean="0"/>
              <a:t>esquisas realizadas em 2016 pela </a:t>
            </a:r>
            <a:r>
              <a:rPr lang="pt-BR" dirty="0" err="1"/>
              <a:t>International</a:t>
            </a:r>
            <a:r>
              <a:rPr lang="pt-BR" dirty="0"/>
              <a:t> Data Corporation (</a:t>
            </a:r>
            <a:r>
              <a:rPr lang="pt-BR" dirty="0" smtClean="0"/>
              <a:t>IDC) e compartilhadas pela </a:t>
            </a:r>
            <a:r>
              <a:rPr lang="pt-BR" dirty="0" err="1" smtClean="0"/>
              <a:t>Level</a:t>
            </a:r>
            <a:r>
              <a:rPr lang="pt-BR" dirty="0" smtClean="0"/>
              <a:t> 3 Security Index, mostram que analisando fatores como Conscientização, Ferramental, Prevenção e Mitigação, o Brasil garantiu, em média, somente 64,9 ponto de 100 possíveis, sendo que em países maduros esta média pode variar entre 76 e 83.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990" y="4329860"/>
            <a:ext cx="3401122" cy="19155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225990" y="6222382"/>
            <a:ext cx="34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Fonte: </a:t>
            </a:r>
            <a:r>
              <a:rPr lang="pt-BR" sz="1400" dirty="0" err="1" smtClean="0"/>
              <a:t>Level</a:t>
            </a:r>
            <a:r>
              <a:rPr lang="pt-BR" sz="1400" dirty="0" smtClean="0"/>
              <a:t> 3 Security Index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28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FCC23-6BAB-44EA-B454-527F40B2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Certificações em 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46D68-B42B-4157-931B-452F40F4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Há várias certificações na área de Segurança da Informação. Pode-se citar as 5 mais relevantes que as empresas buscam em um profissional de SI.</a:t>
            </a:r>
          </a:p>
          <a:p>
            <a:pPr algn="just"/>
            <a:r>
              <a:rPr lang="pt-BR" dirty="0" err="1"/>
              <a:t>CompTIA</a:t>
            </a:r>
            <a:r>
              <a:rPr lang="pt-BR" dirty="0"/>
              <a:t> Security</a:t>
            </a:r>
            <a:r>
              <a:rPr lang="pt-BR" dirty="0" smtClean="0"/>
              <a:t>+ ;</a:t>
            </a:r>
          </a:p>
          <a:p>
            <a:pPr algn="just"/>
            <a:r>
              <a:rPr lang="pt-BR" sz="2400" dirty="0" smtClean="0"/>
              <a:t>GIAC </a:t>
            </a:r>
            <a:r>
              <a:rPr lang="pt-BR" sz="2400" dirty="0"/>
              <a:t>Security </a:t>
            </a:r>
            <a:r>
              <a:rPr lang="pt-BR" sz="2400" dirty="0" smtClean="0"/>
              <a:t>Essentials;</a:t>
            </a:r>
          </a:p>
          <a:p>
            <a:pPr algn="just"/>
            <a:r>
              <a:rPr lang="pt-BR" dirty="0" err="1"/>
              <a:t>Certified</a:t>
            </a:r>
            <a:r>
              <a:rPr lang="pt-BR" dirty="0"/>
              <a:t> </a:t>
            </a:r>
            <a:r>
              <a:rPr lang="pt-BR" dirty="0" err="1"/>
              <a:t>Ethical</a:t>
            </a:r>
            <a:r>
              <a:rPr lang="pt-BR" dirty="0"/>
              <a:t> Hacker </a:t>
            </a:r>
            <a:r>
              <a:rPr lang="pt-BR" dirty="0" smtClean="0"/>
              <a:t>(CEH);</a:t>
            </a:r>
          </a:p>
          <a:p>
            <a:pPr algn="just"/>
            <a:r>
              <a:rPr lang="en-US" dirty="0"/>
              <a:t>Certified Information Systems Security Professional </a:t>
            </a:r>
            <a:r>
              <a:rPr lang="en-US" dirty="0" smtClean="0"/>
              <a:t>(CISSP);</a:t>
            </a:r>
          </a:p>
          <a:p>
            <a:pPr algn="just"/>
            <a:r>
              <a:rPr lang="en-US" dirty="0"/>
              <a:t>Certified Information Security Manager (</a:t>
            </a:r>
            <a:r>
              <a:rPr lang="en-US" dirty="0" smtClean="0"/>
              <a:t>CISM).</a:t>
            </a:r>
            <a:endParaRPr lang="pt-BR" sz="2400" dirty="0" smtClean="0"/>
          </a:p>
          <a:p>
            <a:pPr marL="800100" lvl="2" indent="-342900" algn="just"/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21257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FC5D7-C1AF-43E5-A550-2A9FB979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Carreira em segurança da informação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80302-AF4A-42F2-8220-AB7D984E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Engenheiro-chefe de softwares de </a:t>
            </a:r>
            <a:r>
              <a:rPr lang="pt-BR" dirty="0" smtClean="0"/>
              <a:t>segurança;</a:t>
            </a:r>
          </a:p>
          <a:p>
            <a:r>
              <a:rPr lang="pt-BR" dirty="0" smtClean="0"/>
              <a:t>Chefe de Segurança;</a:t>
            </a:r>
          </a:p>
          <a:p>
            <a:r>
              <a:rPr lang="pt-BR" dirty="0"/>
              <a:t>Diretor de segurança de informações </a:t>
            </a:r>
            <a:r>
              <a:rPr lang="pt-BR" dirty="0" smtClean="0"/>
              <a:t>globais;</a:t>
            </a:r>
          </a:p>
          <a:p>
            <a:r>
              <a:rPr lang="pt-BR" dirty="0"/>
              <a:t>Consultor de </a:t>
            </a:r>
            <a:r>
              <a:rPr lang="pt-BR" dirty="0" smtClean="0"/>
              <a:t>segurança;</a:t>
            </a:r>
          </a:p>
          <a:p>
            <a:r>
              <a:rPr lang="pt-BR" dirty="0"/>
              <a:t>Chefe de </a:t>
            </a:r>
            <a:r>
              <a:rPr lang="pt-BR" dirty="0" smtClean="0"/>
              <a:t>cyber-segurança;</a:t>
            </a:r>
          </a:p>
          <a:p>
            <a:r>
              <a:rPr lang="pt-BR" dirty="0"/>
              <a:t>Engenheiro-chefe de </a:t>
            </a:r>
            <a:r>
              <a:rPr lang="pt-BR" dirty="0" smtClean="0"/>
              <a:t>segurança;</a:t>
            </a:r>
          </a:p>
          <a:p>
            <a:r>
              <a:rPr lang="pt-BR" dirty="0"/>
              <a:t>Engenheiro de </a:t>
            </a:r>
            <a:r>
              <a:rPr lang="pt-BR" dirty="0" smtClean="0"/>
              <a:t>cyber-segurança;</a:t>
            </a:r>
          </a:p>
          <a:p>
            <a:r>
              <a:rPr lang="pt-BR" dirty="0"/>
              <a:t>Gerente de segurança de </a:t>
            </a:r>
            <a:r>
              <a:rPr lang="pt-BR" dirty="0" smtClean="0"/>
              <a:t>aplicações.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4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9C9F4-911C-4501-AE49-3683743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718F4-1257-4900-8607-37F747A4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B0F0"/>
                </a:solidFill>
                <a:hlinkClick r:id="rId2"/>
              </a:rPr>
              <a:t>http://www.blogsegurancadotrabalho.com.br/2015/08/o-que-e-iso.html</a:t>
            </a:r>
            <a:endParaRPr lang="pt-BR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B0F0"/>
                </a:solidFill>
                <a:hlinkClick r:id="rId3"/>
              </a:rPr>
              <a:t>https://www.iso.org/home.html</a:t>
            </a:r>
            <a:endParaRPr lang="pt-BR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B0F0"/>
                </a:solidFill>
                <a:hlinkClick r:id="rId4"/>
              </a:rPr>
              <a:t>https://pt.linkedin.com/pulse/vale-pena-certificar-sua-organiza%C3%A7%C3%A3o-na-iso27001-da-julio-c</a:t>
            </a:r>
            <a:endParaRPr lang="pt-BR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pt-BR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9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917F3-19FB-4B9F-948F-3C35C387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ISO?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6C693-DF9F-40DB-AE59-C24987877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34637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Organização Internacional de Padronização é uma entidade que visa desenvolver e publicar normas a serem usadas em produtos, serviços e sistemas para garantir qualidade, segurança e eficiência, eliminando barreiras técnicas e facilitando o comércio internacional.</a:t>
            </a:r>
          </a:p>
          <a:p>
            <a:pPr marL="0" indent="0" algn="just">
              <a:buNone/>
            </a:pPr>
            <a:r>
              <a:rPr lang="pt-BR" dirty="0"/>
              <a:t>Sua criação é suíça e sua representante no Brasil é a ABNT.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F42EE1-4B13-419E-9AC8-B1DAF879B033}"/>
              </a:ext>
            </a:extLst>
          </p:cNvPr>
          <p:cNvSpPr txBox="1"/>
          <p:nvPr/>
        </p:nvSpPr>
        <p:spPr>
          <a:xfrm>
            <a:off x="7688688" y="5136523"/>
            <a:ext cx="310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Mas o que é a ABNT?</a:t>
            </a:r>
          </a:p>
        </p:txBody>
      </p:sp>
    </p:spTree>
    <p:extLst>
      <p:ext uri="{BB962C8B-B14F-4D97-AF65-F5344CB8AC3E}">
        <p14:creationId xmlns:p14="http://schemas.microsoft.com/office/powerpoint/2010/main" val="254662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39FE2-3BAD-4EA9-8499-BB7A72C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A5BDD-59F2-4070-956A-48592DFF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Órgão privado e sem fins-lucrativos, a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/>
              <a:t>Associação Brasileira de Normas Técnicas, fundada em 28 de setembro de 1940 tem como função PADRONIZAR técnicas de fabricação no País. </a:t>
            </a:r>
          </a:p>
          <a:p>
            <a:pPr marL="0" indent="0" algn="just">
              <a:buNone/>
            </a:pPr>
            <a:r>
              <a:rPr lang="pt-BR" dirty="0"/>
              <a:t>O uso das suas normas pelas empresas não é de caráter obrigatório. Contudo ao seguir estas regras a instituição assegura características como eficiência, qualidade, confiabilidade, intercambiabilidade, segurança e, principalmente, o respeito com o meio ambiente.</a:t>
            </a:r>
          </a:p>
        </p:txBody>
      </p:sp>
    </p:spTree>
    <p:extLst>
      <p:ext uri="{BB962C8B-B14F-4D97-AF65-F5344CB8AC3E}">
        <p14:creationId xmlns:p14="http://schemas.microsoft.com/office/powerpoint/2010/main" val="223304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A6176-9191-4B17-9298-F6D0808E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NBR?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8DAA6-8077-4F95-A682-CAD84AA1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São </a:t>
            </a:r>
            <a:r>
              <a:rPr lang="pt-BR" dirty="0"/>
              <a:t>normas técnicas estabelecidas e aprovadas pela </a:t>
            </a:r>
            <a:r>
              <a:rPr lang="pt-BR" dirty="0" smtClean="0"/>
              <a:t>ABNT; </a:t>
            </a:r>
          </a:p>
          <a:p>
            <a:r>
              <a:rPr lang="pt-BR" dirty="0" smtClean="0"/>
              <a:t>Os </a:t>
            </a:r>
            <a:r>
              <a:rPr lang="pt-BR" dirty="0"/>
              <a:t>objetivos das </a:t>
            </a:r>
            <a:r>
              <a:rPr lang="pt-BR" dirty="0" err="1"/>
              <a:t>NBRs</a:t>
            </a:r>
            <a:r>
              <a:rPr lang="pt-BR" dirty="0"/>
              <a:t> são de estabelecer regras, diretrizes, características ou orientações sobre determinado material, produto ou serviço. As normas são revistas, atualizadas e republicadas com frequência garantindo maior eficiência no processo que é </a:t>
            </a:r>
            <a:r>
              <a:rPr lang="pt-BR" dirty="0" smtClean="0"/>
              <a:t>usada; </a:t>
            </a:r>
          </a:p>
          <a:p>
            <a:r>
              <a:rPr lang="pt-BR" dirty="0" smtClean="0"/>
              <a:t>Não </a:t>
            </a:r>
            <a:r>
              <a:rPr lang="pt-BR" dirty="0"/>
              <a:t>são obrigatórias o seu uso por que é determinada por uma instituição privada e não pelo poder </a:t>
            </a:r>
            <a:r>
              <a:rPr lang="pt-BR" dirty="0" smtClean="0"/>
              <a:t>público; </a:t>
            </a:r>
          </a:p>
          <a:p>
            <a:r>
              <a:rPr lang="pt-BR" dirty="0" smtClean="0"/>
              <a:t>As </a:t>
            </a:r>
            <a:r>
              <a:rPr lang="pt-BR" dirty="0" err="1"/>
              <a:t>NBRs</a:t>
            </a:r>
            <a:r>
              <a:rPr lang="pt-BR" dirty="0"/>
              <a:t> são importantes porque indicam um padrão a ser seguido para melhorar a qualidade, produtividade da empresa e minimizar falhas no processo evitando defeitos no produto.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01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iso da si (</a:t>
            </a:r>
            <a:r>
              <a:rPr lang="pt-BR" cap="none" dirty="0"/>
              <a:t>Segurança da Informação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4">
            <a:normAutofit fontScale="70000" lnSpcReduction="20000"/>
          </a:bodyPr>
          <a:lstStyle/>
          <a:p>
            <a:r>
              <a:rPr lang="pt-BR" dirty="0" smtClean="0"/>
              <a:t>27001</a:t>
            </a:r>
          </a:p>
          <a:p>
            <a:r>
              <a:rPr lang="pt-BR" dirty="0" smtClean="0"/>
              <a:t>27002</a:t>
            </a:r>
          </a:p>
          <a:p>
            <a:r>
              <a:rPr lang="pt-BR" dirty="0" smtClean="0"/>
              <a:t>27003</a:t>
            </a:r>
          </a:p>
          <a:p>
            <a:r>
              <a:rPr lang="pt-BR" dirty="0" smtClean="0"/>
              <a:t>27004</a:t>
            </a:r>
          </a:p>
          <a:p>
            <a:r>
              <a:rPr lang="pt-BR" dirty="0" smtClean="0"/>
              <a:t>27006</a:t>
            </a:r>
          </a:p>
          <a:p>
            <a:r>
              <a:rPr lang="pt-BR" dirty="0" smtClean="0"/>
              <a:t>27007</a:t>
            </a:r>
          </a:p>
          <a:p>
            <a:r>
              <a:rPr lang="pt-BR" dirty="0" smtClean="0"/>
              <a:t>27008</a:t>
            </a:r>
          </a:p>
          <a:p>
            <a:r>
              <a:rPr lang="pt-BR" dirty="0" smtClean="0"/>
              <a:t>27009</a:t>
            </a:r>
          </a:p>
          <a:p>
            <a:r>
              <a:rPr lang="pt-BR" dirty="0" smtClean="0"/>
              <a:t>27010</a:t>
            </a:r>
          </a:p>
          <a:p>
            <a:r>
              <a:rPr lang="pt-BR" dirty="0" smtClean="0"/>
              <a:t>27011</a:t>
            </a:r>
          </a:p>
          <a:p>
            <a:r>
              <a:rPr lang="pt-BR" dirty="0" smtClean="0"/>
              <a:t>27012</a:t>
            </a:r>
          </a:p>
          <a:p>
            <a:r>
              <a:rPr lang="pt-BR" dirty="0" smtClean="0"/>
              <a:t>27013</a:t>
            </a:r>
          </a:p>
          <a:p>
            <a:r>
              <a:rPr lang="pt-BR" dirty="0" smtClean="0"/>
              <a:t>27013</a:t>
            </a:r>
          </a:p>
          <a:p>
            <a:r>
              <a:rPr lang="pt-BR" dirty="0" smtClean="0"/>
              <a:t>27014</a:t>
            </a:r>
          </a:p>
          <a:p>
            <a:r>
              <a:rPr lang="pt-BR" dirty="0" smtClean="0"/>
              <a:t>27015</a:t>
            </a:r>
          </a:p>
          <a:p>
            <a:r>
              <a:rPr lang="pt-BR" dirty="0" smtClean="0"/>
              <a:t>27016</a:t>
            </a:r>
          </a:p>
          <a:p>
            <a:r>
              <a:rPr lang="pt-BR" dirty="0" smtClean="0"/>
              <a:t>27017</a:t>
            </a:r>
          </a:p>
          <a:p>
            <a:r>
              <a:rPr lang="pt-BR" dirty="0" smtClean="0"/>
              <a:t>27018</a:t>
            </a:r>
          </a:p>
          <a:p>
            <a:r>
              <a:rPr lang="pt-BR" dirty="0" smtClean="0"/>
              <a:t>27019</a:t>
            </a:r>
          </a:p>
          <a:p>
            <a:r>
              <a:rPr lang="pt-BR" dirty="0" smtClean="0"/>
              <a:t>27031</a:t>
            </a:r>
          </a:p>
          <a:p>
            <a:r>
              <a:rPr lang="pt-BR" dirty="0" smtClean="0"/>
              <a:t>27032</a:t>
            </a:r>
          </a:p>
          <a:p>
            <a:r>
              <a:rPr lang="pt-BR" dirty="0" smtClean="0"/>
              <a:t>27033</a:t>
            </a:r>
          </a:p>
          <a:p>
            <a:r>
              <a:rPr lang="pt-BR" dirty="0" smtClean="0"/>
              <a:t>27034</a:t>
            </a:r>
          </a:p>
          <a:p>
            <a:r>
              <a:rPr lang="pt-BR" dirty="0" smtClean="0"/>
              <a:t>27035</a:t>
            </a:r>
          </a:p>
          <a:p>
            <a:r>
              <a:rPr lang="pt-BR" dirty="0" smtClean="0"/>
              <a:t>27036</a:t>
            </a:r>
          </a:p>
          <a:p>
            <a:r>
              <a:rPr lang="pt-BR" dirty="0" smtClean="0"/>
              <a:t>27037</a:t>
            </a:r>
          </a:p>
          <a:p>
            <a:r>
              <a:rPr lang="pt-BR" dirty="0" smtClean="0"/>
              <a:t>27038</a:t>
            </a:r>
          </a:p>
          <a:p>
            <a:r>
              <a:rPr lang="pt-BR" dirty="0" smtClean="0"/>
              <a:t>27039</a:t>
            </a:r>
          </a:p>
          <a:p>
            <a:r>
              <a:rPr lang="pt-BR" dirty="0" smtClean="0"/>
              <a:t>27040</a:t>
            </a:r>
          </a:p>
          <a:p>
            <a:r>
              <a:rPr lang="pt-BR" dirty="0" smtClean="0"/>
              <a:t>27041</a:t>
            </a:r>
          </a:p>
          <a:p>
            <a:r>
              <a:rPr lang="pt-BR" dirty="0" smtClean="0"/>
              <a:t>27042</a:t>
            </a:r>
          </a:p>
          <a:p>
            <a:r>
              <a:rPr lang="pt-BR" dirty="0" smtClean="0"/>
              <a:t>27043</a:t>
            </a:r>
          </a:p>
          <a:p>
            <a:r>
              <a:rPr lang="pt-BR" dirty="0" smtClean="0"/>
              <a:t>27044</a:t>
            </a:r>
          </a:p>
          <a:p>
            <a:r>
              <a:rPr lang="pt-BR" dirty="0" smtClean="0"/>
              <a:t>27799</a:t>
            </a:r>
          </a:p>
          <a:p>
            <a:r>
              <a:rPr lang="pt-BR" dirty="0" smtClean="0"/>
              <a:t>27050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55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F828D-3CE9-414E-AD1B-D9D9351C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ISO/IEC 27002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485A4-9C17-4ABE-9716-A621DE11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pt-BR" dirty="0">
                <a:solidFill>
                  <a:srgbClr val="FF0000"/>
                </a:solidFill>
              </a:rPr>
              <a:t>A ISO/IEC 27001 é um conjunto de normas padrão usadas internacionalmente para garantir uma perfeita gestão da segurança da informação.</a:t>
            </a:r>
          </a:p>
          <a:p>
            <a:pPr marL="0" indent="0" algn="just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FF0000"/>
                </a:solidFill>
              </a:rPr>
              <a:t>De modo geral é um conjunto de processos, requisitos e controles que tem como objetivo minimizar o risco de que informações valiosas de organizações caiam em mãos erradas.</a:t>
            </a:r>
          </a:p>
        </p:txBody>
      </p:sp>
    </p:spTree>
    <p:extLst>
      <p:ext uri="{BB962C8B-B14F-4D97-AF65-F5344CB8AC3E}">
        <p14:creationId xmlns:p14="http://schemas.microsoft.com/office/powerpoint/2010/main" val="30553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775E1-F352-4CFD-BB81-33A94CAA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Vale a pena implantar as normas nas organizações?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A2093-763E-4320-89C3-2ADB219A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Como já vimos anteriormente, as Normas ISO contribuem para uma boa reputação das organizações, desde que estas estejam dispostas a seguir rigorosamente seus requisitos.</a:t>
            </a:r>
          </a:p>
          <a:p>
            <a:pPr marL="0" indent="0" algn="just">
              <a:buNone/>
            </a:pPr>
            <a:r>
              <a:rPr lang="pt-BR" dirty="0"/>
              <a:t>A decisão de se adequar as Normas ISO deve ser estratégica na empresa, já que se a organização tratar essa opção como “só mais um projeto” a chance de ocorrem sérios problemas durante esse caminho é imensamente fatal.</a:t>
            </a:r>
          </a:p>
        </p:txBody>
      </p:sp>
    </p:spTree>
    <p:extLst>
      <p:ext uri="{BB962C8B-B14F-4D97-AF65-F5344CB8AC3E}">
        <p14:creationId xmlns:p14="http://schemas.microsoft.com/office/powerpoint/2010/main" val="26035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6F412-FBA5-4322-AE80-3F55C523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Vale a pena implantar as normas nas organizações? (</a:t>
            </a:r>
            <a:r>
              <a:rPr lang="pt-BR" cap="none" dirty="0" err="1"/>
              <a:t>cont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7814F-34DE-42F1-9E6E-951195E5B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Infelizmente, muitas empresas tem a “cultura do imediatismo”, sendo pressionadas pela urgência da informação, uma informação que se tem aos montes, mas não se tem o conhecimento de como usufruí-la da maneira correta.</a:t>
            </a:r>
          </a:p>
          <a:p>
            <a:pPr marL="0" indent="0" algn="just">
              <a:buNone/>
            </a:pPr>
            <a:r>
              <a:rPr lang="pt-BR" dirty="0"/>
              <a:t>É fato que não existem garantias de que uma organização regularmente certificada pela ISO esteja livre de falhas, mas a vantagem de possuir um sistema de gestão efetivo é a menor probabilidade destas falhas e impactos reduzidos.</a:t>
            </a:r>
          </a:p>
        </p:txBody>
      </p:sp>
    </p:spTree>
    <p:extLst>
      <p:ext uri="{BB962C8B-B14F-4D97-AF65-F5344CB8AC3E}">
        <p14:creationId xmlns:p14="http://schemas.microsoft.com/office/powerpoint/2010/main" val="302691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1478A-544C-4BD9-A374-55F00F48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esta a SI no Brasil?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1730C-FA99-415D-93FF-E2C2A002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nível de segurança da informação no </a:t>
            </a:r>
            <a:r>
              <a:rPr lang="pt-BR" dirty="0" smtClean="0"/>
              <a:t>Brasil </a:t>
            </a:r>
            <a:r>
              <a:rPr lang="pt-BR" dirty="0" smtClean="0"/>
              <a:t>não é, nem de perto, um </a:t>
            </a:r>
            <a:r>
              <a:rPr lang="pt-BR" dirty="0" smtClean="0"/>
              <a:t>dos melhores </a:t>
            </a:r>
            <a:r>
              <a:rPr lang="pt-BR" dirty="0"/>
              <a:t>do </a:t>
            </a:r>
            <a:r>
              <a:rPr lang="pt-BR" dirty="0" smtClean="0"/>
              <a:t>mundo, ma</a:t>
            </a:r>
            <a:r>
              <a:rPr lang="pt-BR" dirty="0" smtClean="0"/>
              <a:t>s a cada ano que passa essa situação vem progredindo positivamente.</a:t>
            </a:r>
          </a:p>
          <a:p>
            <a:pPr marL="0" indent="0" algn="just">
              <a:buNone/>
            </a:pPr>
            <a:r>
              <a:rPr lang="pt-BR" dirty="0" smtClean="0"/>
              <a:t>Porém, essa subida é lenta e a culpa dessa velocidade baixa na sua melhoria são de dois aspectos: cultura organizacional e mão de obra qualificada.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1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1888</TotalTime>
  <Words>777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SEGURANÇA DA INFORMAÇÃO</vt:lpstr>
      <vt:lpstr>O QUE É A ISO?</vt:lpstr>
      <vt:lpstr>ABNT</vt:lpstr>
      <vt:lpstr>O QUE É UMA NBR?</vt:lpstr>
      <vt:lpstr>Família iso da si (Segurança da Informação)</vt:lpstr>
      <vt:lpstr>ISO/IEC 27002</vt:lpstr>
      <vt:lpstr>Vale a pena implantar as normas nas organizações?</vt:lpstr>
      <vt:lpstr>Vale a pena implantar as normas nas organizações? (cont)</vt:lpstr>
      <vt:lpstr>Como esta a SI no Brasil?</vt:lpstr>
      <vt:lpstr>Como esta a SI no Brasil? (cont)</vt:lpstr>
      <vt:lpstr>Certificações em si</vt:lpstr>
      <vt:lpstr>Carreira em segurança da informação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Ferreira</dc:creator>
  <cp:lastModifiedBy>Rodrigo Ferreira</cp:lastModifiedBy>
  <cp:revision>35</cp:revision>
  <dcterms:created xsi:type="dcterms:W3CDTF">2017-08-16T22:28:26Z</dcterms:created>
  <dcterms:modified xsi:type="dcterms:W3CDTF">2017-09-25T23:38:18Z</dcterms:modified>
</cp:coreProperties>
</file>