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57C81-6D34-4735-BEC3-74C106FC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60600-2455-4623-A068-8B164DA98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79A036-48CE-4DCC-A29A-8A593D23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AAC0-C907-4306-A421-C0E250AF1C4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3DD26-03A9-4FC7-8A67-6A4F33DE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23E206-8B1B-43B5-BE8D-83B1EDA9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1886-5D11-4BC7-B931-10D5925456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536E-BE4F-4024-B1B4-5FCF0231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D496F3-4C6B-48BF-B97C-8AF4148A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F509BA-7754-464A-919E-079C6052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AAC0-C907-4306-A421-C0E250AF1C4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F3353-4369-4D4D-B1DE-EBE3FEAD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1D8372-4524-4947-ABC5-0D552862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1886-5D11-4BC7-B931-10D5925456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5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A91C85-3BD1-40D6-8B66-50CE14C3F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5B3D59-EA2F-41D5-9E5F-BF207D41D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9FFF8-F58F-4257-8E73-FE9F1486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AAC0-C907-4306-A421-C0E250AF1C4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4F8D3E-1493-411A-862C-792CC378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F366CE-586E-4CDD-BAB7-04FD120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1886-5D11-4BC7-B931-10D5925456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A8F90-4462-4B64-922D-1A9FABA8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7680A-83FD-4B1D-A210-ED52FFBA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03BF8A-2E82-4F27-A360-80CCBCA7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AAC0-C907-4306-A421-C0E250AF1C4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0284B5-41A8-4A21-BC64-980817A1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F8545D-F621-4102-AD23-BF4A8A0F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1886-5D11-4BC7-B931-10D5925456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9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494A8-3E85-4485-B25B-F88D46C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1D4EEB-A414-4ED6-ADE2-C8967858D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6BA73B-2B27-4EA1-8CCC-C45DC359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AAC0-C907-4306-A421-C0E250AF1C4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F4DFB-CE40-43B0-A79C-DDA57D87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956C76-B266-4B07-824E-04C0E40D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1886-5D11-4BC7-B931-10D5925456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58930-EA34-4D3B-9735-5D05DE98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CE31A-6CAC-40EE-899D-448178CFD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757095-4CC6-4657-BB93-D961CF7FC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72A35A-0D6D-4841-AAF1-0C10BE8D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AAC0-C907-4306-A421-C0E250AF1C4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5099B9-BD22-43F7-8572-B51DFF75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FBEA16-0FA0-4294-9B28-71CE8EED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1886-5D11-4BC7-B931-10D5925456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E7A79-0DB0-4FC9-B004-D19DE4A8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82DD9-FECC-4C07-875A-D0DF37DE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0F9956-FEA1-4310-8B25-1D2F8110A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9A78F2-B21A-44DB-8936-4492CA285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B30A28-1ED6-426D-97A0-2B22A1340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5ABE18-080A-4523-92EA-6D04C73B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AAC0-C907-4306-A421-C0E250AF1C4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57EEBC-CEE5-4303-8535-6DE5103D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5A1B4B-78F3-46C4-962F-E9CBB8DE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1886-5D11-4BC7-B931-10D5925456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2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53391-938C-4292-B3DC-A726F569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93213D-58E0-43AB-8A02-34780476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AAC0-C907-4306-A421-C0E250AF1C4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7F125A-34A3-42CA-885E-CE7D4410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5A61D8-CAFF-4FFC-8CED-D47A3D46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1886-5D11-4BC7-B931-10D5925456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717A8D-FE91-43FB-90FC-FE0785B9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AAC0-C907-4306-A421-C0E250AF1C4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2D3556-240E-4428-A1A6-9E0B6B8D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5FCC85-3CD9-45A3-A3D2-E8125146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1886-5D11-4BC7-B931-10D5925456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28CE2-BE18-4F67-AF77-6CE737E2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6DED8-DF1F-4FBA-8842-131BC8EC7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5A07E7-9D11-45A9-9CDE-C7A5F0ED9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545C0B-90D6-469D-894E-715BD34C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AAC0-C907-4306-A421-C0E250AF1C4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68E6A-50CD-4F64-B4F4-003B7860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9C4AE9-4F27-4F0E-BDEC-2B7954EE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1886-5D11-4BC7-B931-10D5925456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1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0F23D-BEE2-4D9A-B93C-E03838C6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7A2E1F-5A61-4512-B3E2-DA0DEBAD0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05A569-D72A-45B1-8BA2-8FE5D0721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FC53FE-6FFF-4188-A799-7E235F3A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AAC0-C907-4306-A421-C0E250AF1C4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7216CD-39F1-4C16-A5D9-1C0292CC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39E416-A23D-47E4-A6E0-99E8A6CD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1886-5D11-4BC7-B931-10D5925456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0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5A9B26-5FDD-4ECD-8461-422AE9C4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BB7E1C-3C6B-455A-987C-C3F9C5CC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3860D-8BC8-4C27-B6FE-12396493C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5AAC0-C907-4306-A421-C0E250AF1C4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940D72-EA51-47CE-BFEC-135054866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B30746-B35D-4AAA-A0FA-AC423FCDE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31886-5D11-4BC7-B931-10D5925456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7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citi.wordpress.com/2012/07/02/iso-15-408-e-ciencia-da-informaca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0908E-C406-4733-B41B-8CA0322DB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Software Seguro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ECA0C3-2AC4-4557-B785-FF44D25EC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Profa</a:t>
            </a:r>
            <a:r>
              <a:rPr lang="en-US" dirty="0"/>
              <a:t>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57905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94710-A02F-4E6F-A560-30AB5729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r>
              <a:rPr lang="en-US" dirty="0" err="1"/>
              <a:t>Ambiente</a:t>
            </a:r>
            <a:r>
              <a:rPr lang="en-US" dirty="0"/>
              <a:t> Seguro de </a:t>
            </a:r>
            <a:r>
              <a:rPr lang="en-US" dirty="0" err="1"/>
              <a:t>desenvolvimento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4A0D2-D71A-4A80-A21E-C52AEC869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Documentação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en-US" dirty="0"/>
              <a:t> de forma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usuários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conscientizados</a:t>
            </a:r>
            <a:r>
              <a:rPr lang="en-US" dirty="0"/>
              <a:t> das </a:t>
            </a:r>
            <a:r>
              <a:rPr lang="en-US" dirty="0" err="1"/>
              <a:t>funcionalidades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administradores</a:t>
            </a:r>
            <a:r>
              <a:rPr lang="en-US" dirty="0"/>
              <a:t> do Sistema, para </a:t>
            </a:r>
            <a:r>
              <a:rPr lang="en-US" dirty="0" err="1"/>
              <a:t>operação</a:t>
            </a:r>
            <a:r>
              <a:rPr lang="en-US" dirty="0"/>
              <a:t> </a:t>
            </a:r>
            <a:r>
              <a:rPr lang="en-US" dirty="0" err="1"/>
              <a:t>segura</a:t>
            </a:r>
            <a:endParaRPr lang="en-US" dirty="0"/>
          </a:p>
          <a:p>
            <a:r>
              <a:rPr lang="en-US" dirty="0" err="1"/>
              <a:t>Suporte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  <a:p>
            <a:pPr lvl="1"/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adotados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reconhecidos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especialistas</a:t>
            </a:r>
            <a:r>
              <a:rPr lang="en-US" dirty="0"/>
              <a:t>. A </a:t>
            </a:r>
            <a:r>
              <a:rPr lang="en-US" dirty="0" err="1"/>
              <a:t>adoção</a:t>
            </a:r>
            <a:r>
              <a:rPr lang="en-US" dirty="0"/>
              <a:t> de </a:t>
            </a:r>
            <a:r>
              <a:rPr lang="en-US" dirty="0" err="1"/>
              <a:t>tais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auxilia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garantia</a:t>
            </a:r>
            <a:r>
              <a:rPr lang="en-US" dirty="0"/>
              <a:t> de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à </a:t>
            </a:r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tratados</a:t>
            </a:r>
            <a:r>
              <a:rPr lang="en-US" dirty="0"/>
              <a:t> </a:t>
            </a:r>
            <a:r>
              <a:rPr lang="en-US" dirty="0" err="1"/>
              <a:t>adequadamente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e de </a:t>
            </a:r>
            <a:r>
              <a:rPr lang="en-US" dirty="0" err="1"/>
              <a:t>manutenção</a:t>
            </a:r>
            <a:endParaRPr lang="en-US" dirty="0"/>
          </a:p>
          <a:p>
            <a:r>
              <a:rPr lang="en-US" dirty="0"/>
              <a:t>Testes de </a:t>
            </a:r>
            <a:r>
              <a:rPr lang="en-US" dirty="0" err="1"/>
              <a:t>segurança</a:t>
            </a:r>
            <a:endParaRPr lang="en-US" dirty="0"/>
          </a:p>
          <a:p>
            <a:pPr lvl="1"/>
            <a:r>
              <a:rPr lang="en-US" dirty="0" err="1"/>
              <a:t>Visam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que o Sistema </a:t>
            </a:r>
            <a:r>
              <a:rPr lang="en-US" dirty="0" err="1"/>
              <a:t>atenda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 </a:t>
            </a:r>
            <a:r>
              <a:rPr lang="en-US" dirty="0" err="1"/>
              <a:t>propostos</a:t>
            </a:r>
            <a:r>
              <a:rPr lang="en-US" dirty="0"/>
              <a:t>. </a:t>
            </a:r>
            <a:r>
              <a:rPr lang="en-US" dirty="0" err="1"/>
              <a:t>Dentre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testes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citados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de </a:t>
            </a:r>
            <a:r>
              <a:rPr lang="en-US" dirty="0" err="1"/>
              <a:t>unidade</a:t>
            </a:r>
            <a:r>
              <a:rPr lang="en-US" dirty="0"/>
              <a:t>, de </a:t>
            </a:r>
            <a:r>
              <a:rPr lang="en-US" dirty="0" err="1"/>
              <a:t>integração</a:t>
            </a:r>
            <a:r>
              <a:rPr lang="en-US" dirty="0"/>
              <a:t>, de </a:t>
            </a:r>
            <a:r>
              <a:rPr lang="en-US" dirty="0" err="1"/>
              <a:t>instalação</a:t>
            </a:r>
            <a:r>
              <a:rPr lang="en-US" dirty="0"/>
              <a:t> e de </a:t>
            </a:r>
            <a:r>
              <a:rPr lang="en-US" dirty="0" err="1"/>
              <a:t>aceitação</a:t>
            </a:r>
            <a:endParaRPr lang="en-US" dirty="0"/>
          </a:p>
          <a:p>
            <a:r>
              <a:rPr lang="en-US" dirty="0" err="1"/>
              <a:t>Avaliação</a:t>
            </a:r>
            <a:r>
              <a:rPr lang="en-US" dirty="0"/>
              <a:t> de </a:t>
            </a:r>
            <a:r>
              <a:rPr lang="en-US" dirty="0" err="1"/>
              <a:t>vulnerabilidade</a:t>
            </a:r>
            <a:endParaRPr lang="en-US" dirty="0"/>
          </a:p>
          <a:p>
            <a:pPr lvl="1"/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conduzidas</a:t>
            </a:r>
            <a:r>
              <a:rPr lang="en-US" dirty="0"/>
              <a:t> de forma a </a:t>
            </a:r>
            <a:r>
              <a:rPr lang="en-US" dirty="0" err="1"/>
              <a:t>abranger</a:t>
            </a:r>
            <a:r>
              <a:rPr lang="en-US" dirty="0"/>
              <a:t> as </a:t>
            </a:r>
            <a:r>
              <a:rPr lang="en-US" dirty="0" err="1"/>
              <a:t>ameaças</a:t>
            </a:r>
            <a:r>
              <a:rPr lang="en-US" dirty="0"/>
              <a:t> </a:t>
            </a:r>
            <a:r>
              <a:rPr lang="en-US" dirty="0" err="1"/>
              <a:t>passíveis</a:t>
            </a:r>
            <a:r>
              <a:rPr lang="en-US" dirty="0"/>
              <a:t> de </a:t>
            </a:r>
            <a:r>
              <a:rPr lang="en-US" dirty="0" err="1"/>
              <a:t>exploração</a:t>
            </a:r>
            <a:r>
              <a:rPr lang="en-US" dirty="0"/>
              <a:t>, </a:t>
            </a:r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do Sistema e </a:t>
            </a:r>
            <a:r>
              <a:rPr lang="en-US" dirty="0" err="1"/>
              <a:t>falhas</a:t>
            </a:r>
            <a:r>
              <a:rPr lang="en-US" dirty="0"/>
              <a:t> dos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7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40EC2-9581-4E1A-9F6C-5112E0B9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de software </a:t>
            </a:r>
            <a:r>
              <a:rPr lang="en-US" dirty="0" err="1"/>
              <a:t>seguro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1C758-E89D-4214-AFE2-BF3147F5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69360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Objetivo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Reduzir</a:t>
            </a:r>
            <a:r>
              <a:rPr lang="en-US" dirty="0"/>
              <a:t>  </a:t>
            </a:r>
            <a:r>
              <a:rPr lang="en-US" dirty="0" err="1"/>
              <a:t>vulnerabilidades</a:t>
            </a:r>
            <a:endParaRPr lang="en-US" dirty="0"/>
          </a:p>
          <a:p>
            <a:pPr lvl="2"/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resistência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ataques</a:t>
            </a:r>
            <a:endParaRPr lang="en-US" dirty="0"/>
          </a:p>
          <a:p>
            <a:pPr lvl="2"/>
            <a:r>
              <a:rPr lang="en-US" dirty="0" err="1"/>
              <a:t>Proteger</a:t>
            </a:r>
            <a:r>
              <a:rPr lang="en-US" dirty="0"/>
              <a:t> a </a:t>
            </a:r>
            <a:r>
              <a:rPr lang="en-US" dirty="0" err="1"/>
              <a:t>integridade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desenvolvidas</a:t>
            </a:r>
            <a:endParaRPr lang="en-US" dirty="0"/>
          </a:p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ambientes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segurança</a:t>
            </a:r>
            <a:r>
              <a:rPr lang="en-US" dirty="0"/>
              <a:t> do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todo</a:t>
            </a:r>
            <a:endParaRPr lang="en-US" dirty="0"/>
          </a:p>
          <a:p>
            <a:pPr lvl="2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estágio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Requisitos</a:t>
            </a:r>
            <a:endParaRPr lang="en-US" dirty="0"/>
          </a:p>
          <a:p>
            <a:pPr lvl="3"/>
            <a:r>
              <a:rPr lang="en-US" dirty="0" err="1"/>
              <a:t>Projeto</a:t>
            </a:r>
            <a:endParaRPr lang="en-US" dirty="0"/>
          </a:p>
          <a:p>
            <a:pPr lvl="3"/>
            <a:r>
              <a:rPr lang="en-US" dirty="0" err="1"/>
              <a:t>Programação</a:t>
            </a:r>
            <a:endParaRPr lang="en-US" dirty="0"/>
          </a:p>
          <a:p>
            <a:pPr lvl="3"/>
            <a:r>
              <a:rPr lang="en-US" dirty="0"/>
              <a:t>Testes</a:t>
            </a:r>
          </a:p>
          <a:p>
            <a:pPr lvl="3"/>
            <a:r>
              <a:rPr lang="en-US" dirty="0" err="1"/>
              <a:t>Manuseio</a:t>
            </a:r>
            <a:r>
              <a:rPr lang="en-US" dirty="0"/>
              <a:t> de Código</a:t>
            </a:r>
          </a:p>
          <a:p>
            <a:pPr lvl="3"/>
            <a:r>
              <a:rPr lang="en-US" dirty="0" err="1"/>
              <a:t>Documentação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3477-1849-4C78-9BF1-8A59633F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de software </a:t>
            </a:r>
            <a:r>
              <a:rPr lang="en-US" dirty="0" err="1"/>
              <a:t>seguro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F5875-991D-4B2A-80E1-6393410F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73424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err="1"/>
              <a:t>Custo</a:t>
            </a:r>
            <a:r>
              <a:rPr lang="en-US" dirty="0"/>
              <a:t> X </a:t>
            </a:r>
            <a:r>
              <a:rPr lang="en-US" dirty="0" err="1"/>
              <a:t>benefício</a:t>
            </a:r>
            <a:endParaRPr lang="en-US" dirty="0"/>
          </a:p>
          <a:p>
            <a:pPr lvl="2">
              <a:buFontTx/>
              <a:buChar char="-"/>
            </a:pPr>
            <a:r>
              <a:rPr lang="en-US" dirty="0" err="1"/>
              <a:t>Produção</a:t>
            </a:r>
            <a:r>
              <a:rPr lang="en-US" dirty="0"/>
              <a:t> de software Seguro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resultar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queda</a:t>
            </a:r>
            <a:r>
              <a:rPr lang="en-US" dirty="0"/>
              <a:t> de performance</a:t>
            </a:r>
          </a:p>
          <a:p>
            <a:pPr lvl="2">
              <a:buFontTx/>
              <a:buChar char="-"/>
            </a:pP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assumir</a:t>
            </a:r>
            <a:r>
              <a:rPr lang="en-US" dirty="0"/>
              <a:t> o </a:t>
            </a:r>
            <a:r>
              <a:rPr lang="en-US" dirty="0" err="1"/>
              <a:t>custo</a:t>
            </a:r>
            <a:r>
              <a:rPr lang="en-US" dirty="0"/>
              <a:t> do tempo do que o </a:t>
            </a:r>
            <a:r>
              <a:rPr lang="en-US" dirty="0" err="1"/>
              <a:t>prejuízo</a:t>
            </a:r>
            <a:r>
              <a:rPr lang="en-US" dirty="0"/>
              <a:t> de </a:t>
            </a:r>
            <a:r>
              <a:rPr lang="en-US" dirty="0" err="1"/>
              <a:t>perdas</a:t>
            </a:r>
            <a:r>
              <a:rPr lang="en-US" dirty="0"/>
              <a:t> </a:t>
            </a:r>
            <a:r>
              <a:rPr lang="en-US" dirty="0" err="1"/>
              <a:t>decorrentes</a:t>
            </a:r>
            <a:r>
              <a:rPr lang="en-US" dirty="0"/>
              <a:t> de incidents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seguras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Boas </a:t>
            </a:r>
            <a:r>
              <a:rPr lang="en-US" dirty="0" err="1"/>
              <a:t>práticas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en-US" dirty="0" err="1"/>
              <a:t>Operar</a:t>
            </a:r>
            <a:r>
              <a:rPr lang="en-US" dirty="0"/>
              <a:t> com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privilégio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Minimizar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strings </a:t>
            </a:r>
            <a:r>
              <a:rPr lang="en-US" dirty="0" err="1"/>
              <a:t>inseguras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Minimizar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 de buffer</a:t>
            </a:r>
          </a:p>
          <a:p>
            <a:pPr lvl="1">
              <a:buFontTx/>
              <a:buChar char="-"/>
            </a:pPr>
            <a:r>
              <a:rPr lang="en-US" dirty="0" err="1"/>
              <a:t>Tratar</a:t>
            </a:r>
            <a:r>
              <a:rPr lang="en-US" dirty="0"/>
              <a:t> E/S de dados</a:t>
            </a:r>
          </a:p>
          <a:p>
            <a:pPr lvl="1">
              <a:buFontTx/>
              <a:buChar char="-"/>
            </a:pP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concatenações</a:t>
            </a:r>
            <a:r>
              <a:rPr lang="en-US" dirty="0"/>
              <a:t> de strings para </a:t>
            </a:r>
            <a:r>
              <a:rPr lang="en-US" dirty="0" err="1"/>
              <a:t>cláusulas</a:t>
            </a:r>
            <a:r>
              <a:rPr lang="en-US" dirty="0"/>
              <a:t> de SQL </a:t>
            </a:r>
            <a:r>
              <a:rPr lang="en-US" dirty="0" err="1"/>
              <a:t>dinâmicas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Evitar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criptografia</a:t>
            </a:r>
            <a:r>
              <a:rPr lang="en-US" dirty="0"/>
              <a:t> </a:t>
            </a:r>
            <a:r>
              <a:rPr lang="en-US" dirty="0" err="1"/>
              <a:t>fraca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(logs) e </a:t>
            </a:r>
            <a:r>
              <a:rPr lang="en-US" dirty="0" err="1"/>
              <a:t>rastreamento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Efetuar</a:t>
            </a:r>
            <a:r>
              <a:rPr lang="en-US" dirty="0"/>
              <a:t> testes para </a:t>
            </a:r>
            <a:r>
              <a:rPr lang="en-US" dirty="0" err="1"/>
              <a:t>garantia</a:t>
            </a:r>
            <a:r>
              <a:rPr lang="en-US" dirty="0"/>
              <a:t> da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7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D818F-05BE-40E9-82C9-79CE93DC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2A907-63EA-4962-90C0-DFBEAA99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69360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Dividir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7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estudos</a:t>
            </a:r>
            <a:r>
              <a:rPr lang="en-US" dirty="0"/>
              <a:t> para </a:t>
            </a:r>
            <a:r>
              <a:rPr lang="en-US" dirty="0" err="1"/>
              <a:t>comentar</a:t>
            </a:r>
            <a:r>
              <a:rPr lang="en-US" dirty="0"/>
              <a:t>:</a:t>
            </a:r>
          </a:p>
          <a:p>
            <a:r>
              <a:rPr lang="en-US" dirty="0"/>
              <a:t>Boas </a:t>
            </a:r>
            <a:r>
              <a:rPr lang="en-US" dirty="0" err="1"/>
              <a:t>práticas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de software </a:t>
            </a:r>
            <a:r>
              <a:rPr lang="en-US" dirty="0" err="1"/>
              <a:t>seguro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en-US" dirty="0" err="1"/>
              <a:t>Operar</a:t>
            </a:r>
            <a:r>
              <a:rPr lang="en-US" dirty="0"/>
              <a:t> com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privilégio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r>
              <a:rPr lang="en-US" dirty="0" err="1"/>
              <a:t>Minimizar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strings </a:t>
            </a:r>
            <a:r>
              <a:rPr lang="en-US" dirty="0" err="1"/>
              <a:t>inseguras</a:t>
            </a:r>
            <a:r>
              <a:rPr lang="en-US" dirty="0"/>
              <a:t> / </a:t>
            </a:r>
            <a:r>
              <a:rPr lang="en-US" dirty="0" err="1"/>
              <a:t>Minimizar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 de buffer</a:t>
            </a:r>
          </a:p>
          <a:p>
            <a:pPr lvl="1">
              <a:buFontTx/>
              <a:buChar char="-"/>
            </a:pPr>
            <a:r>
              <a:rPr lang="en-US" dirty="0" err="1"/>
              <a:t>Tratar</a:t>
            </a:r>
            <a:r>
              <a:rPr lang="en-US" dirty="0"/>
              <a:t> E/S de dados</a:t>
            </a:r>
          </a:p>
          <a:p>
            <a:pPr lvl="1">
              <a:buFontTx/>
              <a:buChar char="-"/>
            </a:pP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concatenações</a:t>
            </a:r>
            <a:r>
              <a:rPr lang="en-US" dirty="0"/>
              <a:t> de strings para </a:t>
            </a:r>
            <a:r>
              <a:rPr lang="en-US" dirty="0" err="1"/>
              <a:t>cláusulas</a:t>
            </a:r>
            <a:r>
              <a:rPr lang="en-US" dirty="0"/>
              <a:t> de SQL </a:t>
            </a:r>
            <a:r>
              <a:rPr lang="en-US" dirty="0" err="1"/>
              <a:t>dinâmicas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Evitar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criptografia</a:t>
            </a:r>
            <a:r>
              <a:rPr lang="en-US" dirty="0"/>
              <a:t> </a:t>
            </a:r>
            <a:r>
              <a:rPr lang="en-US" dirty="0" err="1"/>
              <a:t>fraca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(logs) e </a:t>
            </a:r>
            <a:r>
              <a:rPr lang="en-US" dirty="0" err="1"/>
              <a:t>rastreamento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Efetuar</a:t>
            </a:r>
            <a:r>
              <a:rPr lang="en-US" dirty="0"/>
              <a:t> testes para </a:t>
            </a:r>
            <a:r>
              <a:rPr lang="en-US" dirty="0" err="1"/>
              <a:t>garantia</a:t>
            </a:r>
            <a:r>
              <a:rPr lang="en-US" dirty="0"/>
              <a:t> da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Porque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 boa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torna</a:t>
            </a:r>
            <a:r>
              <a:rPr lang="en-US" dirty="0"/>
              <a:t> o software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Seguro.</a:t>
            </a:r>
          </a:p>
          <a:p>
            <a:pPr>
              <a:buFontTx/>
              <a:buChar char="-"/>
            </a:pP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das </a:t>
            </a:r>
            <a:r>
              <a:rPr lang="en-US" dirty="0" err="1"/>
              <a:t>normas</a:t>
            </a:r>
            <a:r>
              <a:rPr lang="en-US" dirty="0"/>
              <a:t> ISO/IEC 15.408 e 27.000 para </a:t>
            </a:r>
            <a:r>
              <a:rPr lang="en-US" dirty="0" err="1"/>
              <a:t>justificar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https://eciti.wordpress.com/2012/07/02/iso-15-408-e-ciencia-da-informacao/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475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5131B-0BEB-4EB0-9E4C-E1458E42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346B0-1A8B-4C80-A1A9-ACEAD95E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Aspectos técnicos que devem ser observados pelos desenvolvedores de </a:t>
            </a:r>
            <a:r>
              <a:rPr lang="pt-BR" i="1" dirty="0"/>
              <a:t>software</a:t>
            </a:r>
            <a:r>
              <a:rPr lang="pt-BR" dirty="0"/>
              <a:t>, para que as aplicações sejam desenvolvidas de forma a não deixar a segurança de lado. </a:t>
            </a:r>
          </a:p>
          <a:p>
            <a:r>
              <a:rPr lang="pt-BR" dirty="0"/>
              <a:t>Pontos principais que devem fazer parte de uma aquisição segura </a:t>
            </a:r>
          </a:p>
          <a:p>
            <a:r>
              <a:rPr lang="pt-BR" dirty="0"/>
              <a:t>Gerenciamento de utilização de aplicativos.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1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7E785-1D3E-4B2A-B0C9-2128D5D2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software </a:t>
            </a:r>
            <a:r>
              <a:rPr lang="en-US" dirty="0" err="1"/>
              <a:t>seguro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9200D-4BFF-4436-86BF-F0D10D8F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ISO/IEC 15408 – </a:t>
            </a:r>
            <a:r>
              <a:rPr lang="en-US" i="1" dirty="0"/>
              <a:t>Common Criteria</a:t>
            </a:r>
          </a:p>
          <a:p>
            <a:pPr lvl="1"/>
            <a:r>
              <a:rPr lang="en-US" dirty="0" err="1"/>
              <a:t>Especificar</a:t>
            </a:r>
            <a:r>
              <a:rPr lang="en-US" dirty="0"/>
              <a:t> a </a:t>
            </a:r>
            <a:r>
              <a:rPr lang="en-US" dirty="0" err="1"/>
              <a:t>segurança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de forma </a:t>
            </a:r>
            <a:r>
              <a:rPr lang="en-US" dirty="0" err="1"/>
              <a:t>clara</a:t>
            </a:r>
            <a:r>
              <a:rPr lang="en-US" dirty="0"/>
              <a:t>,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características</a:t>
            </a:r>
            <a:r>
              <a:rPr lang="en-US" dirty="0"/>
              <a:t> do </a:t>
            </a:r>
            <a:r>
              <a:rPr lang="en-US" dirty="0" err="1"/>
              <a:t>ambiente</a:t>
            </a:r>
            <a:r>
              <a:rPr lang="en-US" dirty="0"/>
              <a:t> e da </a:t>
            </a:r>
            <a:r>
              <a:rPr lang="en-US" dirty="0" err="1"/>
              <a:t>aplicação</a:t>
            </a:r>
            <a:endParaRPr lang="en-US" dirty="0"/>
          </a:p>
          <a:p>
            <a:pPr lvl="2"/>
            <a:r>
              <a:rPr lang="en-US" dirty="0" err="1"/>
              <a:t>Desenvolver</a:t>
            </a:r>
            <a:r>
              <a:rPr lang="en-US" dirty="0"/>
              <a:t> um Sistema Seguro</a:t>
            </a:r>
          </a:p>
          <a:p>
            <a:pPr lvl="2"/>
            <a:r>
              <a:rPr lang="en-US" dirty="0" err="1"/>
              <a:t>Avaliar</a:t>
            </a:r>
            <a:r>
              <a:rPr lang="en-US" dirty="0"/>
              <a:t> a </a:t>
            </a:r>
            <a:r>
              <a:rPr lang="en-US" dirty="0" err="1"/>
              <a:t>segurança</a:t>
            </a:r>
            <a:r>
              <a:rPr lang="en-US" dirty="0"/>
              <a:t> de um Sistema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chave</a:t>
            </a:r>
            <a:endParaRPr lang="en-US" dirty="0"/>
          </a:p>
          <a:p>
            <a:pPr lvl="2"/>
            <a:r>
              <a:rPr lang="en-US" i="1" dirty="0"/>
              <a:t>Security target </a:t>
            </a:r>
            <a:r>
              <a:rPr lang="en-US" dirty="0"/>
              <a:t>–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alvo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,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considerados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para o Sistema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endParaRPr lang="en-US" dirty="0"/>
          </a:p>
          <a:p>
            <a:pPr lvl="2"/>
            <a:r>
              <a:rPr lang="en-US" i="1" dirty="0"/>
              <a:t>Evaluation assurance level </a:t>
            </a:r>
            <a:r>
              <a:rPr lang="en-US" dirty="0"/>
              <a:t>EAL –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garantia</a:t>
            </a:r>
            <a:r>
              <a:rPr lang="en-US" dirty="0"/>
              <a:t> de </a:t>
            </a:r>
            <a:r>
              <a:rPr lang="en-US" dirty="0" err="1"/>
              <a:t>avaliação</a:t>
            </a:r>
            <a:endParaRPr lang="en-US" dirty="0"/>
          </a:p>
          <a:p>
            <a:pPr lvl="3"/>
            <a:r>
              <a:rPr lang="en-US" dirty="0" err="1"/>
              <a:t>Níveis</a:t>
            </a:r>
            <a:r>
              <a:rPr lang="en-US" dirty="0"/>
              <a:t> de 1 a 7 –  1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rigor no teste, com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garantia</a:t>
            </a:r>
            <a:r>
              <a:rPr lang="en-US" dirty="0"/>
              <a:t> de que o Sistema </a:t>
            </a:r>
            <a:r>
              <a:rPr lang="en-US" dirty="0" err="1"/>
              <a:t>atende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 </a:t>
            </a:r>
          </a:p>
          <a:p>
            <a:pPr lvl="3"/>
            <a:r>
              <a:rPr lang="en-US" dirty="0"/>
              <a:t>O </a:t>
            </a:r>
            <a:r>
              <a:rPr lang="en-US" dirty="0" err="1"/>
              <a:t>nível</a:t>
            </a:r>
            <a:r>
              <a:rPr lang="en-US" dirty="0"/>
              <a:t> 7 </a:t>
            </a:r>
            <a:r>
              <a:rPr lang="en-US" dirty="0" err="1"/>
              <a:t>envolve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esforço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e altos </a:t>
            </a:r>
            <a:r>
              <a:rPr lang="en-US" dirty="0" err="1"/>
              <a:t>recursos</a:t>
            </a:r>
            <a:r>
              <a:rPr lang="en-US" dirty="0"/>
              <a:t> de </a:t>
            </a:r>
            <a:r>
              <a:rPr lang="en-US" dirty="0" err="1"/>
              <a:t>investimento</a:t>
            </a:r>
            <a:endParaRPr lang="en-US" dirty="0"/>
          </a:p>
          <a:p>
            <a:pPr lvl="3"/>
            <a:r>
              <a:rPr lang="en-US" dirty="0"/>
              <a:t>O </a:t>
            </a:r>
            <a:r>
              <a:rPr lang="en-US" dirty="0" err="1"/>
              <a:t>nível</a:t>
            </a:r>
            <a:r>
              <a:rPr lang="en-US" dirty="0"/>
              <a:t> 3 é </a:t>
            </a:r>
            <a:r>
              <a:rPr lang="en-US" dirty="0" err="1"/>
              <a:t>considerado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significativamente</a:t>
            </a:r>
            <a:r>
              <a:rPr lang="en-US" dirty="0"/>
              <a:t> Seguro para 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comerciais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4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gura20">
            <a:extLst>
              <a:ext uri="{FF2B5EF4-FFF2-40B4-BE49-F238E27FC236}">
                <a16:creationId xmlns:a16="http://schemas.microsoft.com/office/drawing/2014/main" id="{744B8BE8-891F-4095-9564-12AD70B8C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1678678"/>
            <a:ext cx="5126736" cy="334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EDB032-C6B1-4AE8-8E6C-F344FE05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3100"/>
              <a:t>Processo de desenvolvimento de SW seguro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13EB9-38DB-496C-8CE4-BDF5038D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 err="1"/>
              <a:t>Baseado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ISO/IEC 15.408 </a:t>
            </a:r>
          </a:p>
          <a:p>
            <a:r>
              <a:rPr lang="en-US" sz="2000" dirty="0" err="1"/>
              <a:t>Modelo</a:t>
            </a:r>
            <a:r>
              <a:rPr lang="en-US" sz="2000" dirty="0"/>
              <a:t> que visa </a:t>
            </a:r>
            <a:r>
              <a:rPr lang="en-US" sz="2000" dirty="0" err="1"/>
              <a:t>uma</a:t>
            </a:r>
            <a:r>
              <a:rPr lang="en-US" sz="2000" dirty="0"/>
              <a:t> forma de </a:t>
            </a:r>
            <a:r>
              <a:rPr lang="en-US" sz="2000" dirty="0" err="1"/>
              <a:t>garantir</a:t>
            </a:r>
            <a:r>
              <a:rPr lang="en-US" sz="2000" dirty="0"/>
              <a:t> que a </a:t>
            </a:r>
            <a:r>
              <a:rPr lang="en-US" sz="2000" dirty="0" err="1"/>
              <a:t>maioria</a:t>
            </a:r>
            <a:r>
              <a:rPr lang="en-US" sz="2000" dirty="0"/>
              <a:t> dos </a:t>
            </a:r>
            <a:r>
              <a:rPr lang="en-US" sz="2000" dirty="0" err="1"/>
              <a:t>sistemas</a:t>
            </a:r>
            <a:r>
              <a:rPr lang="en-US" sz="2000" dirty="0"/>
              <a:t> </a:t>
            </a:r>
            <a:r>
              <a:rPr lang="en-US" sz="2000" dirty="0" err="1"/>
              <a:t>comerciais</a:t>
            </a:r>
            <a:r>
              <a:rPr lang="en-US" sz="2000" dirty="0"/>
              <a:t> </a:t>
            </a:r>
            <a:r>
              <a:rPr lang="en-US" sz="2000" dirty="0" err="1"/>
              <a:t>sejam</a:t>
            </a:r>
            <a:r>
              <a:rPr lang="en-US" sz="2000" dirty="0"/>
              <a:t> </a:t>
            </a:r>
            <a:r>
              <a:rPr lang="en-US" sz="2000" dirty="0" err="1"/>
              <a:t>desenvolvidos</a:t>
            </a:r>
            <a:r>
              <a:rPr lang="en-US" sz="2000" dirty="0"/>
              <a:t> com </a:t>
            </a:r>
            <a:r>
              <a:rPr lang="en-US" sz="2000" dirty="0" err="1"/>
              <a:t>parâmetros</a:t>
            </a:r>
            <a:r>
              <a:rPr lang="en-US" sz="2000" dirty="0"/>
              <a:t> que </a:t>
            </a:r>
            <a:r>
              <a:rPr lang="en-US" sz="2000" dirty="0" err="1"/>
              <a:t>implementem</a:t>
            </a:r>
            <a:r>
              <a:rPr lang="en-US" sz="2000" dirty="0"/>
              <a:t> </a:t>
            </a:r>
            <a:r>
              <a:rPr lang="en-US" sz="2000" dirty="0" err="1"/>
              <a:t>segurança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aplicação</a:t>
            </a:r>
            <a:r>
              <a:rPr lang="en-US" sz="1200" dirty="0"/>
              <a:t>. (Lyra, 2008)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67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gura20">
            <a:extLst>
              <a:ext uri="{FF2B5EF4-FFF2-40B4-BE49-F238E27FC236}">
                <a16:creationId xmlns:a16="http://schemas.microsoft.com/office/drawing/2014/main" id="{744B8BE8-891F-4095-9564-12AD70B8C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1678678"/>
            <a:ext cx="4900168" cy="36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EDB032-C6B1-4AE8-8E6C-F344FE05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520" y="508001"/>
            <a:ext cx="5294344" cy="995679"/>
          </a:xfrm>
        </p:spPr>
        <p:txBody>
          <a:bodyPr>
            <a:normAutofit/>
          </a:bodyPr>
          <a:lstStyle/>
          <a:p>
            <a:pPr algn="ctr"/>
            <a:r>
              <a:rPr lang="en-US" sz="3100" dirty="0" err="1"/>
              <a:t>Processo</a:t>
            </a:r>
            <a:r>
              <a:rPr lang="en-US" sz="3100" dirty="0"/>
              <a:t> de </a:t>
            </a:r>
            <a:r>
              <a:rPr lang="en-US" sz="3100" dirty="0" err="1"/>
              <a:t>desenvolvimento</a:t>
            </a:r>
            <a:r>
              <a:rPr lang="en-US" sz="3100" dirty="0"/>
              <a:t> de SW </a:t>
            </a:r>
            <a:r>
              <a:rPr lang="en-US" sz="3100" dirty="0" err="1"/>
              <a:t>seguro</a:t>
            </a:r>
            <a:endParaRPr lang="en-US" sz="31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13EB9-38DB-496C-8CE4-BDF5038D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677" y="1678678"/>
            <a:ext cx="5492716" cy="4315721"/>
          </a:xfrm>
        </p:spPr>
        <p:txBody>
          <a:bodyPr>
            <a:normAutofit/>
          </a:bodyPr>
          <a:lstStyle/>
          <a:p>
            <a:r>
              <a:rPr lang="en-US" sz="2000" u="sng" dirty="0" err="1"/>
              <a:t>Segurança</a:t>
            </a:r>
            <a:r>
              <a:rPr lang="en-US" sz="2000" u="sng" dirty="0"/>
              <a:t> </a:t>
            </a:r>
            <a:r>
              <a:rPr lang="en-US" sz="2000" u="sng" dirty="0" err="1"/>
              <a:t>na</a:t>
            </a:r>
            <a:r>
              <a:rPr lang="en-US" sz="2000" u="sng" dirty="0"/>
              <a:t> </a:t>
            </a:r>
            <a:r>
              <a:rPr lang="en-US" sz="2000" u="sng" dirty="0" err="1"/>
              <a:t>análise</a:t>
            </a:r>
            <a:r>
              <a:rPr lang="en-US" sz="2000" u="sng" dirty="0"/>
              <a:t> </a:t>
            </a:r>
            <a:r>
              <a:rPr lang="en-US" sz="2000" dirty="0"/>
              <a:t>–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especificada</a:t>
            </a:r>
            <a:r>
              <a:rPr lang="en-US" sz="2000" dirty="0"/>
              <a:t> a </a:t>
            </a:r>
            <a:r>
              <a:rPr lang="en-US" sz="2000" dirty="0" err="1"/>
              <a:t>segurança</a:t>
            </a:r>
            <a:r>
              <a:rPr lang="en-US" sz="2000" dirty="0"/>
              <a:t> da </a:t>
            </a:r>
            <a:r>
              <a:rPr lang="en-US" sz="2000" dirty="0" err="1"/>
              <a:t>aplicação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fase</a:t>
            </a:r>
            <a:r>
              <a:rPr lang="en-US" sz="2000" dirty="0"/>
              <a:t> de </a:t>
            </a:r>
            <a:r>
              <a:rPr lang="en-US" sz="2000" dirty="0" err="1"/>
              <a:t>análise</a:t>
            </a:r>
            <a:r>
              <a:rPr lang="en-US" sz="2000" dirty="0"/>
              <a:t>, </a:t>
            </a:r>
            <a:r>
              <a:rPr lang="en-US" sz="2000" dirty="0" err="1"/>
              <a:t>usando</a:t>
            </a:r>
            <a:r>
              <a:rPr lang="en-US" sz="2000" dirty="0"/>
              <a:t> a </a:t>
            </a:r>
            <a:r>
              <a:rPr lang="en-US" sz="2000" dirty="0" err="1"/>
              <a:t>norma</a:t>
            </a:r>
            <a:r>
              <a:rPr lang="en-US" sz="2000" dirty="0"/>
              <a:t> Common Criteria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guia</a:t>
            </a:r>
            <a:endParaRPr lang="en-US" sz="2000" dirty="0"/>
          </a:p>
          <a:p>
            <a:r>
              <a:rPr lang="en-US" sz="2000" u="sng" dirty="0" err="1"/>
              <a:t>Ambiente</a:t>
            </a:r>
            <a:r>
              <a:rPr lang="en-US" sz="2000" u="sng" dirty="0"/>
              <a:t> Seguro </a:t>
            </a:r>
            <a:r>
              <a:rPr lang="en-US" sz="2000" dirty="0"/>
              <a:t>– o </a:t>
            </a:r>
            <a:r>
              <a:rPr lang="en-US" sz="2000" dirty="0" err="1"/>
              <a:t>ambiente</a:t>
            </a:r>
            <a:r>
              <a:rPr lang="en-US" sz="2000" dirty="0"/>
              <a:t> de </a:t>
            </a:r>
            <a:r>
              <a:rPr lang="en-US" sz="2000" dirty="0" err="1"/>
              <a:t>desenvolvimento</a:t>
            </a:r>
            <a:r>
              <a:rPr lang="en-US" sz="2000" dirty="0"/>
              <a:t> e testes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capaz</a:t>
            </a:r>
            <a:r>
              <a:rPr lang="en-US" sz="2000" dirty="0"/>
              <a:t> de </a:t>
            </a:r>
            <a:r>
              <a:rPr lang="en-US" sz="2000" dirty="0" err="1"/>
              <a:t>atender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EAL3 da </a:t>
            </a:r>
            <a:r>
              <a:rPr lang="en-US" sz="2000" dirty="0" err="1"/>
              <a:t>norma</a:t>
            </a:r>
            <a:r>
              <a:rPr lang="en-US" sz="2000" dirty="0"/>
              <a:t>, </a:t>
            </a:r>
            <a:r>
              <a:rPr lang="en-US" sz="2000" dirty="0" err="1"/>
              <a:t>considerado</a:t>
            </a:r>
            <a:r>
              <a:rPr lang="en-US" sz="2000" dirty="0"/>
              <a:t> Seguro para a </a:t>
            </a:r>
            <a:r>
              <a:rPr lang="en-US" sz="2000" dirty="0" err="1"/>
              <a:t>maioria</a:t>
            </a:r>
            <a:r>
              <a:rPr lang="en-US" sz="2000" dirty="0"/>
              <a:t> das </a:t>
            </a:r>
            <a:r>
              <a:rPr lang="en-US" sz="2000" dirty="0" err="1"/>
              <a:t>aplicações</a:t>
            </a:r>
            <a:r>
              <a:rPr lang="en-US" sz="2000" dirty="0"/>
              <a:t> </a:t>
            </a:r>
            <a:r>
              <a:rPr lang="en-US" sz="2000" dirty="0" err="1"/>
              <a:t>comerciais</a:t>
            </a:r>
            <a:endParaRPr lang="en-US" sz="2000" dirty="0"/>
          </a:p>
          <a:p>
            <a:r>
              <a:rPr lang="en-US" sz="2000" u="sng" dirty="0"/>
              <a:t>Boas </a:t>
            </a:r>
            <a:r>
              <a:rPr lang="en-US" sz="2000" u="sng" dirty="0" err="1"/>
              <a:t>práticas</a:t>
            </a:r>
            <a:r>
              <a:rPr lang="en-US" sz="2000" u="sng" dirty="0"/>
              <a:t> de </a:t>
            </a:r>
            <a:r>
              <a:rPr lang="en-US" sz="2000" u="sng" dirty="0" err="1"/>
              <a:t>programação</a:t>
            </a:r>
            <a:r>
              <a:rPr lang="en-US" sz="2000" u="sng" dirty="0"/>
              <a:t> </a:t>
            </a:r>
            <a:r>
              <a:rPr lang="en-US" sz="2000" dirty="0"/>
              <a:t>–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criado</a:t>
            </a:r>
            <a:r>
              <a:rPr lang="en-US" sz="2000" dirty="0"/>
              <a:t> um </a:t>
            </a:r>
            <a:r>
              <a:rPr lang="en-US" sz="2000" dirty="0" err="1"/>
              <a:t>processo</a:t>
            </a:r>
            <a:r>
              <a:rPr lang="en-US" sz="2000" dirty="0"/>
              <a:t> de </a:t>
            </a:r>
            <a:r>
              <a:rPr lang="en-US" sz="2000" dirty="0" err="1"/>
              <a:t>desenvolvimento</a:t>
            </a:r>
            <a:r>
              <a:rPr lang="en-US" sz="2000" dirty="0"/>
              <a:t> </a:t>
            </a:r>
            <a:r>
              <a:rPr lang="en-US" sz="2000" dirty="0" err="1"/>
              <a:t>bem</a:t>
            </a:r>
            <a:r>
              <a:rPr lang="en-US" sz="2000" dirty="0"/>
              <a:t> </a:t>
            </a:r>
            <a:r>
              <a:rPr lang="en-US" sz="2000" dirty="0" err="1"/>
              <a:t>definido</a:t>
            </a:r>
            <a:r>
              <a:rPr lang="en-US" sz="2000" dirty="0"/>
              <a:t> </a:t>
            </a:r>
            <a:r>
              <a:rPr lang="en-US" sz="2000" dirty="0" err="1"/>
              <a:t>seguindo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requisitos</a:t>
            </a:r>
            <a:r>
              <a:rPr lang="en-US" sz="2000" dirty="0"/>
              <a:t> de </a:t>
            </a:r>
            <a:r>
              <a:rPr lang="en-US" sz="2000" dirty="0" err="1"/>
              <a:t>segurança</a:t>
            </a:r>
            <a:endParaRPr lang="en-US" sz="2000" dirty="0"/>
          </a:p>
          <a:p>
            <a:r>
              <a:rPr lang="en-US" sz="2000" u="sng" dirty="0"/>
              <a:t>Testes </a:t>
            </a:r>
            <a:r>
              <a:rPr lang="en-US" sz="2000" u="sng" dirty="0" err="1"/>
              <a:t>internos</a:t>
            </a:r>
            <a:r>
              <a:rPr lang="en-US" sz="2000" u="sng" dirty="0"/>
              <a:t> </a:t>
            </a:r>
            <a:r>
              <a:rPr lang="en-US" sz="2000" dirty="0"/>
              <a:t>– </a:t>
            </a:r>
            <a:r>
              <a:rPr lang="en-US" sz="2000" dirty="0" err="1"/>
              <a:t>os</a:t>
            </a:r>
            <a:r>
              <a:rPr lang="en-US" sz="2000" dirty="0"/>
              <a:t> testes </a:t>
            </a:r>
            <a:r>
              <a:rPr lang="en-US" sz="2000" dirty="0" err="1"/>
              <a:t>devem</a:t>
            </a:r>
            <a:r>
              <a:rPr lang="en-US" sz="2000" dirty="0"/>
              <a:t> </a:t>
            </a:r>
            <a:r>
              <a:rPr lang="en-US" sz="2000" dirty="0" err="1"/>
              <a:t>gerar</a:t>
            </a:r>
            <a:r>
              <a:rPr lang="en-US" sz="2000" dirty="0"/>
              <a:t> </a:t>
            </a:r>
            <a:r>
              <a:rPr lang="en-US" sz="2000" dirty="0" err="1"/>
              <a:t>evidencias</a:t>
            </a:r>
            <a:r>
              <a:rPr lang="en-US" sz="2000" dirty="0"/>
              <a:t> de que o Sistema </a:t>
            </a:r>
            <a:r>
              <a:rPr lang="en-US" sz="2000" dirty="0" err="1"/>
              <a:t>atende</a:t>
            </a:r>
            <a:r>
              <a:rPr lang="en-US" sz="2000" dirty="0"/>
              <a:t> </a:t>
            </a:r>
            <a:r>
              <a:rPr lang="en-US" sz="2000" dirty="0" err="1"/>
              <a:t>às</a:t>
            </a:r>
            <a:r>
              <a:rPr lang="en-US" sz="2000" dirty="0"/>
              <a:t> </a:t>
            </a:r>
            <a:r>
              <a:rPr lang="en-US" sz="2000" dirty="0" err="1"/>
              <a:t>especificações</a:t>
            </a:r>
            <a:r>
              <a:rPr lang="en-US" sz="2000" dirty="0"/>
              <a:t> do EAL3.</a:t>
            </a:r>
            <a:endParaRPr lang="en-US" sz="1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699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gura20">
            <a:extLst>
              <a:ext uri="{FF2B5EF4-FFF2-40B4-BE49-F238E27FC236}">
                <a16:creationId xmlns:a16="http://schemas.microsoft.com/office/drawing/2014/main" id="{744B8BE8-891F-4095-9564-12AD70B8C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1678678"/>
            <a:ext cx="4900168" cy="36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EDB032-C6B1-4AE8-8E6C-F344FE05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520" y="508001"/>
            <a:ext cx="5294344" cy="995679"/>
          </a:xfrm>
        </p:spPr>
        <p:txBody>
          <a:bodyPr>
            <a:normAutofit/>
          </a:bodyPr>
          <a:lstStyle/>
          <a:p>
            <a:pPr algn="ctr"/>
            <a:r>
              <a:rPr lang="en-US" sz="3100" dirty="0" err="1"/>
              <a:t>Processo</a:t>
            </a:r>
            <a:r>
              <a:rPr lang="en-US" sz="3100" dirty="0"/>
              <a:t> de </a:t>
            </a:r>
            <a:r>
              <a:rPr lang="en-US" sz="3100" dirty="0" err="1"/>
              <a:t>desenvolvimento</a:t>
            </a:r>
            <a:r>
              <a:rPr lang="en-US" sz="3100" dirty="0"/>
              <a:t> de SW </a:t>
            </a:r>
            <a:r>
              <a:rPr lang="en-US" sz="3100" dirty="0" err="1"/>
              <a:t>seguro</a:t>
            </a:r>
            <a:endParaRPr lang="en-US" sz="31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13EB9-38DB-496C-8CE4-BDF5038D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677" y="1678678"/>
            <a:ext cx="5492716" cy="4315721"/>
          </a:xfrm>
        </p:spPr>
        <p:txBody>
          <a:bodyPr>
            <a:normAutofit/>
          </a:bodyPr>
          <a:lstStyle/>
          <a:p>
            <a:r>
              <a:rPr lang="en-US" sz="2000" u="sng" dirty="0" err="1"/>
              <a:t>Segurança</a:t>
            </a:r>
            <a:r>
              <a:rPr lang="en-US" sz="2000" u="sng" dirty="0"/>
              <a:t> </a:t>
            </a:r>
            <a:r>
              <a:rPr lang="en-US" sz="2000" u="sng" dirty="0" err="1"/>
              <a:t>na</a:t>
            </a:r>
            <a:r>
              <a:rPr lang="en-US" sz="2000" u="sng" dirty="0"/>
              <a:t> </a:t>
            </a:r>
            <a:r>
              <a:rPr lang="en-US" sz="2000" u="sng" dirty="0" err="1"/>
              <a:t>análise</a:t>
            </a:r>
            <a:r>
              <a:rPr lang="en-US" sz="2000" u="sng" dirty="0"/>
              <a:t> </a:t>
            </a:r>
            <a:r>
              <a:rPr lang="en-US" sz="2000" dirty="0"/>
              <a:t>–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especificada</a:t>
            </a:r>
            <a:r>
              <a:rPr lang="en-US" sz="2000" dirty="0"/>
              <a:t> a </a:t>
            </a:r>
            <a:r>
              <a:rPr lang="en-US" sz="2000" dirty="0" err="1"/>
              <a:t>segurança</a:t>
            </a:r>
            <a:r>
              <a:rPr lang="en-US" sz="2000" dirty="0"/>
              <a:t> da </a:t>
            </a:r>
            <a:r>
              <a:rPr lang="en-US" sz="2000" dirty="0" err="1"/>
              <a:t>aplicação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fase</a:t>
            </a:r>
            <a:r>
              <a:rPr lang="en-US" sz="2000" dirty="0"/>
              <a:t> de </a:t>
            </a:r>
            <a:r>
              <a:rPr lang="en-US" sz="2000" dirty="0" err="1"/>
              <a:t>análise</a:t>
            </a:r>
            <a:r>
              <a:rPr lang="en-US" sz="2000" dirty="0"/>
              <a:t>, </a:t>
            </a:r>
            <a:r>
              <a:rPr lang="en-US" sz="2000" dirty="0" err="1"/>
              <a:t>usando</a:t>
            </a:r>
            <a:r>
              <a:rPr lang="en-US" sz="2000" dirty="0"/>
              <a:t> a </a:t>
            </a:r>
            <a:r>
              <a:rPr lang="en-US" sz="2000" dirty="0" err="1"/>
              <a:t>norma</a:t>
            </a:r>
            <a:r>
              <a:rPr lang="en-US" sz="2000" dirty="0"/>
              <a:t> Common Criteria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guia</a:t>
            </a:r>
            <a:endParaRPr lang="en-US" sz="2000" dirty="0"/>
          </a:p>
          <a:p>
            <a:r>
              <a:rPr lang="en-US" sz="2000" u="sng" dirty="0" err="1"/>
              <a:t>Ambiente</a:t>
            </a:r>
            <a:r>
              <a:rPr lang="en-US" sz="2000" u="sng" dirty="0"/>
              <a:t> Seguro </a:t>
            </a:r>
            <a:r>
              <a:rPr lang="en-US" sz="2000" dirty="0"/>
              <a:t>– o </a:t>
            </a:r>
            <a:r>
              <a:rPr lang="en-US" sz="2000" dirty="0" err="1"/>
              <a:t>ambiente</a:t>
            </a:r>
            <a:r>
              <a:rPr lang="en-US" sz="2000" dirty="0"/>
              <a:t> de </a:t>
            </a:r>
            <a:r>
              <a:rPr lang="en-US" sz="2000" dirty="0" err="1"/>
              <a:t>desenvolvimento</a:t>
            </a:r>
            <a:r>
              <a:rPr lang="en-US" sz="2000" dirty="0"/>
              <a:t> e testes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capaz</a:t>
            </a:r>
            <a:r>
              <a:rPr lang="en-US" sz="2000" dirty="0"/>
              <a:t> de attender </a:t>
            </a:r>
            <a:r>
              <a:rPr lang="en-US" sz="2000" dirty="0" err="1"/>
              <a:t>ao</a:t>
            </a:r>
            <a:r>
              <a:rPr lang="en-US" sz="2000" dirty="0"/>
              <a:t> EAL3 da </a:t>
            </a:r>
            <a:r>
              <a:rPr lang="en-US" sz="2000" dirty="0" err="1"/>
              <a:t>norma</a:t>
            </a:r>
            <a:r>
              <a:rPr lang="en-US" sz="2000" dirty="0"/>
              <a:t>, </a:t>
            </a:r>
            <a:r>
              <a:rPr lang="en-US" sz="2000" dirty="0" err="1"/>
              <a:t>considerado</a:t>
            </a:r>
            <a:r>
              <a:rPr lang="en-US" sz="2000" dirty="0"/>
              <a:t> Seguro para a </a:t>
            </a:r>
            <a:r>
              <a:rPr lang="en-US" sz="2000" dirty="0" err="1"/>
              <a:t>maioria</a:t>
            </a:r>
            <a:r>
              <a:rPr lang="en-US" sz="2000" dirty="0"/>
              <a:t> das </a:t>
            </a:r>
            <a:r>
              <a:rPr lang="en-US" sz="2000" dirty="0" err="1"/>
              <a:t>aplicações</a:t>
            </a:r>
            <a:r>
              <a:rPr lang="en-US" sz="2000" dirty="0"/>
              <a:t> </a:t>
            </a:r>
            <a:r>
              <a:rPr lang="en-US" sz="2000" dirty="0" err="1"/>
              <a:t>comerciais</a:t>
            </a:r>
            <a:endParaRPr lang="en-US" sz="2000" dirty="0"/>
          </a:p>
          <a:p>
            <a:r>
              <a:rPr lang="en-US" sz="2000" u="sng" dirty="0"/>
              <a:t>Boas </a:t>
            </a:r>
            <a:r>
              <a:rPr lang="en-US" sz="2000" u="sng" dirty="0" err="1"/>
              <a:t>práticas</a:t>
            </a:r>
            <a:r>
              <a:rPr lang="en-US" sz="2000" u="sng" dirty="0"/>
              <a:t> de </a:t>
            </a:r>
            <a:r>
              <a:rPr lang="en-US" sz="2000" u="sng" dirty="0" err="1"/>
              <a:t>programação</a:t>
            </a:r>
            <a:r>
              <a:rPr lang="en-US" sz="2000" u="sng" dirty="0"/>
              <a:t> </a:t>
            </a:r>
            <a:r>
              <a:rPr lang="en-US" sz="2000" dirty="0"/>
              <a:t>–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criado</a:t>
            </a:r>
            <a:r>
              <a:rPr lang="en-US" sz="2000" dirty="0"/>
              <a:t> um </a:t>
            </a:r>
            <a:r>
              <a:rPr lang="en-US" sz="2000" dirty="0" err="1"/>
              <a:t>processo</a:t>
            </a:r>
            <a:r>
              <a:rPr lang="en-US" sz="2000" dirty="0"/>
              <a:t> de </a:t>
            </a:r>
            <a:r>
              <a:rPr lang="en-US" sz="2000" dirty="0" err="1"/>
              <a:t>desenvolvimento</a:t>
            </a:r>
            <a:r>
              <a:rPr lang="en-US" sz="2000" dirty="0"/>
              <a:t> </a:t>
            </a:r>
            <a:r>
              <a:rPr lang="en-US" sz="2000" dirty="0" err="1"/>
              <a:t>bem</a:t>
            </a:r>
            <a:r>
              <a:rPr lang="en-US" sz="2000" dirty="0"/>
              <a:t> </a:t>
            </a:r>
            <a:r>
              <a:rPr lang="en-US" sz="2000" dirty="0" err="1"/>
              <a:t>definido</a:t>
            </a:r>
            <a:r>
              <a:rPr lang="en-US" sz="2000" dirty="0"/>
              <a:t> </a:t>
            </a:r>
            <a:r>
              <a:rPr lang="en-US" sz="2000" dirty="0" err="1"/>
              <a:t>seguindo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requisites de </a:t>
            </a:r>
            <a:r>
              <a:rPr lang="en-US" sz="2000" dirty="0" err="1"/>
              <a:t>segurança</a:t>
            </a:r>
            <a:endParaRPr lang="en-US" sz="2000" dirty="0"/>
          </a:p>
          <a:p>
            <a:r>
              <a:rPr lang="en-US" sz="2000" u="sng" dirty="0"/>
              <a:t>Testes </a:t>
            </a:r>
            <a:r>
              <a:rPr lang="en-US" sz="2000" u="sng" dirty="0" err="1"/>
              <a:t>internos</a:t>
            </a:r>
            <a:r>
              <a:rPr lang="en-US" sz="2000" u="sng" dirty="0"/>
              <a:t> </a:t>
            </a:r>
            <a:r>
              <a:rPr lang="en-US" sz="2000" dirty="0"/>
              <a:t>– </a:t>
            </a:r>
            <a:r>
              <a:rPr lang="en-US" sz="2000" dirty="0" err="1"/>
              <a:t>os</a:t>
            </a:r>
            <a:r>
              <a:rPr lang="en-US" sz="2000" dirty="0"/>
              <a:t> testes </a:t>
            </a:r>
            <a:r>
              <a:rPr lang="en-US" sz="2000" dirty="0" err="1"/>
              <a:t>devem</a:t>
            </a:r>
            <a:r>
              <a:rPr lang="en-US" sz="2000" dirty="0"/>
              <a:t> </a:t>
            </a:r>
            <a:r>
              <a:rPr lang="en-US" sz="2000" dirty="0" err="1"/>
              <a:t>gerar</a:t>
            </a:r>
            <a:r>
              <a:rPr lang="en-US" sz="2000" dirty="0"/>
              <a:t> </a:t>
            </a:r>
            <a:r>
              <a:rPr lang="en-US" sz="2000" dirty="0" err="1"/>
              <a:t>evidencias</a:t>
            </a:r>
            <a:r>
              <a:rPr lang="en-US" sz="2000" dirty="0"/>
              <a:t> de que o Sistema </a:t>
            </a:r>
            <a:r>
              <a:rPr lang="en-US" sz="2000" dirty="0" err="1"/>
              <a:t>atende</a:t>
            </a:r>
            <a:r>
              <a:rPr lang="en-US" sz="2000" dirty="0"/>
              <a:t> </a:t>
            </a:r>
            <a:r>
              <a:rPr lang="en-US" sz="2000" dirty="0" err="1"/>
              <a:t>às</a:t>
            </a:r>
            <a:r>
              <a:rPr lang="en-US" sz="2000" dirty="0"/>
              <a:t> </a:t>
            </a:r>
            <a:r>
              <a:rPr lang="en-US" sz="2000" dirty="0" err="1"/>
              <a:t>especificações</a:t>
            </a:r>
            <a:r>
              <a:rPr lang="en-US" sz="2000" dirty="0"/>
              <a:t> do EAL3.</a:t>
            </a:r>
            <a:endParaRPr lang="en-US" sz="1200" dirty="0"/>
          </a:p>
          <a:p>
            <a:endParaRPr lang="en-US" sz="2000" dirty="0"/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489C9D22-875B-4E94-8C04-322F18473B44}"/>
              </a:ext>
            </a:extLst>
          </p:cNvPr>
          <p:cNvSpPr/>
          <p:nvPr/>
        </p:nvSpPr>
        <p:spPr>
          <a:xfrm>
            <a:off x="0" y="173789"/>
            <a:ext cx="5974080" cy="2966720"/>
          </a:xfrm>
          <a:prstGeom prst="wedgeEllipseCallout">
            <a:avLst>
              <a:gd name="adj1" fmla="val 11820"/>
              <a:gd name="adj2" fmla="val 79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err="1"/>
              <a:t>Importante</a:t>
            </a:r>
            <a:endParaRPr lang="en-US" u="sng" dirty="0"/>
          </a:p>
          <a:p>
            <a:r>
              <a:rPr lang="en-US" dirty="0"/>
              <a:t>Para o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avaliar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desenvolvidas</a:t>
            </a:r>
            <a:r>
              <a:rPr lang="en-US" dirty="0"/>
              <a:t> o EAL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poderá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o </a:t>
            </a:r>
            <a:r>
              <a:rPr lang="en-US" dirty="0" err="1"/>
              <a:t>nível</a:t>
            </a:r>
            <a:r>
              <a:rPr lang="en-US" dirty="0"/>
              <a:t> 3, </a:t>
            </a:r>
            <a:r>
              <a:rPr lang="en-US" dirty="0" err="1"/>
              <a:t>já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níveis</a:t>
            </a:r>
            <a:r>
              <a:rPr lang="en-US" dirty="0"/>
              <a:t> 4 </a:t>
            </a:r>
            <a:r>
              <a:rPr lang="en-US" dirty="0" err="1"/>
              <a:t>até</a:t>
            </a:r>
            <a:r>
              <a:rPr lang="en-US" dirty="0"/>
              <a:t> 7 </a:t>
            </a:r>
            <a:r>
              <a:rPr lang="en-US" dirty="0" err="1"/>
              <a:t>envolvem</a:t>
            </a:r>
            <a:r>
              <a:rPr lang="en-US" dirty="0"/>
              <a:t> testes e </a:t>
            </a:r>
            <a:r>
              <a:rPr lang="en-US" dirty="0" err="1"/>
              <a:t>procedimentos</a:t>
            </a:r>
            <a:r>
              <a:rPr lang="en-US" dirty="0"/>
              <a:t>  que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realizados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35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E2590-FC36-465E-9729-F8268997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Ambiente</a:t>
            </a:r>
            <a:r>
              <a:rPr lang="en-US" dirty="0"/>
              <a:t> Seguro de </a:t>
            </a:r>
            <a:r>
              <a:rPr lang="en-US" dirty="0" err="1"/>
              <a:t>desenvolvimento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C30F8-D17E-48AF-96F7-6240CF5B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Somente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seguras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ambientes</a:t>
            </a:r>
            <a:r>
              <a:rPr lang="en-US" dirty="0"/>
              <a:t> </a:t>
            </a:r>
            <a:r>
              <a:rPr lang="en-US" dirty="0" err="1"/>
              <a:t>seguros</a:t>
            </a:r>
            <a:endParaRPr lang="en-US" dirty="0"/>
          </a:p>
          <a:p>
            <a:r>
              <a:rPr lang="en-US" dirty="0" err="1">
                <a:solidFill>
                  <a:srgbClr val="FFC000"/>
                </a:solidFill>
              </a:rPr>
              <a:t>Normas</a:t>
            </a:r>
            <a:r>
              <a:rPr lang="en-US" dirty="0">
                <a:solidFill>
                  <a:srgbClr val="FFC000"/>
                </a:solidFill>
              </a:rPr>
              <a:t> ISO/IEC 15.408 + ISO/IEC 27.000</a:t>
            </a:r>
          </a:p>
          <a:p>
            <a:r>
              <a:rPr lang="en-US" dirty="0" err="1"/>
              <a:t>Servindo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base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desenvolvedor</a:t>
            </a:r>
            <a:r>
              <a:rPr lang="en-US" dirty="0"/>
              <a:t> que </a:t>
            </a:r>
            <a:r>
              <a:rPr lang="en-US" dirty="0" err="1"/>
              <a:t>necessita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a </a:t>
            </a:r>
            <a:r>
              <a:rPr lang="en-US" dirty="0" err="1"/>
              <a:t>segurança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449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78B9B-FCA5-4853-806C-C7FB6F5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Ambiente</a:t>
            </a:r>
            <a:r>
              <a:rPr lang="en-US" dirty="0"/>
              <a:t> Seguro de </a:t>
            </a:r>
            <a:r>
              <a:rPr lang="en-US" dirty="0" err="1"/>
              <a:t>desenvolvimento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1FD58-ECEE-438C-AE91-28033B6D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652962"/>
          </a:xfrm>
        </p:spPr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fundamentais</a:t>
            </a:r>
            <a:r>
              <a:rPr lang="en-US" dirty="0"/>
              <a:t> que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um </a:t>
            </a:r>
            <a:r>
              <a:rPr lang="en-US" dirty="0" err="1"/>
              <a:t>ambiente</a:t>
            </a:r>
            <a:r>
              <a:rPr lang="en-US" dirty="0"/>
              <a:t> Seguro de </a:t>
            </a:r>
            <a:r>
              <a:rPr lang="en-US" dirty="0" err="1"/>
              <a:t>desenvolvimento</a:t>
            </a:r>
            <a:r>
              <a:rPr lang="en-US" dirty="0"/>
              <a:t> de software (Lyra, 2008):</a:t>
            </a:r>
          </a:p>
          <a:p>
            <a:pPr lvl="1"/>
            <a:r>
              <a:rPr lang="en-US" dirty="0" err="1"/>
              <a:t>Gerencia</a:t>
            </a:r>
            <a:r>
              <a:rPr lang="en-US" dirty="0"/>
              <a:t> de </a:t>
            </a:r>
            <a:r>
              <a:rPr lang="en-US" dirty="0" err="1"/>
              <a:t>configuração</a:t>
            </a:r>
            <a:endParaRPr lang="en-US" dirty="0"/>
          </a:p>
          <a:p>
            <a:pPr lvl="1"/>
            <a:r>
              <a:rPr lang="en-US" dirty="0" err="1"/>
              <a:t>Distribuição</a:t>
            </a:r>
            <a:endParaRPr lang="en-US" dirty="0"/>
          </a:p>
          <a:p>
            <a:pPr lvl="1"/>
            <a:r>
              <a:rPr lang="en-US" dirty="0" err="1"/>
              <a:t>Desenvolvimento</a:t>
            </a:r>
            <a:endParaRPr lang="en-US" dirty="0"/>
          </a:p>
          <a:p>
            <a:pPr lvl="1"/>
            <a:r>
              <a:rPr lang="en-US" dirty="0" err="1"/>
              <a:t>Documentação</a:t>
            </a:r>
            <a:endParaRPr lang="en-US" dirty="0"/>
          </a:p>
          <a:p>
            <a:pPr lvl="1"/>
            <a:r>
              <a:rPr lang="en-US" dirty="0" err="1"/>
              <a:t>Suporte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  <a:p>
            <a:pPr lvl="1"/>
            <a:r>
              <a:rPr lang="en-US" dirty="0"/>
              <a:t>Testes de </a:t>
            </a:r>
            <a:r>
              <a:rPr lang="en-US" dirty="0" err="1"/>
              <a:t>segurança</a:t>
            </a:r>
            <a:endParaRPr lang="en-US" dirty="0"/>
          </a:p>
          <a:p>
            <a:pPr lvl="1"/>
            <a:r>
              <a:rPr lang="en-US" dirty="0" err="1"/>
              <a:t>Avaliação</a:t>
            </a:r>
            <a:r>
              <a:rPr lang="en-US" dirty="0"/>
              <a:t> de </a:t>
            </a:r>
            <a:r>
              <a:rPr lang="en-US" dirty="0" err="1"/>
              <a:t>vulnerabilidade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8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78B9B-FCA5-4853-806C-C7FB6F5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Ambiente</a:t>
            </a:r>
            <a:r>
              <a:rPr lang="en-US" dirty="0"/>
              <a:t> Seguro de </a:t>
            </a:r>
            <a:r>
              <a:rPr lang="en-US" dirty="0" err="1"/>
              <a:t>desenvolvimento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1FD58-ECEE-438C-AE91-28033B6D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652962"/>
          </a:xfrm>
        </p:spPr>
        <p:txBody>
          <a:bodyPr/>
          <a:lstStyle/>
          <a:p>
            <a:r>
              <a:rPr lang="en-US" dirty="0" err="1"/>
              <a:t>Gerencia</a:t>
            </a:r>
            <a:r>
              <a:rPr lang="en-US" dirty="0"/>
              <a:t> de </a:t>
            </a:r>
            <a:r>
              <a:rPr lang="en-US" dirty="0" err="1"/>
              <a:t>configuração</a:t>
            </a:r>
            <a:endParaRPr lang="en-US" dirty="0"/>
          </a:p>
          <a:p>
            <a:pPr lvl="1"/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tornar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suscetível</a:t>
            </a:r>
            <a:r>
              <a:rPr lang="en-US" dirty="0"/>
              <a:t> a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negligência</a:t>
            </a:r>
            <a:r>
              <a:rPr lang="en-US" dirty="0"/>
              <a:t> </a:t>
            </a:r>
            <a:r>
              <a:rPr lang="en-US" dirty="0" err="1"/>
              <a:t>humana</a:t>
            </a:r>
            <a:r>
              <a:rPr lang="en-US" dirty="0"/>
              <a:t>, </a:t>
            </a:r>
            <a:r>
              <a:rPr lang="en-US" dirty="0" err="1"/>
              <a:t>prevenindo</a:t>
            </a:r>
            <a:r>
              <a:rPr lang="en-US" dirty="0"/>
              <a:t> </a:t>
            </a:r>
            <a:r>
              <a:rPr lang="en-US" dirty="0" err="1"/>
              <a:t>mudanças</a:t>
            </a:r>
            <a:r>
              <a:rPr lang="en-US" dirty="0"/>
              <a:t>, </a:t>
            </a:r>
            <a:r>
              <a:rPr lang="en-US" dirty="0" err="1"/>
              <a:t>acréscimos</a:t>
            </a:r>
            <a:r>
              <a:rPr lang="en-US" dirty="0"/>
              <a:t> e </a:t>
            </a:r>
            <a:r>
              <a:rPr lang="en-US" dirty="0" err="1"/>
              <a:t>exclusões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autorizadas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documentação</a:t>
            </a:r>
            <a:r>
              <a:rPr lang="en-US" dirty="0"/>
              <a:t> do Sistema</a:t>
            </a:r>
          </a:p>
          <a:p>
            <a:r>
              <a:rPr lang="en-US" dirty="0" err="1"/>
              <a:t>Distribuição</a:t>
            </a:r>
            <a:endParaRPr lang="en-US" dirty="0"/>
          </a:p>
          <a:p>
            <a:pPr lvl="1"/>
            <a:r>
              <a:rPr lang="en-US" dirty="0" err="1"/>
              <a:t>Refere</a:t>
            </a:r>
            <a:r>
              <a:rPr lang="en-US" dirty="0"/>
              <a:t>-</a:t>
            </a:r>
            <a:r>
              <a:rPr lang="en-US" dirty="0" err="1"/>
              <a:t>se 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de </a:t>
            </a:r>
            <a:r>
              <a:rPr lang="en-US" dirty="0" err="1"/>
              <a:t>transição</a:t>
            </a:r>
            <a:r>
              <a:rPr lang="en-US" dirty="0"/>
              <a:t> entre o </a:t>
            </a:r>
            <a:r>
              <a:rPr lang="en-US" dirty="0" err="1"/>
              <a:t>desenvolvimento</a:t>
            </a:r>
            <a:r>
              <a:rPr lang="en-US" dirty="0"/>
              <a:t> e a </a:t>
            </a:r>
            <a:r>
              <a:rPr lang="en-US" dirty="0" err="1"/>
              <a:t>produção</a:t>
            </a:r>
            <a:r>
              <a:rPr lang="en-US" dirty="0"/>
              <a:t>, </a:t>
            </a:r>
            <a:r>
              <a:rPr lang="en-US" dirty="0" err="1"/>
              <a:t>assegurando</a:t>
            </a:r>
            <a:r>
              <a:rPr lang="en-US" dirty="0"/>
              <a:t> que a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disponibilizada</a:t>
            </a:r>
            <a:r>
              <a:rPr lang="en-US" dirty="0"/>
              <a:t> para </a:t>
            </a:r>
            <a:r>
              <a:rPr lang="en-US" dirty="0" err="1"/>
              <a:t>implantação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especificados</a:t>
            </a:r>
            <a:endParaRPr lang="en-US" dirty="0"/>
          </a:p>
          <a:p>
            <a:r>
              <a:rPr lang="en-US" dirty="0" err="1"/>
              <a:t>Desenvolvimento</a:t>
            </a:r>
            <a:endParaRPr lang="en-US" dirty="0"/>
          </a:p>
          <a:p>
            <a:pPr lvl="1"/>
            <a:r>
              <a:rPr lang="en-US" dirty="0"/>
              <a:t>As </a:t>
            </a:r>
            <a:r>
              <a:rPr lang="en-US" dirty="0" err="1"/>
              <a:t>funcionalidades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representadas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níveis</a:t>
            </a:r>
            <a:r>
              <a:rPr lang="en-US" dirty="0"/>
              <a:t> de </a:t>
            </a:r>
            <a:r>
              <a:rPr lang="en-US" dirty="0" err="1"/>
              <a:t>abstração</a:t>
            </a:r>
            <a:r>
              <a:rPr lang="en-US" dirty="0"/>
              <a:t>, </a:t>
            </a:r>
            <a:r>
              <a:rPr lang="en-US" dirty="0" err="1"/>
              <a:t>desde</a:t>
            </a:r>
            <a:r>
              <a:rPr lang="en-US" dirty="0"/>
              <a:t> 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finais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00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1019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Desenvolvimento de Software Seguro</vt:lpstr>
      <vt:lpstr>Conteúdo</vt:lpstr>
      <vt:lpstr>Desenvolvimento de software seguro</vt:lpstr>
      <vt:lpstr>Processo de desenvolvimento de SW seguro</vt:lpstr>
      <vt:lpstr>Processo de desenvolvimento de SW seguro</vt:lpstr>
      <vt:lpstr>Processo de desenvolvimento de SW seguro</vt:lpstr>
      <vt:lpstr>Ambiente Seguro de desenvolvimento</vt:lpstr>
      <vt:lpstr>Ambiente Seguro de desenvolvimento</vt:lpstr>
      <vt:lpstr>Ambiente Seguro de desenvolvimento</vt:lpstr>
      <vt:lpstr>Ambiente Seguro de desenvolvimento</vt:lpstr>
      <vt:lpstr>Programação de software seguro</vt:lpstr>
      <vt:lpstr>Programação de software seguro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Seguro</dc:title>
  <dc:creator>Patricia de Bassi</dc:creator>
  <cp:lastModifiedBy>Patricia de Bassi</cp:lastModifiedBy>
  <cp:revision>15</cp:revision>
  <dcterms:created xsi:type="dcterms:W3CDTF">2017-10-23T16:04:13Z</dcterms:created>
  <dcterms:modified xsi:type="dcterms:W3CDTF">2017-10-23T20:20:36Z</dcterms:modified>
</cp:coreProperties>
</file>