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  <a:srgbClr val="FFDDDD"/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35830-19C8-45C5-B8A3-674CED2C2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MEA </a:t>
            </a:r>
            <a:r>
              <a:rPr lang="pt-BR" sz="4000" dirty="0"/>
              <a:t>(</a:t>
            </a:r>
            <a:r>
              <a:rPr lang="pt-BR" sz="4000" cap="none" dirty="0"/>
              <a:t>Monitor, </a:t>
            </a:r>
            <a:r>
              <a:rPr lang="pt-BR" sz="4000" cap="none" dirty="0" err="1"/>
              <a:t>Evaluate</a:t>
            </a:r>
            <a:r>
              <a:rPr lang="pt-BR" sz="4000" cap="none" dirty="0"/>
              <a:t> </a:t>
            </a:r>
            <a:r>
              <a:rPr lang="pt-BR" sz="4000" cap="none" dirty="0" err="1"/>
              <a:t>and</a:t>
            </a:r>
            <a:r>
              <a:rPr lang="pt-BR" sz="4000" cap="none" dirty="0"/>
              <a:t> </a:t>
            </a:r>
            <a:r>
              <a:rPr lang="pt-BR" sz="4000" cap="none" dirty="0" err="1"/>
              <a:t>Assess</a:t>
            </a:r>
            <a:r>
              <a:rPr lang="pt-BR" sz="4000" dirty="0"/>
              <a:t>)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DD0468-482C-4875-807A-57295967A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Serviço de gestão </a:t>
            </a:r>
            <a:r>
              <a:rPr lang="pt-BR" dirty="0" err="1"/>
              <a:t>cobit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3350AC-28FC-47F3-B21A-AFE7D86964E2}"/>
              </a:ext>
            </a:extLst>
          </p:cNvPr>
          <p:cNvSpPr txBox="1"/>
          <p:nvPr/>
        </p:nvSpPr>
        <p:spPr>
          <a:xfrm>
            <a:off x="1876424" y="6349284"/>
            <a:ext cx="1014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err="1"/>
              <a:t>Antonio</a:t>
            </a:r>
            <a:r>
              <a:rPr lang="pt-BR" sz="1600" dirty="0"/>
              <a:t> Marcos da Silva Pires – Renato </a:t>
            </a:r>
            <a:r>
              <a:rPr lang="pt-BR" sz="1600" dirty="0" err="1"/>
              <a:t>Drozdek</a:t>
            </a:r>
            <a:r>
              <a:rPr lang="pt-BR" sz="1600" dirty="0"/>
              <a:t> Junior – Rodrigo Ferreira dos Anjos – Samantha Soares </a:t>
            </a:r>
            <a:r>
              <a:rPr lang="pt-BR" sz="1600" dirty="0" err="1"/>
              <a:t>Heil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497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17816-756E-40E6-BD1C-AEAE8306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Mea</a:t>
            </a:r>
            <a:r>
              <a:rPr lang="pt-BR" dirty="0"/>
              <a:t> (</a:t>
            </a:r>
            <a:r>
              <a:rPr lang="pt-BR" cap="none" dirty="0"/>
              <a:t>Monitorar, Medir </a:t>
            </a:r>
            <a:r>
              <a:rPr lang="pt-BR" cap="none"/>
              <a:t>e Avaliar</a:t>
            </a:r>
            <a:r>
              <a:rPr lang="pt-BR"/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18A5A-4690-4EA2-AC55-5A5AABDB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443467" cy="41899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É um dos 4 serviços do COBIT. O domínio MEA tem como objetivo fazer um monitoramento do desempenho dos processos de TI. Com isso é possível avaliar a conformidade com os objetivos e com os requisitos externos.</a:t>
            </a: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505F176-5AFD-41A4-8296-BF525B6DB432}"/>
              </a:ext>
            </a:extLst>
          </p:cNvPr>
          <p:cNvSpPr/>
          <p:nvPr/>
        </p:nvSpPr>
        <p:spPr>
          <a:xfrm>
            <a:off x="5705342" y="2614411"/>
            <a:ext cx="4662152" cy="1828800"/>
          </a:xfrm>
          <a:prstGeom prst="rect">
            <a:avLst/>
          </a:prstGeom>
          <a:solidFill>
            <a:srgbClr val="FFDDDD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5F39CC7-65F6-48AF-A449-B4997A2A4D26}"/>
              </a:ext>
            </a:extLst>
          </p:cNvPr>
          <p:cNvSpPr/>
          <p:nvPr/>
        </p:nvSpPr>
        <p:spPr>
          <a:xfrm>
            <a:off x="5705341" y="4924002"/>
            <a:ext cx="4662152" cy="1103312"/>
          </a:xfrm>
          <a:prstGeom prst="rect">
            <a:avLst/>
          </a:prstGeom>
          <a:solidFill>
            <a:srgbClr val="FFDDDD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019BD1-73ED-4EF0-88B4-C7B4C9487E97}"/>
              </a:ext>
            </a:extLst>
          </p:cNvPr>
          <p:cNvSpPr/>
          <p:nvPr/>
        </p:nvSpPr>
        <p:spPr>
          <a:xfrm>
            <a:off x="7831629" y="2896182"/>
            <a:ext cx="409575" cy="409575"/>
          </a:xfrm>
          <a:prstGeom prst="ellipse">
            <a:avLst/>
          </a:prstGeom>
          <a:solidFill>
            <a:srgbClr val="FF3737"/>
          </a:solidFill>
          <a:ln>
            <a:solidFill>
              <a:srgbClr val="FF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" dirty="0">
                <a:latin typeface="Bradley Hand ITC" panose="03070402050302030203" pitchFamily="66" charset="0"/>
              </a:rPr>
              <a:t>	</a:t>
            </a:r>
            <a:endParaRPr lang="pt-BR" dirty="0">
              <a:latin typeface="Bradley Hand ITC" panose="03070402050302030203" pitchFamily="66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D4BDE9-5CC5-484D-9A21-396D659EE712}"/>
              </a:ext>
            </a:extLst>
          </p:cNvPr>
          <p:cNvSpPr txBox="1"/>
          <p:nvPr/>
        </p:nvSpPr>
        <p:spPr>
          <a:xfrm>
            <a:off x="7724775" y="2971800"/>
            <a:ext cx="61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Avaliar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8B93D0-7702-4700-8234-210DE5F95247}"/>
              </a:ext>
            </a:extLst>
          </p:cNvPr>
          <p:cNvSpPr txBox="1"/>
          <p:nvPr/>
        </p:nvSpPr>
        <p:spPr>
          <a:xfrm>
            <a:off x="5791200" y="2614411"/>
            <a:ext cx="124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rgbClr val="FF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Governança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3CF3CB-42B8-40FF-830E-798E0CB3E1EB}"/>
              </a:ext>
            </a:extLst>
          </p:cNvPr>
          <p:cNvSpPr txBox="1"/>
          <p:nvPr/>
        </p:nvSpPr>
        <p:spPr>
          <a:xfrm>
            <a:off x="5791200" y="4924002"/>
            <a:ext cx="124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rgbClr val="FF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	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66AED53-3BCD-4F7B-AB57-F166493492AC}"/>
              </a:ext>
            </a:extLst>
          </p:cNvPr>
          <p:cNvSpPr/>
          <p:nvPr/>
        </p:nvSpPr>
        <p:spPr>
          <a:xfrm>
            <a:off x="6248531" y="5283945"/>
            <a:ext cx="409575" cy="409575"/>
          </a:xfrm>
          <a:prstGeom prst="ellipse">
            <a:avLst/>
          </a:prstGeom>
          <a:solidFill>
            <a:srgbClr val="FF3737"/>
          </a:solidFill>
          <a:ln>
            <a:solidFill>
              <a:srgbClr val="FF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" dirty="0">
                <a:latin typeface="Bradley Hand ITC" panose="03070402050302030203" pitchFamily="66" charset="0"/>
              </a:rPr>
              <a:t>	</a:t>
            </a:r>
            <a:endParaRPr lang="pt-BR" dirty="0">
              <a:latin typeface="Bradley Hand ITC" panose="03070402050302030203" pitchFamily="66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646F3FB-2ED5-4C17-81A8-EDF3AE3EE18C}"/>
              </a:ext>
            </a:extLst>
          </p:cNvPr>
          <p:cNvSpPr txBox="1"/>
          <p:nvPr/>
        </p:nvSpPr>
        <p:spPr>
          <a:xfrm>
            <a:off x="6141677" y="5333805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i="1" dirty="0">
                <a:latin typeface="Arial" panose="020B0604020202020204" pitchFamily="34" charset="0"/>
                <a:cs typeface="Arial" panose="020B0604020202020204" pitchFamily="34" charset="0"/>
              </a:rPr>
              <a:t>Planejar (APO)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F53B871-DE9F-469A-8F9C-ACE3FCF70D3E}"/>
              </a:ext>
            </a:extLst>
          </p:cNvPr>
          <p:cNvSpPr/>
          <p:nvPr/>
        </p:nvSpPr>
        <p:spPr>
          <a:xfrm>
            <a:off x="7307345" y="5317764"/>
            <a:ext cx="409575" cy="409575"/>
          </a:xfrm>
          <a:prstGeom prst="ellipse">
            <a:avLst/>
          </a:prstGeom>
          <a:solidFill>
            <a:srgbClr val="FF3737"/>
          </a:solidFill>
          <a:ln>
            <a:solidFill>
              <a:srgbClr val="FF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" dirty="0">
                <a:latin typeface="Bradley Hand ITC" panose="03070402050302030203" pitchFamily="66" charset="0"/>
              </a:rPr>
              <a:t>	</a:t>
            </a:r>
            <a:endParaRPr lang="pt-BR" dirty="0">
              <a:latin typeface="Bradley Hand ITC" panose="03070402050302030203" pitchFamily="66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1F0E10A-E137-42F8-8237-FA434F156C1A}"/>
              </a:ext>
            </a:extLst>
          </p:cNvPr>
          <p:cNvSpPr txBox="1"/>
          <p:nvPr/>
        </p:nvSpPr>
        <p:spPr>
          <a:xfrm>
            <a:off x="7200491" y="5393382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i="1" dirty="0">
                <a:latin typeface="Arial" panose="020B0604020202020204" pitchFamily="34" charset="0"/>
                <a:cs typeface="Arial" panose="020B0604020202020204" pitchFamily="34" charset="0"/>
              </a:rPr>
              <a:t>Construir (BAI)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64C3C9A-99A6-47CC-9E86-55049ACEDDEE}"/>
              </a:ext>
            </a:extLst>
          </p:cNvPr>
          <p:cNvSpPr/>
          <p:nvPr/>
        </p:nvSpPr>
        <p:spPr>
          <a:xfrm>
            <a:off x="8406381" y="5317764"/>
            <a:ext cx="409575" cy="409575"/>
          </a:xfrm>
          <a:prstGeom prst="ellipse">
            <a:avLst/>
          </a:prstGeom>
          <a:solidFill>
            <a:srgbClr val="FF3737"/>
          </a:solidFill>
          <a:ln>
            <a:solidFill>
              <a:srgbClr val="FF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" dirty="0">
                <a:latin typeface="Bradley Hand ITC" panose="03070402050302030203" pitchFamily="66" charset="0"/>
              </a:rPr>
              <a:t>	</a:t>
            </a:r>
            <a:endParaRPr lang="pt-BR" dirty="0">
              <a:latin typeface="Bradley Hand ITC" panose="03070402050302030203" pitchFamily="66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BDAE3B6-B7E5-4675-A58C-47E1899B839E}"/>
              </a:ext>
            </a:extLst>
          </p:cNvPr>
          <p:cNvSpPr txBox="1"/>
          <p:nvPr/>
        </p:nvSpPr>
        <p:spPr>
          <a:xfrm>
            <a:off x="8312406" y="5393382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i="1" dirty="0">
                <a:latin typeface="Arial" panose="020B0604020202020204" pitchFamily="34" charset="0"/>
                <a:cs typeface="Arial" panose="020B0604020202020204" pitchFamily="34" charset="0"/>
              </a:rPr>
              <a:t>Executar (DSS)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FA16B37-ED7C-42EB-BD22-0C4BFE98B6A6}"/>
              </a:ext>
            </a:extLst>
          </p:cNvPr>
          <p:cNvSpPr/>
          <p:nvPr/>
        </p:nvSpPr>
        <p:spPr>
          <a:xfrm>
            <a:off x="9417591" y="5288409"/>
            <a:ext cx="409575" cy="409575"/>
          </a:xfrm>
          <a:prstGeom prst="ellipse">
            <a:avLst/>
          </a:prstGeom>
          <a:solidFill>
            <a:srgbClr val="FF3737"/>
          </a:solidFill>
          <a:ln>
            <a:solidFill>
              <a:srgbClr val="FF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" dirty="0">
                <a:latin typeface="Bradley Hand ITC" panose="03070402050302030203" pitchFamily="66" charset="0"/>
              </a:rPr>
              <a:t>	</a:t>
            </a:r>
            <a:endParaRPr lang="pt-BR" dirty="0">
              <a:latin typeface="Bradley Hand ITC" panose="03070402050302030203" pitchFamily="66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18B0AC3-29A7-474F-AC05-A868061E43BD}"/>
              </a:ext>
            </a:extLst>
          </p:cNvPr>
          <p:cNvSpPr txBox="1"/>
          <p:nvPr/>
        </p:nvSpPr>
        <p:spPr>
          <a:xfrm>
            <a:off x="9310737" y="5364027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i="1" dirty="0">
                <a:latin typeface="Arial" panose="020B0604020202020204" pitchFamily="34" charset="0"/>
                <a:cs typeface="Arial" panose="020B0604020202020204" pitchFamily="34" charset="0"/>
              </a:rPr>
              <a:t>Monitorar (MEA)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B2EA27B-960A-4273-B2F1-91455F2F2A38}"/>
              </a:ext>
            </a:extLst>
          </p:cNvPr>
          <p:cNvCxnSpPr>
            <a:stCxn id="6" idx="3"/>
          </p:cNvCxnSpPr>
          <p:nvPr/>
        </p:nvCxnSpPr>
        <p:spPr>
          <a:xfrm flipH="1">
            <a:off x="6559369" y="3245776"/>
            <a:ext cx="1332241" cy="20719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BE80378E-698C-47D9-B72A-E3377DFC7576}"/>
              </a:ext>
            </a:extLst>
          </p:cNvPr>
          <p:cNvSpPr/>
          <p:nvPr/>
        </p:nvSpPr>
        <p:spPr>
          <a:xfrm>
            <a:off x="7283337" y="3618134"/>
            <a:ext cx="409575" cy="409575"/>
          </a:xfrm>
          <a:prstGeom prst="ellipse">
            <a:avLst/>
          </a:prstGeom>
          <a:solidFill>
            <a:srgbClr val="FF3737"/>
          </a:solidFill>
          <a:ln>
            <a:solidFill>
              <a:srgbClr val="FF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" dirty="0">
                <a:latin typeface="Bradley Hand ITC" panose="03070402050302030203" pitchFamily="66" charset="0"/>
              </a:rPr>
              <a:t>	</a:t>
            </a:r>
            <a:endParaRPr lang="pt-BR" dirty="0">
              <a:latin typeface="Bradley Hand ITC" panose="03070402050302030203" pitchFamily="66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1BC34F-7D4B-42D5-9A6F-C7CBD4C4A463}"/>
              </a:ext>
            </a:extLst>
          </p:cNvPr>
          <p:cNvSpPr txBox="1"/>
          <p:nvPr/>
        </p:nvSpPr>
        <p:spPr>
          <a:xfrm>
            <a:off x="7176483" y="3693752"/>
            <a:ext cx="61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Dirigir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4D12245-89BD-4783-AE46-BD7A3205C3B9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218227" y="3245776"/>
            <a:ext cx="1259345" cy="21026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5F6DE791-F083-499A-ABAA-A9E68089FE94}"/>
              </a:ext>
            </a:extLst>
          </p:cNvPr>
          <p:cNvSpPr/>
          <p:nvPr/>
        </p:nvSpPr>
        <p:spPr>
          <a:xfrm>
            <a:off x="8385186" y="3618134"/>
            <a:ext cx="409575" cy="409575"/>
          </a:xfrm>
          <a:prstGeom prst="ellipse">
            <a:avLst/>
          </a:prstGeom>
          <a:solidFill>
            <a:srgbClr val="FF3737"/>
          </a:solidFill>
          <a:ln>
            <a:solidFill>
              <a:srgbClr val="FF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" dirty="0">
                <a:latin typeface="Bradley Hand ITC" panose="03070402050302030203" pitchFamily="66" charset="0"/>
              </a:rPr>
              <a:t>	</a:t>
            </a:r>
            <a:endParaRPr lang="pt-BR" dirty="0">
              <a:latin typeface="Bradley Hand ITC" panose="03070402050302030203" pitchFamily="66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4B1E5E-18E8-42C8-B3BF-43FFBCD86340}"/>
              </a:ext>
            </a:extLst>
          </p:cNvPr>
          <p:cNvSpPr txBox="1"/>
          <p:nvPr/>
        </p:nvSpPr>
        <p:spPr>
          <a:xfrm>
            <a:off x="8287857" y="3722327"/>
            <a:ext cx="619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Monitorar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92214FE-912F-4210-B82D-0EFED71A80E7}"/>
              </a:ext>
            </a:extLst>
          </p:cNvPr>
          <p:cNvCxnSpPr>
            <a:cxnSpLocks/>
          </p:cNvCxnSpPr>
          <p:nvPr/>
        </p:nvCxnSpPr>
        <p:spPr>
          <a:xfrm>
            <a:off x="6808406" y="5486400"/>
            <a:ext cx="36807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34C074F-8865-40DA-9AEA-13D941C1223F}"/>
              </a:ext>
            </a:extLst>
          </p:cNvPr>
          <p:cNvCxnSpPr>
            <a:cxnSpLocks/>
          </p:cNvCxnSpPr>
          <p:nvPr/>
        </p:nvCxnSpPr>
        <p:spPr>
          <a:xfrm>
            <a:off x="7919780" y="5486400"/>
            <a:ext cx="36807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3D75672-7D63-4EFB-9A08-6B5820E7A138}"/>
              </a:ext>
            </a:extLst>
          </p:cNvPr>
          <p:cNvCxnSpPr>
            <a:cxnSpLocks/>
          </p:cNvCxnSpPr>
          <p:nvPr/>
        </p:nvCxnSpPr>
        <p:spPr>
          <a:xfrm>
            <a:off x="8942660" y="5486400"/>
            <a:ext cx="36807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B26E2C60-B83E-45FF-AB95-9DDB1ED55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034336" y="3623173"/>
            <a:ext cx="2081" cy="1300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385A157-7141-4CEE-B717-454AB2B880BE}"/>
              </a:ext>
            </a:extLst>
          </p:cNvPr>
          <p:cNvSpPr txBox="1"/>
          <p:nvPr/>
        </p:nvSpPr>
        <p:spPr>
          <a:xfrm>
            <a:off x="7497491" y="4201303"/>
            <a:ext cx="107369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Feedback da Administração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318A94F1-8EA9-44B0-9F2B-E78E43125A37}"/>
              </a:ext>
            </a:extLst>
          </p:cNvPr>
          <p:cNvCxnSpPr>
            <a:cxnSpLocks/>
          </p:cNvCxnSpPr>
          <p:nvPr/>
        </p:nvCxnSpPr>
        <p:spPr>
          <a:xfrm>
            <a:off x="8034336" y="2073498"/>
            <a:ext cx="0" cy="5229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F2E97E3-B4A5-4D9A-A0D2-7EBF8A318D69}"/>
              </a:ext>
            </a:extLst>
          </p:cNvPr>
          <p:cNvSpPr txBox="1"/>
          <p:nvPr/>
        </p:nvSpPr>
        <p:spPr>
          <a:xfrm>
            <a:off x="7497490" y="1928758"/>
            <a:ext cx="107369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Necessidade de Negócios</a:t>
            </a:r>
          </a:p>
        </p:txBody>
      </p:sp>
    </p:spTree>
    <p:extLst>
      <p:ext uri="{BB962C8B-B14F-4D97-AF65-F5344CB8AC3E}">
        <p14:creationId xmlns:p14="http://schemas.microsoft.com/office/powerpoint/2010/main" val="3033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71987-8829-48EE-A808-44B8716F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3 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F443A7-F7D8-4BB7-8598-9E62BE6B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O domínio MEA é divididos em 3 processos. São eles: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i="1" dirty="0"/>
              <a:t>MEA01: Monitorar, Avaliar e Analisar o Desempenho e Conformidade</a:t>
            </a:r>
          </a:p>
          <a:p>
            <a:pPr algn="just"/>
            <a:r>
              <a:rPr lang="pt-BR" i="1" dirty="0"/>
              <a:t>MEA02: Monitorar, Avaliar e Analisar o Sistema de Controle Interno </a:t>
            </a:r>
          </a:p>
          <a:p>
            <a:pPr algn="just"/>
            <a:r>
              <a:rPr lang="pt-BR" i="1" dirty="0"/>
              <a:t>MEA03 Monitorar, Avaliar e Analisar a Conformidade com Requisitos Externos</a:t>
            </a:r>
          </a:p>
        </p:txBody>
      </p:sp>
    </p:spTree>
    <p:extLst>
      <p:ext uri="{BB962C8B-B14F-4D97-AF65-F5344CB8AC3E}">
        <p14:creationId xmlns:p14="http://schemas.microsoft.com/office/powerpoint/2010/main" val="169779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2BBBB-5E0A-4CBA-9944-14A66E76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MEA01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DD3A50-A22E-4E5E-A823-71048B104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20697"/>
            <a:ext cx="9905999" cy="2103572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Coleta, valida e avalia os objetivos e métricas do processo de negócios e de TI. Monitora se os processos estão realizando conforme metas e métricas de desempenho e conformidade acordadas e fornece informação que é sistemática e oportuna.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9D90D76-8151-4BC3-84BA-9353745B09E9}"/>
              </a:ext>
            </a:extLst>
          </p:cNvPr>
          <p:cNvSpPr txBox="1">
            <a:spLocks/>
          </p:cNvSpPr>
          <p:nvPr/>
        </p:nvSpPr>
        <p:spPr>
          <a:xfrm>
            <a:off x="1139264" y="4179169"/>
            <a:ext cx="9905999" cy="2103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O QUE FAZ NA PRÁTICA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Estabelece uma abordagem de monitoramento;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Define metas de desempenho e conformidade;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Coleta e processa dados de desempenho e conformidade;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Analisa e reporta o desempenho obtido;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Assegura a implementação de ações corretivas.</a:t>
            </a:r>
          </a:p>
        </p:txBody>
      </p:sp>
    </p:spTree>
    <p:extLst>
      <p:ext uri="{BB962C8B-B14F-4D97-AF65-F5344CB8AC3E}">
        <p14:creationId xmlns:p14="http://schemas.microsoft.com/office/powerpoint/2010/main" val="122038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857E8735-266B-4BAB-8994-2257F13E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 i="1" dirty="0"/>
              <a:t>MEA02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134881B-1FDD-43B4-A114-F18BAB43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20697"/>
            <a:ext cx="9905999" cy="2103572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Monitora e avalia continuamente o ambiente de controle, incluindo autoavaliações e análises de avaliações independentes. Permite a gestão de identificar deficiências de controle e ineficiências e iniciar ações de melhoria. </a:t>
            </a:r>
            <a:endParaRPr lang="pt-BR" i="1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90C65F1-3238-49DC-85E2-CE4714DAE311}"/>
              </a:ext>
            </a:extLst>
          </p:cNvPr>
          <p:cNvSpPr txBox="1">
            <a:spLocks/>
          </p:cNvSpPr>
          <p:nvPr/>
        </p:nvSpPr>
        <p:spPr>
          <a:xfrm>
            <a:off x="1139264" y="4179169"/>
            <a:ext cx="9905999" cy="2103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O QUE FAZ NA PRÁTICA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Monitora controles internos;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Revisa a efetividade de controles de processos de negócios;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Realizar autoavaliações de controles;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Identifica e reporta deficiências dos controles;</a:t>
            </a:r>
          </a:p>
        </p:txBody>
      </p:sp>
    </p:spTree>
    <p:extLst>
      <p:ext uri="{BB962C8B-B14F-4D97-AF65-F5344CB8AC3E}">
        <p14:creationId xmlns:p14="http://schemas.microsoft.com/office/powerpoint/2010/main" val="316802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DD96F5-4DD6-4B8E-9039-58CCFD05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 i="1" dirty="0"/>
              <a:t>MEA02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7FC8453-1DD8-455E-B3A7-C0D3F33C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20697"/>
            <a:ext cx="9905999" cy="2103572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Monitora e avalia continuamente o ambiente de controle, incluindo autoavaliações e análises de avaliações independentes. Permite a gestão de identificar deficiências de controle e ineficiências e iniciar ações de melhoria. </a:t>
            </a:r>
            <a:endParaRPr lang="pt-BR" i="1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FDC5087-41B2-4B7A-B91F-230BFEA84CFE}"/>
              </a:ext>
            </a:extLst>
          </p:cNvPr>
          <p:cNvSpPr txBox="1">
            <a:spLocks/>
          </p:cNvSpPr>
          <p:nvPr/>
        </p:nvSpPr>
        <p:spPr>
          <a:xfrm>
            <a:off x="1139264" y="4179169"/>
            <a:ext cx="9905999" cy="2103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O QUE FAZ NA PRÁTICA (</a:t>
            </a:r>
            <a:r>
              <a:rPr lang="pt-BR" dirty="0" err="1"/>
              <a:t>cont</a:t>
            </a:r>
            <a:r>
              <a:rPr lang="pt-BR" dirty="0"/>
              <a:t>)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pt-BR" dirty="0"/>
              <a:t>Assegura que auditores sejam independentes e qualificados;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pt-BR" dirty="0"/>
              <a:t>Planeja iniciativas de auditorias;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pt-BR" dirty="0"/>
              <a:t>Defini escopo de iniciativas de auditorias;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pt-BR" dirty="0"/>
              <a:t>Executas as iniciativas de auditoria.</a:t>
            </a:r>
          </a:p>
        </p:txBody>
      </p:sp>
    </p:spTree>
    <p:extLst>
      <p:ext uri="{BB962C8B-B14F-4D97-AF65-F5344CB8AC3E}">
        <p14:creationId xmlns:p14="http://schemas.microsoft.com/office/powerpoint/2010/main" val="388610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F50AA2FF-49D7-4E68-974A-67C3BBA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 i="1" dirty="0"/>
              <a:t>MEA03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6007945-DB77-4532-90C8-5343AE4B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20697"/>
            <a:ext cx="9905999" cy="2103572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Avalia se processos de TI e processos de negócios suportados pela TI estão em conformidade com as leis, regulamentos e exigências contratuais. Obtém a garantia de que os requisitos foram identificados e respeitados, e integrá-los à conformidade com o cumprimento global da organização. </a:t>
            </a:r>
            <a:endParaRPr lang="pt-BR" i="1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18374EC-974D-45CE-84DF-42345524FAE4}"/>
              </a:ext>
            </a:extLst>
          </p:cNvPr>
          <p:cNvSpPr txBox="1">
            <a:spLocks/>
          </p:cNvSpPr>
          <p:nvPr/>
        </p:nvSpPr>
        <p:spPr>
          <a:xfrm>
            <a:off x="1139264" y="4179169"/>
            <a:ext cx="9905999" cy="2103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O QUE FAZ NA PRÁTICA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Identifica requisitos de conformidades externos;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Otimiza respostas à requisitos externos;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Constata a conformidade externa;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Obtém garantia de conformidade externa.</a:t>
            </a:r>
          </a:p>
        </p:txBody>
      </p:sp>
    </p:spTree>
    <p:extLst>
      <p:ext uri="{BB962C8B-B14F-4D97-AF65-F5344CB8AC3E}">
        <p14:creationId xmlns:p14="http://schemas.microsoft.com/office/powerpoint/2010/main" val="398608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72C90-06F7-4220-A681-68AE847B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3E7B9-EDED-4B7E-BCEB-A4F9303F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JUNIOR, José </a:t>
            </a:r>
            <a:r>
              <a:rPr lang="pt-BR" dirty="0" err="1"/>
              <a:t>Malcher</a:t>
            </a:r>
            <a:r>
              <a:rPr lang="pt-BR" dirty="0"/>
              <a:t>. </a:t>
            </a:r>
            <a:r>
              <a:rPr lang="pt-BR" i="1" dirty="0"/>
              <a:t>GOVERNANÇA DE TI E COBIT 5. Disponível em http://josemalcher.net/guia-de-estudos-engenharia-de-software/</a:t>
            </a:r>
            <a:r>
              <a:rPr lang="pt-BR" i="1" dirty="0" err="1"/>
              <a:t>gestao</a:t>
            </a:r>
            <a:r>
              <a:rPr lang="pt-BR" i="1" dirty="0"/>
              <a:t>-</a:t>
            </a:r>
            <a:r>
              <a:rPr lang="pt-BR" i="1" dirty="0" err="1"/>
              <a:t>estrategica</a:t>
            </a:r>
            <a:r>
              <a:rPr lang="pt-BR" i="1" dirty="0"/>
              <a:t>-</a:t>
            </a:r>
            <a:r>
              <a:rPr lang="pt-BR" i="1" dirty="0" err="1"/>
              <a:t>de-ti</a:t>
            </a:r>
            <a:r>
              <a:rPr lang="pt-BR" i="1" dirty="0"/>
              <a:t>/governanca-de-ti-e-cobit-5/. Acesso em: 16 set 2017.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r>
              <a:rPr lang="pt-BR" i="1" dirty="0"/>
              <a:t>CHIARI, Renê. </a:t>
            </a:r>
            <a:r>
              <a:rPr lang="pt-BR" dirty="0"/>
              <a:t>O que é COBIT? Compreenda os principais conceitos do framework. </a:t>
            </a:r>
            <a:r>
              <a:rPr lang="pt-BR" i="1" dirty="0"/>
              <a:t>ITSM NA PRÁTICA</a:t>
            </a:r>
            <a:r>
              <a:rPr lang="pt-BR" dirty="0"/>
              <a:t>. Disponível em: https://www.itsmnapratica.com.br/compreendendo-conceitos-</a:t>
            </a:r>
            <a:r>
              <a:rPr lang="pt-BR" dirty="0" err="1"/>
              <a:t>cobit</a:t>
            </a:r>
            <a:r>
              <a:rPr lang="pt-BR" dirty="0"/>
              <a:t>/. Acesso em: 16 set 2017.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r>
              <a:rPr lang="pt-BR" dirty="0"/>
              <a:t>COMPREENDENDO os principais conceitos do COBIT 5 – Parte V.</a:t>
            </a:r>
            <a:r>
              <a:rPr lang="pt-BR" b="1" dirty="0"/>
              <a:t> </a:t>
            </a:r>
            <a:r>
              <a:rPr lang="pt-BR" dirty="0"/>
              <a:t>GAEA CONSULTING. Disponível em: https://gaea.com.br/conceitos-do-cobit-5-parte-v/. Acesso em: 16 set 2017.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16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216</TotalTime>
  <Words>556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Trebuchet MS</vt:lpstr>
      <vt:lpstr>Tw Cen MT</vt:lpstr>
      <vt:lpstr>Circuito</vt:lpstr>
      <vt:lpstr>MEA (Monitor, Evaluate and Assess)</vt:lpstr>
      <vt:lpstr>Mea (Monitorar, Medir e Avaliar)</vt:lpstr>
      <vt:lpstr>Os 3 processos</vt:lpstr>
      <vt:lpstr>MEA01</vt:lpstr>
      <vt:lpstr>MEA02</vt:lpstr>
      <vt:lpstr>MEA02</vt:lpstr>
      <vt:lpstr>MEA03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</dc:title>
  <dc:creator>Rodrigo Ferreira</dc:creator>
  <cp:lastModifiedBy>Rodrigo Ferreira</cp:lastModifiedBy>
  <cp:revision>17</cp:revision>
  <dcterms:created xsi:type="dcterms:W3CDTF">2017-09-17T20:08:19Z</dcterms:created>
  <dcterms:modified xsi:type="dcterms:W3CDTF">2017-09-18T22:30:40Z</dcterms:modified>
</cp:coreProperties>
</file>