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1" r:id="rId18"/>
    <p:sldId id="270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1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9F0ED-41DE-430C-9CB1-6486E88CE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421721-3B57-43ED-A564-2A89B9B32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1148F9-E659-4B31-AF0A-2FF196EC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6668-A55B-41BB-BDDD-83E590FDAE3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625829-153E-43DA-9B83-03E7E3A7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06FFB8-31F2-4B55-8519-01C13DA7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C56A-17C7-4E47-875A-01B46A7ABE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1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BB23A-75B7-4A98-B803-6E6E02EDE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3062FA-8E4B-4CED-85FC-9105BF2C7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BD6FC-A579-4035-A31F-9C8B6B19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6668-A55B-41BB-BDDD-83E590FDAE3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76B56E-260E-4246-A6C2-35710017A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CB4950-3688-4E26-9AA5-41DDD9C1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C56A-17C7-4E47-875A-01B46A7ABE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4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3A7231-26F9-4394-A9BD-C783728E2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0EA8DE-6E22-43BA-A472-9CBB06201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90A19F-689A-4DEA-90E2-AAAEA36A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6668-A55B-41BB-BDDD-83E590FDAE3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CDC06E-8D6A-4AD1-92A9-BF8BFAD6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C2CD23-92CD-4449-894D-DB0C59E4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C56A-17C7-4E47-875A-01B46A7ABE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6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8915A-0A49-48E0-8713-6E7120B1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2F98A5-338F-4718-BA5B-AFE9402D7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91ED7F-2BFF-4707-A3B9-4E82DEF3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6668-A55B-41BB-BDDD-83E590FDAE3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9E4CC9-4D76-4A12-AD39-599F720F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C32AE9-40FE-4356-889C-D48DEE99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C56A-17C7-4E47-875A-01B46A7ABE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D07FE-2D47-40EF-A773-4A954770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B50D9A-7B6E-4F22-A5E4-BA52EC361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B8EE2E-E89D-418A-B613-6292EAC15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6668-A55B-41BB-BDDD-83E590FDAE3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EC50E6-6AD9-453C-89AE-D68CCFD5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C9B05D-BB01-4882-B129-48E8184D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C56A-17C7-4E47-875A-01B46A7ABE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5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7ACE1-477D-4DAB-88F5-808EF520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069B41-F6AE-4D64-BF0B-925260086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EE260A-D5C6-4D9B-A922-264B5B572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478162-9FEC-4F7C-B394-51ECA631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6668-A55B-41BB-BDDD-83E590FDAE3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DCA1BE-BED6-4989-A7F2-C6552FE99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1347A0-8929-45D1-A5E7-2E76E3E7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C56A-17C7-4E47-875A-01B46A7ABE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5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020F8-44C2-4AC0-AF03-06385217C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6D5B24-63A0-4339-858B-794535553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8FB439-2962-46F0-88B2-931FACF55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93B32E8-8FDF-4448-B3D7-E2A862B26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EBAB9EB-9AFB-4871-914E-E71FE0C96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C955DEF-6CC9-4B95-9ECB-BF9F294C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6668-A55B-41BB-BDDD-83E590FDAE3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FB981B0-35EB-4784-8249-62E5965D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DBE4E12-97FD-4231-B7E3-9DC6BDE9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C56A-17C7-4E47-875A-01B46A7ABE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5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B6B55-DC49-4A7C-A1E6-4A9345AF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B401F6-98E2-48A9-8784-8F704112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6668-A55B-41BB-BDDD-83E590FDAE3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9B5083E-E3DC-498F-8AC3-D9D1E2B3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2B48BB7-1DD3-4C03-85D2-88657B713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C56A-17C7-4E47-875A-01B46A7ABE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3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C4FE69F-6DA7-4E7A-962A-F4339B39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6668-A55B-41BB-BDDD-83E590FDAE3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2ED31E-5D50-4CC5-AB0B-69B78455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A1C238-83D9-4192-B8C1-E707CDE2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C56A-17C7-4E47-875A-01B46A7ABE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6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67CD8-A0B8-42DD-A3F6-1FEE94867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AC7649-0C58-4E6F-AE71-B01886A5F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E7A628-52AB-4327-B3E3-AA05EFDD8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285313-B28B-4543-8546-4785562C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6668-A55B-41BB-BDDD-83E590FDAE3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D2CA36-4E8D-43DC-92F4-36705B25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06CE08-7FF8-4715-83ED-2B328088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C56A-17C7-4E47-875A-01B46A7ABE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7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545EC-81F5-40B4-BEB9-5E6D6B31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6CF32C3-EBA5-467D-9F29-15D7539AB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1FBED9-1F3B-4691-821E-F9D02A11A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08BFF6-F66A-4789-9889-5BA1581F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6668-A55B-41BB-BDDD-83E590FDAE3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D91256-7A97-439C-BDD5-D3F8D366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80CE37-439D-43FB-AA65-931B7948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C56A-17C7-4E47-875A-01B46A7ABE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7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4F088F5-3F45-450B-B62E-EBEA09DC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F7C3DE-7676-4D0C-90D9-9B8F02CA4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3F603B-4163-4183-8DF8-DA3611FF7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E6668-A55B-41BB-BDDD-83E590FDAE3E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6873E7-5DEA-4CCD-8B16-B2E71EC3E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C89AD9-D652-43C0-B9A9-8B15C9E7F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7C56A-17C7-4E47-875A-01B46A7ABE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2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BE275-4E28-47B0-8665-950FA05662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Segurança</a:t>
            </a:r>
            <a:r>
              <a:rPr lang="en-US" dirty="0"/>
              <a:t> e Auditoria de </a:t>
            </a:r>
            <a:r>
              <a:rPr lang="en-US" dirty="0" err="1"/>
              <a:t>Sistemas</a:t>
            </a:r>
            <a:br>
              <a:rPr lang="en-US" dirty="0"/>
            </a:br>
            <a:r>
              <a:rPr lang="en-US" dirty="0"/>
              <a:t>SGSI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793D78-0D0F-4902-99E4-D256CD689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Profa</a:t>
            </a:r>
            <a:r>
              <a:rPr lang="en-US" dirty="0"/>
              <a:t>. Patricia Rucker de Bassi</a:t>
            </a:r>
          </a:p>
        </p:txBody>
      </p:sp>
    </p:spTree>
    <p:extLst>
      <p:ext uri="{BB962C8B-B14F-4D97-AF65-F5344CB8AC3E}">
        <p14:creationId xmlns:p14="http://schemas.microsoft.com/office/powerpoint/2010/main" val="3989293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D3988-AE8E-45A0-AB6F-DE545692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SGSI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6E5D19-C8BE-476B-A638-A7E224105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15"/>
            <a:ext cx="10515600" cy="474674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segurança</a:t>
            </a:r>
            <a:r>
              <a:rPr lang="en-US" dirty="0"/>
              <a:t> da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técnica</a:t>
            </a:r>
            <a:endParaRPr lang="en-US" dirty="0"/>
          </a:p>
          <a:p>
            <a:pPr lvl="1"/>
            <a:r>
              <a:rPr lang="en-US" dirty="0"/>
              <a:t>É </a:t>
            </a:r>
            <a:r>
              <a:rPr lang="en-US" dirty="0" err="1"/>
              <a:t>limitada</a:t>
            </a:r>
            <a:endParaRPr lang="en-US" dirty="0"/>
          </a:p>
          <a:p>
            <a:pPr lvl="1"/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ineficaz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apoio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Gestão</a:t>
            </a:r>
            <a:r>
              <a:rPr lang="en-US" dirty="0"/>
              <a:t> </a:t>
            </a:r>
            <a:r>
              <a:rPr lang="en-US" dirty="0" err="1"/>
              <a:t>empresarial</a:t>
            </a:r>
            <a:endParaRPr lang="en-US" dirty="0"/>
          </a:p>
          <a:p>
            <a:pPr lvl="2"/>
            <a:r>
              <a:rPr lang="en-US" dirty="0" err="1"/>
              <a:t>Procedimentos</a:t>
            </a:r>
            <a:r>
              <a:rPr lang="en-US" dirty="0"/>
              <a:t> </a:t>
            </a:r>
            <a:r>
              <a:rPr lang="en-US" dirty="0" err="1"/>
              <a:t>adequados</a:t>
            </a:r>
            <a:endParaRPr lang="en-US" dirty="0"/>
          </a:p>
          <a:p>
            <a:pPr lvl="2"/>
            <a:r>
              <a:rPr lang="en-US" dirty="0" err="1"/>
              <a:t>Contexto</a:t>
            </a:r>
            <a:r>
              <a:rPr lang="en-US" dirty="0"/>
              <a:t> de um SGSI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3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D3988-AE8E-45A0-AB6F-DE545692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SGSI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6E5D19-C8BE-476B-A638-A7E224105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15"/>
            <a:ext cx="10515600" cy="474674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segurança</a:t>
            </a:r>
            <a:r>
              <a:rPr lang="en-US" dirty="0"/>
              <a:t> da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técnica</a:t>
            </a:r>
            <a:endParaRPr lang="en-US" dirty="0"/>
          </a:p>
          <a:p>
            <a:pPr lvl="1"/>
            <a:r>
              <a:rPr lang="en-US" dirty="0"/>
              <a:t>É </a:t>
            </a:r>
            <a:r>
              <a:rPr lang="en-US" dirty="0" err="1"/>
              <a:t>limitada</a:t>
            </a:r>
            <a:endParaRPr lang="en-US" dirty="0"/>
          </a:p>
          <a:p>
            <a:pPr lvl="1"/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ineficaz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apoio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Gestão</a:t>
            </a:r>
            <a:r>
              <a:rPr lang="en-US" dirty="0"/>
              <a:t> </a:t>
            </a:r>
            <a:r>
              <a:rPr lang="en-US" dirty="0" err="1"/>
              <a:t>empresarial</a:t>
            </a:r>
            <a:endParaRPr lang="en-US" dirty="0"/>
          </a:p>
          <a:p>
            <a:pPr lvl="2"/>
            <a:r>
              <a:rPr lang="en-US" dirty="0" err="1"/>
              <a:t>Procedimentos</a:t>
            </a:r>
            <a:r>
              <a:rPr lang="en-US" dirty="0"/>
              <a:t> </a:t>
            </a:r>
            <a:r>
              <a:rPr lang="en-US" dirty="0" err="1"/>
              <a:t>adequados</a:t>
            </a:r>
            <a:endParaRPr lang="en-US" dirty="0"/>
          </a:p>
          <a:p>
            <a:pPr lvl="2"/>
            <a:r>
              <a:rPr lang="en-US" dirty="0" err="1"/>
              <a:t>Contexto</a:t>
            </a:r>
            <a:r>
              <a:rPr lang="en-US" dirty="0"/>
              <a:t> de um SGSI</a:t>
            </a:r>
          </a:p>
          <a:p>
            <a:r>
              <a:rPr lang="en-US" dirty="0"/>
              <a:t>SGSI </a:t>
            </a:r>
            <a:r>
              <a:rPr lang="en-US" dirty="0" err="1"/>
              <a:t>integra</a:t>
            </a:r>
            <a:r>
              <a:rPr lang="en-US" dirty="0"/>
              <a:t> a </a:t>
            </a:r>
            <a:r>
              <a:rPr lang="en-US" dirty="0" err="1"/>
              <a:t>segurança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Sistema </a:t>
            </a:r>
            <a:r>
              <a:rPr lang="en-US" dirty="0" err="1"/>
              <a:t>corporativo</a:t>
            </a:r>
            <a:endParaRPr lang="en-US" dirty="0"/>
          </a:p>
          <a:p>
            <a:pPr lvl="1"/>
            <a:r>
              <a:rPr lang="en-US" dirty="0" err="1"/>
              <a:t>Difícil</a:t>
            </a:r>
            <a:r>
              <a:rPr lang="en-US" dirty="0"/>
              <a:t> e </a:t>
            </a:r>
            <a:r>
              <a:rPr lang="en-US" dirty="0" err="1"/>
              <a:t>dispendioso</a:t>
            </a:r>
            <a:endParaRPr lang="en-US" dirty="0"/>
          </a:p>
          <a:p>
            <a:pPr lvl="1"/>
            <a:r>
              <a:rPr lang="en-US" dirty="0" err="1"/>
              <a:t>Envolve</a:t>
            </a:r>
            <a:r>
              <a:rPr lang="en-US" dirty="0"/>
              <a:t> </a:t>
            </a:r>
            <a:r>
              <a:rPr lang="en-US" dirty="0" err="1"/>
              <a:t>planejamento</a:t>
            </a:r>
            <a:r>
              <a:rPr lang="en-US" dirty="0"/>
              <a:t> </a:t>
            </a:r>
            <a:r>
              <a:rPr lang="en-US" dirty="0" err="1"/>
              <a:t>cuidadoso</a:t>
            </a:r>
            <a:endParaRPr lang="en-US" dirty="0"/>
          </a:p>
          <a:p>
            <a:pPr lvl="1"/>
            <a:r>
              <a:rPr lang="en-US" dirty="0" err="1"/>
              <a:t>Atenção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detalhes</a:t>
            </a:r>
            <a:r>
              <a:rPr lang="en-US" dirty="0"/>
              <a:t> da </a:t>
            </a:r>
            <a:r>
              <a:rPr lang="en-US" dirty="0" err="1"/>
              <a:t>organização</a:t>
            </a:r>
            <a:r>
              <a:rPr lang="en-US" dirty="0"/>
              <a:t> de forma global</a:t>
            </a:r>
          </a:p>
        </p:txBody>
      </p:sp>
    </p:spTree>
    <p:extLst>
      <p:ext uri="{BB962C8B-B14F-4D97-AF65-F5344CB8AC3E}">
        <p14:creationId xmlns:p14="http://schemas.microsoft.com/office/powerpoint/2010/main" val="1796700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36F9F-19BA-412B-8E03-4295878E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SGSI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B26931-A4C1-40B5-A3F0-316785246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469985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Controle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endParaRPr lang="en-US" dirty="0"/>
          </a:p>
          <a:p>
            <a:pPr lvl="2"/>
            <a:r>
              <a:rPr lang="en-US" dirty="0" err="1"/>
              <a:t>Técnicos</a:t>
            </a:r>
            <a:r>
              <a:rPr lang="en-US" dirty="0"/>
              <a:t> (</a:t>
            </a:r>
            <a:r>
              <a:rPr lang="en-US" dirty="0" err="1"/>
              <a:t>lógicos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Físicos</a:t>
            </a:r>
            <a:endParaRPr lang="en-US" dirty="0"/>
          </a:p>
          <a:p>
            <a:pPr lvl="2"/>
            <a:r>
              <a:rPr lang="en-US" dirty="0" err="1"/>
              <a:t>Administrativos</a:t>
            </a:r>
            <a:r>
              <a:rPr lang="en-US" dirty="0"/>
              <a:t> (</a:t>
            </a:r>
            <a:r>
              <a:rPr lang="en-US" dirty="0" err="1"/>
              <a:t>gerenciais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Ou</a:t>
            </a:r>
            <a:r>
              <a:rPr lang="en-US" dirty="0"/>
              <a:t>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combinação</a:t>
            </a:r>
            <a:r>
              <a:rPr lang="en-US" dirty="0"/>
              <a:t> </a:t>
            </a:r>
            <a:r>
              <a:rPr lang="en-US" dirty="0" err="1"/>
              <a:t>destes</a:t>
            </a:r>
            <a:endParaRPr lang="en-US" dirty="0"/>
          </a:p>
          <a:p>
            <a:pPr lvl="1"/>
            <a:r>
              <a:rPr lang="en-US" dirty="0" err="1"/>
              <a:t>Fornecem</a:t>
            </a:r>
            <a:r>
              <a:rPr lang="en-US" dirty="0"/>
              <a:t> um </a:t>
            </a:r>
            <a:r>
              <a:rPr lang="en-US" dirty="0" err="1"/>
              <a:t>meio</a:t>
            </a:r>
            <a:r>
              <a:rPr lang="en-US" dirty="0"/>
              <a:t> para </a:t>
            </a:r>
            <a:r>
              <a:rPr lang="en-US" dirty="0" err="1"/>
              <a:t>garantir</a:t>
            </a:r>
            <a:r>
              <a:rPr lang="en-US" dirty="0"/>
              <a:t> que o </a:t>
            </a:r>
            <a:r>
              <a:rPr lang="en-US" dirty="0" err="1"/>
              <a:t>acesso</a:t>
            </a:r>
            <a:r>
              <a:rPr lang="en-US" dirty="0"/>
              <a:t> a </a:t>
            </a:r>
            <a:r>
              <a:rPr lang="en-US" dirty="0" err="1"/>
              <a:t>ativos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endParaRPr lang="en-US" dirty="0"/>
          </a:p>
          <a:p>
            <a:pPr lvl="2"/>
            <a:r>
              <a:rPr lang="en-US" dirty="0"/>
              <a:t>É </a:t>
            </a:r>
            <a:r>
              <a:rPr lang="en-US" dirty="0" err="1"/>
              <a:t>autorizado</a:t>
            </a:r>
            <a:endParaRPr lang="en-US" dirty="0"/>
          </a:p>
          <a:p>
            <a:pPr lvl="2"/>
            <a:r>
              <a:rPr lang="en-US" dirty="0"/>
              <a:t>É </a:t>
            </a:r>
            <a:r>
              <a:rPr lang="en-US" dirty="0" err="1"/>
              <a:t>restrito</a:t>
            </a:r>
            <a:endParaRPr lang="en-US" dirty="0"/>
          </a:p>
          <a:p>
            <a:pPr lvl="1"/>
            <a:r>
              <a:rPr lang="en-US" dirty="0"/>
              <a:t>Com base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requisitos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endParaRPr lang="en-US" dirty="0"/>
          </a:p>
          <a:p>
            <a:pPr lvl="2"/>
            <a:r>
              <a:rPr lang="en-US" dirty="0" err="1"/>
              <a:t>Confiabilidade</a:t>
            </a:r>
            <a:endParaRPr lang="en-US" dirty="0"/>
          </a:p>
          <a:p>
            <a:pPr lvl="2"/>
            <a:r>
              <a:rPr lang="en-US" dirty="0" err="1"/>
              <a:t>Integridade</a:t>
            </a:r>
            <a:endParaRPr lang="en-US" dirty="0"/>
          </a:p>
          <a:p>
            <a:pPr lvl="2"/>
            <a:r>
              <a:rPr lang="en-US" dirty="0" err="1"/>
              <a:t>Disponibilidade</a:t>
            </a:r>
            <a:endParaRPr lang="en-US" dirty="0"/>
          </a:p>
          <a:p>
            <a:pPr lvl="1"/>
            <a:r>
              <a:rPr lang="en-US" dirty="0"/>
              <a:t>De </a:t>
            </a:r>
            <a:r>
              <a:rPr lang="en-US" dirty="0" err="1"/>
              <a:t>negócios</a:t>
            </a:r>
            <a:r>
              <a:rPr lang="en-US" dirty="0"/>
              <a:t> e </a:t>
            </a:r>
            <a:r>
              <a:rPr lang="en-US" dirty="0" err="1"/>
              <a:t>informações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60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AD032-F41A-4C7F-9647-BB88368F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SGSI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4A0D37-A99D-49E8-B254-75BBF2F55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implementar</a:t>
            </a:r>
            <a:r>
              <a:rPr lang="en-US" dirty="0"/>
              <a:t>, </a:t>
            </a:r>
            <a:r>
              <a:rPr lang="en-US" dirty="0" err="1"/>
              <a:t>governar</a:t>
            </a:r>
            <a:r>
              <a:rPr lang="en-US" dirty="0"/>
              <a:t> (</a:t>
            </a:r>
            <a:r>
              <a:rPr lang="en-US" dirty="0" err="1"/>
              <a:t>gerir</a:t>
            </a:r>
            <a:r>
              <a:rPr lang="en-US" dirty="0"/>
              <a:t>)? </a:t>
            </a:r>
            <a:r>
              <a:rPr lang="en-US" dirty="0" err="1"/>
              <a:t>Quais</a:t>
            </a:r>
            <a:r>
              <a:rPr lang="en-US" dirty="0"/>
              <a:t> as </a:t>
            </a:r>
            <a:r>
              <a:rPr lang="en-US" dirty="0" err="1"/>
              <a:t>metodologias</a:t>
            </a:r>
            <a:r>
              <a:rPr lang="en-US" dirty="0"/>
              <a:t> </a:t>
            </a:r>
            <a:r>
              <a:rPr lang="en-US" dirty="0" err="1"/>
              <a:t>adequadas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PDCA</a:t>
            </a:r>
          </a:p>
          <a:p>
            <a:pPr lvl="1"/>
            <a:r>
              <a:rPr lang="en-US" dirty="0" err="1"/>
              <a:t>Cobit</a:t>
            </a:r>
            <a:endParaRPr lang="en-US" dirty="0"/>
          </a:p>
          <a:p>
            <a:pPr lvl="1"/>
            <a:r>
              <a:rPr lang="en-US" dirty="0" err="1"/>
              <a:t>Itil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69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32825-E236-430E-AA59-668E12BA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PDCA – </a:t>
            </a:r>
            <a:r>
              <a:rPr lang="en-US" i="1" dirty="0"/>
              <a:t>plan-do-check-act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B3BFE6-BF6A-46E0-86AE-5E0A0B482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554"/>
            <a:ext cx="10515600" cy="4676409"/>
          </a:xfrm>
        </p:spPr>
        <p:txBody>
          <a:bodyPr/>
          <a:lstStyle/>
          <a:p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melhoria</a:t>
            </a:r>
            <a:r>
              <a:rPr lang="en-US" dirty="0"/>
              <a:t> 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i="1" dirty="0"/>
              <a:t>Deming Cycle </a:t>
            </a:r>
          </a:p>
          <a:p>
            <a:r>
              <a:rPr lang="en-US" dirty="0" err="1"/>
              <a:t>Idealizado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Edward Deming</a:t>
            </a:r>
          </a:p>
          <a:p>
            <a:r>
              <a:rPr lang="en-US" dirty="0" err="1"/>
              <a:t>Metodologia</a:t>
            </a:r>
            <a:r>
              <a:rPr lang="en-US" dirty="0"/>
              <a:t> </a:t>
            </a:r>
            <a:r>
              <a:rPr lang="en-US" dirty="0" err="1"/>
              <a:t>utilizada</a:t>
            </a:r>
            <a:r>
              <a:rPr lang="en-US" dirty="0"/>
              <a:t> para </a:t>
            </a:r>
            <a:r>
              <a:rPr lang="en-US" dirty="0" err="1"/>
              <a:t>implementar</a:t>
            </a:r>
            <a:r>
              <a:rPr lang="en-US" dirty="0"/>
              <a:t> um Sistema de </a:t>
            </a:r>
            <a:r>
              <a:rPr lang="en-US" dirty="0" err="1"/>
              <a:t>melhoria</a:t>
            </a:r>
            <a:r>
              <a:rPr lang="en-US" dirty="0"/>
              <a:t> continua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organização</a:t>
            </a:r>
            <a:r>
              <a:rPr lang="en-US" dirty="0"/>
              <a:t>.</a:t>
            </a:r>
          </a:p>
          <a:p>
            <a:r>
              <a:rPr lang="en-US" dirty="0" err="1"/>
              <a:t>Melhoria</a:t>
            </a:r>
            <a:r>
              <a:rPr lang="en-US" dirty="0"/>
              <a:t> </a:t>
            </a:r>
            <a:r>
              <a:rPr lang="en-US" dirty="0" err="1"/>
              <a:t>contínua</a:t>
            </a:r>
            <a:r>
              <a:rPr lang="en-US" dirty="0"/>
              <a:t> de </a:t>
            </a:r>
            <a:r>
              <a:rPr lang="en-US" dirty="0" err="1"/>
              <a:t>produtos</a:t>
            </a:r>
            <a:r>
              <a:rPr lang="en-US" dirty="0"/>
              <a:t> e </a:t>
            </a:r>
            <a:r>
              <a:rPr lang="en-US" dirty="0" err="1"/>
              <a:t>processos</a:t>
            </a:r>
            <a:endParaRPr lang="en-US" dirty="0"/>
          </a:p>
          <a:p>
            <a:pPr lvl="1"/>
            <a:r>
              <a:rPr lang="en-US" dirty="0" err="1"/>
              <a:t>Diminuição</a:t>
            </a:r>
            <a:r>
              <a:rPr lang="en-US" dirty="0"/>
              <a:t> de </a:t>
            </a:r>
            <a:r>
              <a:rPr lang="en-US" dirty="0" err="1"/>
              <a:t>falhas</a:t>
            </a:r>
            <a:r>
              <a:rPr lang="en-US" dirty="0"/>
              <a:t>, </a:t>
            </a:r>
            <a:r>
              <a:rPr lang="en-US" dirty="0" err="1"/>
              <a:t>aumento</a:t>
            </a:r>
            <a:r>
              <a:rPr lang="en-US" dirty="0"/>
              <a:t> da </a:t>
            </a:r>
            <a:r>
              <a:rPr lang="en-US" dirty="0" err="1"/>
              <a:t>eficácia</a:t>
            </a:r>
            <a:r>
              <a:rPr lang="en-US" dirty="0"/>
              <a:t> e </a:t>
            </a:r>
            <a:r>
              <a:rPr lang="en-US" dirty="0" err="1"/>
              <a:t>eficiência</a:t>
            </a:r>
            <a:r>
              <a:rPr lang="en-US" dirty="0"/>
              <a:t>, </a:t>
            </a:r>
            <a:r>
              <a:rPr lang="en-US" dirty="0" err="1"/>
              <a:t>resolução</a:t>
            </a:r>
            <a:r>
              <a:rPr lang="en-US" dirty="0"/>
              <a:t> de </a:t>
            </a:r>
            <a:r>
              <a:rPr lang="en-US" dirty="0" err="1"/>
              <a:t>problemas</a:t>
            </a:r>
            <a:r>
              <a:rPr lang="en-US" dirty="0"/>
              <a:t>, </a:t>
            </a:r>
            <a:r>
              <a:rPr lang="en-US" dirty="0" err="1"/>
              <a:t>prevenção</a:t>
            </a:r>
            <a:r>
              <a:rPr lang="en-US" dirty="0"/>
              <a:t> de </a:t>
            </a:r>
            <a:r>
              <a:rPr lang="en-US" dirty="0" err="1"/>
              <a:t>riscos</a:t>
            </a:r>
            <a:r>
              <a:rPr lang="en-US" dirty="0"/>
              <a:t> </a:t>
            </a:r>
            <a:r>
              <a:rPr lang="en-US" dirty="0" err="1"/>
              <a:t>pontenciais</a:t>
            </a:r>
            <a:r>
              <a:rPr lang="en-US" dirty="0"/>
              <a:t> entre outros.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72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ED4AF-662E-44EB-AD2C-A7D3DDC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PD</a:t>
            </a:r>
            <a:r>
              <a:rPr lang="en-US" dirty="0"/>
              <a:t>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2F6C80-9D1D-47B8-AA6C-601BDCC12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092"/>
            <a:ext cx="10515600" cy="4910871"/>
          </a:xfrm>
        </p:spPr>
        <p:txBody>
          <a:bodyPr>
            <a:normAutofit/>
          </a:bodyPr>
          <a:lstStyle/>
          <a:p>
            <a:r>
              <a:rPr lang="en-US" dirty="0"/>
              <a:t>PLAN – </a:t>
            </a:r>
            <a:r>
              <a:rPr lang="pt-BR" dirty="0"/>
              <a:t>Localizar o que pode ser melhorado, fixar um objetivo e avaliar como</a:t>
            </a:r>
            <a:r>
              <a:rPr lang="pt-BR" sz="1200" dirty="0"/>
              <a:t>  </a:t>
            </a:r>
            <a:r>
              <a:rPr lang="pt-BR" dirty="0"/>
              <a:t> este objetivo pode ser alcançado. É recomendado criar grupos de trabalho para pesquisar melhorias potenciais nos processos e produtos da organização. Isto auxilia a receber ideias dos funcionários, </a:t>
            </a:r>
            <a:r>
              <a:rPr lang="pt-BR" sz="1200" dirty="0"/>
              <a:t>  </a:t>
            </a:r>
            <a:r>
              <a:rPr lang="pt-BR" dirty="0"/>
              <a:t>e a encontrar melhores e novas tecnologias que a empresa ainda não usou;</a:t>
            </a:r>
          </a:p>
          <a:p>
            <a:r>
              <a:rPr lang="pt-BR" sz="2800" dirty="0"/>
              <a:t>DO - </a:t>
            </a:r>
            <a:r>
              <a:rPr lang="pt-BR" dirty="0"/>
              <a:t>Nesta etapa são realizadas as mudanças necessárias para implementar a melhoria proposta nos processos. Em geral, recomenda-se fazer um projeto piloto para testar a operação antes de fazer mudanças em larga escala;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32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ED4AF-662E-44EB-AD2C-A7D3DDC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</a:t>
            </a:r>
            <a:r>
              <a:rPr lang="en-US" dirty="0">
                <a:solidFill>
                  <a:srgbClr val="FFC000"/>
                </a:solidFill>
              </a:rPr>
              <a:t>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2F6C80-9D1D-47B8-AA6C-601BDCC12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092"/>
            <a:ext cx="10515600" cy="4910871"/>
          </a:xfrm>
        </p:spPr>
        <p:txBody>
          <a:bodyPr>
            <a:normAutofit/>
          </a:bodyPr>
          <a:lstStyle/>
          <a:p>
            <a:r>
              <a:rPr lang="pt-BR" sz="2800" dirty="0"/>
              <a:t>CHECK - </a:t>
            </a:r>
            <a:r>
              <a:rPr lang="pt-BR" dirty="0"/>
              <a:t>Uma vez que as mudanças são implementadas, é estabelecido um período experimental para verificar o desenvolvimento do novo processo. Se a melhoria não atingir as expectativas iniciais, será necessário modificar o processo novamente para alcançar os objetivos desejados</a:t>
            </a:r>
          </a:p>
          <a:p>
            <a:r>
              <a:rPr lang="pt-BR" dirty="0"/>
              <a:t>ACT - Na etapa final, quando o período experimental termina, é preciso estudar os resultados e comparar o desempenho dos processos e atividades antes e depois da melhoria. Se os resultados forem satisfatórios, as melhorias serão implementadas permanentemente. No entanto, se eles não forem satisfatórios, deve-se decidir entre fazer mais mudanças para ajustar os resultados ou descartá-los e retornar ao ponto inicial.</a:t>
            </a:r>
            <a:endParaRPr lang="en-US" sz="2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09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CCC08-E04D-4DEC-AF08-817CF2FA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894A4B-8B6A-4D7B-8F75-2C9CEF97A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Vantagens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padronizado</a:t>
            </a:r>
            <a:r>
              <a:rPr lang="en-US" dirty="0"/>
              <a:t> de </a:t>
            </a:r>
            <a:r>
              <a:rPr lang="en-US" dirty="0" err="1"/>
              <a:t>melhoria</a:t>
            </a:r>
            <a:r>
              <a:rPr lang="en-US" dirty="0"/>
              <a:t> continua </a:t>
            </a:r>
          </a:p>
          <a:p>
            <a:pPr lvl="1"/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setor</a:t>
            </a:r>
            <a:r>
              <a:rPr lang="en-US" dirty="0"/>
              <a:t> da </a:t>
            </a:r>
            <a:r>
              <a:rPr lang="en-US" dirty="0" err="1"/>
              <a:t>organização</a:t>
            </a:r>
            <a:endParaRPr lang="en-US" dirty="0"/>
          </a:p>
          <a:p>
            <a:pPr lvl="1"/>
            <a:r>
              <a:rPr lang="en-US" dirty="0" err="1"/>
              <a:t>Baixo</a:t>
            </a:r>
            <a:r>
              <a:rPr lang="en-US" dirty="0"/>
              <a:t> </a:t>
            </a:r>
            <a:r>
              <a:rPr lang="en-US" dirty="0" err="1"/>
              <a:t>custo</a:t>
            </a:r>
            <a:r>
              <a:rPr lang="en-US" dirty="0"/>
              <a:t> de </a:t>
            </a:r>
            <a:r>
              <a:rPr lang="en-US" dirty="0" err="1"/>
              <a:t>implementação</a:t>
            </a:r>
            <a:endParaRPr lang="en-US" dirty="0"/>
          </a:p>
          <a:p>
            <a:pPr lvl="2"/>
            <a:r>
              <a:rPr lang="en-US" dirty="0" err="1"/>
              <a:t>Obstáculos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superados</a:t>
            </a:r>
            <a:r>
              <a:rPr lang="en-US" dirty="0"/>
              <a:t> </a:t>
            </a:r>
            <a:r>
              <a:rPr lang="en-US" dirty="0" err="1"/>
              <a:t>internamente</a:t>
            </a:r>
            <a:endParaRPr lang="en-US" dirty="0"/>
          </a:p>
          <a:p>
            <a:pPr lvl="1"/>
            <a:r>
              <a:rPr lang="en-US" dirty="0"/>
              <a:t>Evita </a:t>
            </a:r>
            <a:r>
              <a:rPr lang="en-US" dirty="0" err="1"/>
              <a:t>desperdício</a:t>
            </a:r>
            <a:r>
              <a:rPr lang="en-US" dirty="0"/>
              <a:t> de tempo</a:t>
            </a:r>
          </a:p>
          <a:p>
            <a:pPr lvl="2"/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direta</a:t>
            </a:r>
            <a:r>
              <a:rPr lang="en-US" dirty="0"/>
              <a:t> do </a:t>
            </a:r>
            <a:r>
              <a:rPr lang="en-US" dirty="0" err="1"/>
              <a:t>problema</a:t>
            </a:r>
            <a:r>
              <a:rPr lang="en-US" dirty="0"/>
              <a:t> – novo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recorrente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37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8673581-D5E0-4435-8B30-DA0A2EEEC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540403"/>
            <a:ext cx="7188199" cy="377380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099B095-7734-4547-BC5C-1F555BF7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FFC000"/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PDCA</a:t>
            </a:r>
          </a:p>
        </p:txBody>
      </p:sp>
    </p:spTree>
    <p:extLst>
      <p:ext uri="{BB962C8B-B14F-4D97-AF65-F5344CB8AC3E}">
        <p14:creationId xmlns:p14="http://schemas.microsoft.com/office/powerpoint/2010/main" val="2094795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7F155-F613-41A4-BF69-52777421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PDCA </a:t>
            </a:r>
            <a:r>
              <a:rPr lang="en-US" dirty="0" err="1"/>
              <a:t>em</a:t>
            </a:r>
            <a:r>
              <a:rPr lang="en-US" dirty="0"/>
              <a:t> SGSI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8D17D7EC-F549-4367-91A4-5D07451D5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744" y="1219200"/>
            <a:ext cx="7228196" cy="513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5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0DC9A-163A-43A4-9873-60BE1E3B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SGSI – Sistema de </a:t>
            </a:r>
            <a:r>
              <a:rPr lang="en-US" dirty="0" err="1"/>
              <a:t>Gestão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r>
              <a:rPr lang="en-US" dirty="0"/>
              <a:t> da </a:t>
            </a:r>
            <a:r>
              <a:rPr lang="en-US" dirty="0" err="1"/>
              <a:t>Informação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E112A2-13FF-491A-AA38-704EF9FF2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ISMS - </a:t>
            </a:r>
            <a:r>
              <a:rPr lang="en-US" i="1" dirty="0"/>
              <a:t>Information Security Management System </a:t>
            </a:r>
            <a:r>
              <a:rPr lang="en-US" dirty="0" err="1"/>
              <a:t>ou</a:t>
            </a:r>
            <a:r>
              <a:rPr lang="en-US" dirty="0"/>
              <a:t> SGSI</a:t>
            </a:r>
          </a:p>
          <a:p>
            <a:r>
              <a:rPr lang="en-US" dirty="0"/>
              <a:t>“</a:t>
            </a:r>
            <a:r>
              <a:rPr lang="en-US" dirty="0" err="1"/>
              <a:t>Resultado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planejada</a:t>
            </a:r>
            <a:r>
              <a:rPr lang="en-US" dirty="0"/>
              <a:t> de </a:t>
            </a:r>
            <a:r>
              <a:rPr lang="en-US" dirty="0" err="1"/>
              <a:t>objetivos</a:t>
            </a:r>
            <a:r>
              <a:rPr lang="en-US" dirty="0"/>
              <a:t>, </a:t>
            </a:r>
            <a:r>
              <a:rPr lang="en-US" dirty="0" err="1"/>
              <a:t>diretrizes</a:t>
            </a:r>
            <a:r>
              <a:rPr lang="en-US" dirty="0"/>
              <a:t>, </a:t>
            </a:r>
            <a:r>
              <a:rPr lang="en-US" dirty="0" err="1"/>
              <a:t>políticas</a:t>
            </a:r>
            <a:r>
              <a:rPr lang="en-US" dirty="0"/>
              <a:t>, </a:t>
            </a:r>
            <a:r>
              <a:rPr lang="en-US" dirty="0" err="1"/>
              <a:t>procedimentos</a:t>
            </a:r>
            <a:r>
              <a:rPr lang="en-US" dirty="0"/>
              <a:t>, </a:t>
            </a:r>
            <a:r>
              <a:rPr lang="en-US" dirty="0" err="1"/>
              <a:t>modelos</a:t>
            </a:r>
            <a:r>
              <a:rPr lang="en-US" dirty="0"/>
              <a:t> e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medidas</a:t>
            </a:r>
            <a:r>
              <a:rPr lang="en-US" dirty="0"/>
              <a:t> </a:t>
            </a:r>
            <a:r>
              <a:rPr lang="en-US" dirty="0" err="1"/>
              <a:t>administrativas</a:t>
            </a:r>
            <a:r>
              <a:rPr lang="en-US" dirty="0"/>
              <a:t> que, de forma </a:t>
            </a:r>
            <a:r>
              <a:rPr lang="en-US" dirty="0" err="1"/>
              <a:t>conjunta</a:t>
            </a:r>
            <a:r>
              <a:rPr lang="en-US" dirty="0"/>
              <a:t>, </a:t>
            </a:r>
            <a:r>
              <a:rPr lang="en-US" dirty="0" err="1"/>
              <a:t>definem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reduzidos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riscos</a:t>
            </a:r>
            <a:r>
              <a:rPr lang="en-US" dirty="0"/>
              <a:t> para a </a:t>
            </a:r>
            <a:r>
              <a:rPr lang="en-US" dirty="0" err="1"/>
              <a:t>segurança</a:t>
            </a:r>
            <a:r>
              <a:rPr lang="en-US" dirty="0"/>
              <a:t> da </a:t>
            </a:r>
            <a:r>
              <a:rPr lang="en-US" dirty="0" err="1"/>
              <a:t>informação</a:t>
            </a:r>
            <a:r>
              <a:rPr lang="en-US" dirty="0"/>
              <a:t>.” (Ferreira, 2008)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8767D4-160B-40D4-B876-762187C8782B}"/>
              </a:ext>
            </a:extLst>
          </p:cNvPr>
          <p:cNvSpPr/>
          <p:nvPr/>
        </p:nvSpPr>
        <p:spPr>
          <a:xfrm>
            <a:off x="3040380" y="5863590"/>
            <a:ext cx="147196" cy="320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35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8D3D1-A72E-4BAC-A7E2-75FD8C051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COBIT - </a:t>
            </a:r>
            <a:r>
              <a:rPr lang="pt-BR" sz="3600" i="1" dirty="0" err="1"/>
              <a:t>Control</a:t>
            </a:r>
            <a:r>
              <a:rPr lang="pt-BR" sz="3600" i="1" dirty="0"/>
              <a:t> </a:t>
            </a:r>
            <a:r>
              <a:rPr lang="pt-BR" sz="3600" i="1" dirty="0" err="1"/>
              <a:t>Objectives</a:t>
            </a:r>
            <a:r>
              <a:rPr lang="pt-BR" sz="3600" i="1" dirty="0"/>
              <a:t> for </a:t>
            </a:r>
            <a:r>
              <a:rPr lang="pt-BR" sz="3600" i="1" dirty="0" err="1"/>
              <a:t>Information</a:t>
            </a:r>
            <a:r>
              <a:rPr lang="pt-BR" sz="3600" i="1" dirty="0"/>
              <a:t> </a:t>
            </a:r>
            <a:r>
              <a:rPr lang="pt-BR" sz="3600" i="1" dirty="0" err="1"/>
              <a:t>and</a:t>
            </a:r>
            <a:r>
              <a:rPr lang="pt-BR" sz="3600" i="1" dirty="0"/>
              <a:t> </a:t>
            </a:r>
            <a:r>
              <a:rPr lang="pt-BR" sz="3600" i="1" dirty="0" err="1"/>
              <a:t>Related</a:t>
            </a:r>
            <a:r>
              <a:rPr lang="pt-BR" sz="3600" i="1" dirty="0"/>
              <a:t> Technology</a:t>
            </a:r>
            <a:endParaRPr lang="en-US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712047-AFCB-4282-A1A6-C9C6AB9D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Objetivos</a:t>
            </a:r>
            <a:r>
              <a:rPr lang="en-US" dirty="0"/>
              <a:t> de </a:t>
            </a:r>
            <a:r>
              <a:rPr lang="en-US" dirty="0" err="1"/>
              <a:t>Controle</a:t>
            </a:r>
            <a:r>
              <a:rPr lang="en-US" dirty="0"/>
              <a:t> para </a:t>
            </a:r>
            <a:r>
              <a:rPr lang="en-US" dirty="0" err="1"/>
              <a:t>Tecnologia</a:t>
            </a:r>
            <a:r>
              <a:rPr lang="en-US" dirty="0"/>
              <a:t> da </a:t>
            </a:r>
            <a:r>
              <a:rPr lang="en-US" dirty="0" err="1"/>
              <a:t>Informação</a:t>
            </a:r>
            <a:r>
              <a:rPr lang="en-US" dirty="0"/>
              <a:t> e </a:t>
            </a:r>
            <a:r>
              <a:rPr lang="en-US" dirty="0" err="1"/>
              <a:t>Áreas</a:t>
            </a:r>
            <a:r>
              <a:rPr lang="en-US" dirty="0"/>
              <a:t> </a:t>
            </a:r>
            <a:r>
              <a:rPr lang="en-US" dirty="0" err="1"/>
              <a:t>Relacionadas</a:t>
            </a:r>
            <a:endParaRPr lang="en-US" dirty="0"/>
          </a:p>
          <a:p>
            <a:r>
              <a:rPr lang="en-US" dirty="0" err="1"/>
              <a:t>Focado</a:t>
            </a:r>
            <a:r>
              <a:rPr lang="en-US" dirty="0"/>
              <a:t> no </a:t>
            </a:r>
            <a:r>
              <a:rPr lang="en-US" dirty="0" err="1"/>
              <a:t>negócio</a:t>
            </a:r>
            <a:r>
              <a:rPr lang="en-US" dirty="0"/>
              <a:t> e </a:t>
            </a:r>
            <a:r>
              <a:rPr lang="en-US" dirty="0" err="1"/>
              <a:t>orientado</a:t>
            </a:r>
            <a:r>
              <a:rPr lang="en-US" dirty="0"/>
              <a:t> a </a:t>
            </a:r>
            <a:r>
              <a:rPr lang="en-US" dirty="0" err="1"/>
              <a:t>processos</a:t>
            </a:r>
            <a:endParaRPr lang="en-US" dirty="0"/>
          </a:p>
          <a:p>
            <a:pPr lvl="1"/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adequar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negócios</a:t>
            </a:r>
            <a:r>
              <a:rPr lang="en-US" dirty="0"/>
              <a:t> e </a:t>
            </a:r>
            <a:r>
              <a:rPr lang="en-US" dirty="0" err="1"/>
              <a:t>necessidades</a:t>
            </a:r>
            <a:r>
              <a:rPr lang="en-US" dirty="0"/>
              <a:t> da </a:t>
            </a:r>
            <a:r>
              <a:rPr lang="en-US" dirty="0" err="1"/>
              <a:t>organização</a:t>
            </a:r>
            <a:endParaRPr lang="en-US" dirty="0"/>
          </a:p>
          <a:p>
            <a:r>
              <a:rPr lang="en-US" dirty="0" err="1"/>
              <a:t>Mantido</a:t>
            </a:r>
            <a:r>
              <a:rPr lang="en-US" dirty="0"/>
              <a:t> pela ISACA - </a:t>
            </a:r>
            <a:r>
              <a:rPr lang="pt-BR" i="1" dirty="0" err="1"/>
              <a:t>Information</a:t>
            </a:r>
            <a:r>
              <a:rPr lang="pt-BR" i="1" dirty="0"/>
              <a:t> Systems </a:t>
            </a:r>
            <a:r>
              <a:rPr lang="pt-BR" i="1" dirty="0" err="1"/>
              <a:t>Audit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Control</a:t>
            </a:r>
            <a:r>
              <a:rPr lang="pt-BR" i="1" dirty="0"/>
              <a:t> </a:t>
            </a:r>
            <a:r>
              <a:rPr lang="pt-BR" i="1" dirty="0" err="1"/>
              <a:t>Association</a:t>
            </a:r>
            <a:endParaRPr lang="pt-BR" i="1" dirty="0"/>
          </a:p>
          <a:p>
            <a:pPr lvl="1"/>
            <a:r>
              <a:rPr lang="pt-BR" i="1" dirty="0"/>
              <a:t>Entidade independente e sem fins lucrativos</a:t>
            </a:r>
          </a:p>
          <a:p>
            <a:pPr lvl="1"/>
            <a:r>
              <a:rPr lang="pt-BR" i="1" dirty="0"/>
              <a:t>Desenvolver padrões internacionais de controle e auditoria de sistemas da informação auxiliando usuários a garantir a confiança e seus valores.</a:t>
            </a:r>
          </a:p>
          <a:p>
            <a:r>
              <a:rPr lang="en-US" dirty="0" err="1"/>
              <a:t>Atualmente</a:t>
            </a:r>
            <a:r>
              <a:rPr lang="en-US" dirty="0"/>
              <a:t> </a:t>
            </a:r>
            <a:r>
              <a:rPr lang="en-US" dirty="0" err="1"/>
              <a:t>encontra</a:t>
            </a:r>
            <a:r>
              <a:rPr lang="en-US" dirty="0"/>
              <a:t>-se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versão</a:t>
            </a:r>
            <a:r>
              <a:rPr lang="en-US" dirty="0"/>
              <a:t> 5.</a:t>
            </a:r>
          </a:p>
        </p:txBody>
      </p:sp>
    </p:spTree>
    <p:extLst>
      <p:ext uri="{BB962C8B-B14F-4D97-AF65-F5344CB8AC3E}">
        <p14:creationId xmlns:p14="http://schemas.microsoft.com/office/powerpoint/2010/main" val="2498562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6FA96-A6CF-473A-AA81-BA4FAEA0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COBIT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AD9CCC-20EC-47B2-818C-AF08EF664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Área</a:t>
            </a:r>
            <a:r>
              <a:rPr lang="en-US" dirty="0"/>
              <a:t> de TI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organizações</a:t>
            </a:r>
            <a:endParaRPr lang="en-US" dirty="0"/>
          </a:p>
          <a:p>
            <a:pPr lvl="1"/>
            <a:r>
              <a:rPr lang="en-US" dirty="0" err="1"/>
              <a:t>Funcionamento</a:t>
            </a:r>
            <a:r>
              <a:rPr lang="en-US" dirty="0"/>
              <a:t> de </a:t>
            </a:r>
            <a:r>
              <a:rPr lang="en-US" dirty="0" err="1"/>
              <a:t>modo</a:t>
            </a:r>
            <a:r>
              <a:rPr lang="en-US" dirty="0"/>
              <a:t> </a:t>
            </a:r>
            <a:r>
              <a:rPr lang="en-US" dirty="0" err="1"/>
              <a:t>independente</a:t>
            </a:r>
            <a:endParaRPr lang="en-US" dirty="0"/>
          </a:p>
          <a:p>
            <a:pPr lvl="1"/>
            <a:r>
              <a:rPr lang="en-US" dirty="0" err="1"/>
              <a:t>Difícil</a:t>
            </a:r>
            <a:r>
              <a:rPr lang="en-US" dirty="0"/>
              <a:t> da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administração</a:t>
            </a:r>
            <a:r>
              <a:rPr lang="en-US" dirty="0"/>
              <a:t> </a:t>
            </a:r>
            <a:r>
              <a:rPr lang="en-US" dirty="0" err="1"/>
              <a:t>entender</a:t>
            </a:r>
            <a:endParaRPr lang="en-US" dirty="0"/>
          </a:p>
          <a:p>
            <a:pPr lvl="2"/>
            <a:r>
              <a:rPr lang="en-US" dirty="0"/>
              <a:t>Como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investimentos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TI </a:t>
            </a:r>
            <a:r>
              <a:rPr lang="en-US" dirty="0" err="1"/>
              <a:t>ajudam</a:t>
            </a:r>
            <a:r>
              <a:rPr lang="en-US" dirty="0"/>
              <a:t> a </a:t>
            </a:r>
            <a:r>
              <a:rPr lang="en-US" dirty="0" err="1"/>
              <a:t>organização</a:t>
            </a:r>
            <a:r>
              <a:rPr lang="en-US" dirty="0"/>
              <a:t> </a:t>
            </a:r>
            <a:r>
              <a:rPr lang="en-US" dirty="0" err="1"/>
              <a:t>atingir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metas</a:t>
            </a:r>
            <a:r>
              <a:rPr lang="en-US" dirty="0"/>
              <a:t> e </a:t>
            </a:r>
            <a:r>
              <a:rPr lang="en-US" dirty="0" err="1"/>
              <a:t>objetivos</a:t>
            </a:r>
            <a:r>
              <a:rPr lang="en-US" dirty="0"/>
              <a:t>?</a:t>
            </a:r>
          </a:p>
          <a:p>
            <a:r>
              <a:rPr lang="en-US" dirty="0" err="1"/>
              <a:t>Cobit</a:t>
            </a:r>
            <a:r>
              <a:rPr lang="en-US" dirty="0"/>
              <a:t> </a:t>
            </a:r>
            <a:r>
              <a:rPr lang="en-US" dirty="0" err="1"/>
              <a:t>auxilia</a:t>
            </a:r>
            <a:endParaRPr lang="en-US" dirty="0"/>
          </a:p>
          <a:p>
            <a:pPr lvl="1"/>
            <a:r>
              <a:rPr lang="en-US" dirty="0" err="1"/>
              <a:t>Guiar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investimentos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área</a:t>
            </a:r>
            <a:r>
              <a:rPr lang="en-US" dirty="0"/>
              <a:t> de TI</a:t>
            </a:r>
          </a:p>
          <a:p>
            <a:pPr lvl="1"/>
            <a:r>
              <a:rPr lang="en-US" dirty="0" err="1"/>
              <a:t>Analisar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riscos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Atender</a:t>
            </a:r>
            <a:r>
              <a:rPr lang="en-US" dirty="0"/>
              <a:t> a </a:t>
            </a:r>
            <a:r>
              <a:rPr lang="en-US" dirty="0" err="1"/>
              <a:t>legislação</a:t>
            </a:r>
            <a:r>
              <a:rPr lang="en-US" dirty="0"/>
              <a:t> </a:t>
            </a:r>
            <a:r>
              <a:rPr lang="en-US" dirty="0" err="1"/>
              <a:t>pertinente</a:t>
            </a:r>
            <a:r>
              <a:rPr lang="en-US" dirty="0"/>
              <a:t> e </a:t>
            </a:r>
            <a:r>
              <a:rPr lang="en-US" dirty="0" err="1"/>
              <a:t>vigente</a:t>
            </a:r>
            <a:endParaRPr lang="en-US" dirty="0"/>
          </a:p>
          <a:p>
            <a:r>
              <a:rPr lang="en-US" dirty="0"/>
              <a:t>Com </a:t>
            </a:r>
            <a:r>
              <a:rPr lang="en-US" dirty="0" err="1"/>
              <a:t>objetivo</a:t>
            </a:r>
            <a:r>
              <a:rPr lang="en-US" dirty="0"/>
              <a:t> de</a:t>
            </a:r>
          </a:p>
          <a:p>
            <a:pPr lvl="1"/>
            <a:r>
              <a:rPr lang="en-US" dirty="0" err="1"/>
              <a:t>Investimentos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TI </a:t>
            </a:r>
            <a:r>
              <a:rPr lang="en-US" dirty="0" err="1"/>
              <a:t>voltados</a:t>
            </a:r>
            <a:r>
              <a:rPr lang="en-US" dirty="0"/>
              <a:t> para as </a:t>
            </a:r>
            <a:r>
              <a:rPr lang="en-US" dirty="0" err="1"/>
              <a:t>necessidades</a:t>
            </a:r>
            <a:r>
              <a:rPr lang="en-US" dirty="0"/>
              <a:t> do </a:t>
            </a:r>
            <a:r>
              <a:rPr lang="en-US" dirty="0" err="1"/>
              <a:t>negócio</a:t>
            </a:r>
            <a:endParaRPr lang="en-US" dirty="0"/>
          </a:p>
          <a:p>
            <a:pPr lvl="1"/>
            <a:r>
              <a:rPr lang="en-US" dirty="0" err="1"/>
              <a:t>Entregando</a:t>
            </a:r>
            <a:r>
              <a:rPr lang="en-US" dirty="0"/>
              <a:t> </a:t>
            </a:r>
            <a:r>
              <a:rPr lang="en-US" dirty="0" err="1"/>
              <a:t>algum</a:t>
            </a:r>
            <a:r>
              <a:rPr lang="en-US" dirty="0"/>
              <a:t> valor de </a:t>
            </a:r>
            <a:r>
              <a:rPr lang="en-US" dirty="0" err="1"/>
              <a:t>volta</a:t>
            </a:r>
            <a:r>
              <a:rPr lang="en-US" dirty="0"/>
              <a:t> à </a:t>
            </a:r>
            <a:r>
              <a:rPr lang="en-US" dirty="0" err="1"/>
              <a:t>organização</a:t>
            </a:r>
            <a:endParaRPr lang="en-US" dirty="0"/>
          </a:p>
          <a:p>
            <a:pPr lvl="1"/>
            <a:r>
              <a:rPr lang="en-US" dirty="0" err="1"/>
              <a:t>Retornando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necessidades</a:t>
            </a:r>
            <a:r>
              <a:rPr lang="en-US" dirty="0"/>
              <a:t> dos </a:t>
            </a:r>
            <a:r>
              <a:rPr lang="en-US" dirty="0" err="1"/>
              <a:t>requisitos</a:t>
            </a:r>
            <a:r>
              <a:rPr lang="en-US" dirty="0"/>
              <a:t> que o </a:t>
            </a:r>
            <a:r>
              <a:rPr lang="en-US" dirty="0" err="1"/>
              <a:t>geraram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50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68C45-F7A3-4C22-913B-8EF04C4F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COBIT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18981E-F2B3-47F1-A80E-D2A1F2CBB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/>
          <a:lstStyle/>
          <a:p>
            <a:r>
              <a:rPr lang="en-US" dirty="0" err="1"/>
              <a:t>Alinhamento</a:t>
            </a:r>
            <a:r>
              <a:rPr lang="en-US" dirty="0"/>
              <a:t> de TI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negócios</a:t>
            </a:r>
            <a:r>
              <a:rPr lang="en-US" dirty="0"/>
              <a:t> da </a:t>
            </a:r>
            <a:r>
              <a:rPr lang="en-US" dirty="0" err="1"/>
              <a:t>organização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34A5E90-0EC9-47EC-B9E1-2676863E3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174" y="2198839"/>
            <a:ext cx="5597652" cy="346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64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53E91-C38F-4E56-A7B6-03AE1A25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COBIT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1C4D20-AFFF-47FD-9C46-67ADCB08F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760"/>
            <a:ext cx="10515600" cy="4795203"/>
          </a:xfrm>
        </p:spPr>
        <p:txBody>
          <a:bodyPr>
            <a:normAutofit/>
          </a:bodyPr>
          <a:lstStyle/>
          <a:p>
            <a:r>
              <a:rPr lang="en-US" dirty="0"/>
              <a:t>As </a:t>
            </a:r>
            <a:r>
              <a:rPr lang="en-US" dirty="0" err="1"/>
              <a:t>estruturas</a:t>
            </a:r>
            <a:r>
              <a:rPr lang="en-US" dirty="0"/>
              <a:t> de </a:t>
            </a:r>
            <a:r>
              <a:rPr lang="en-US" dirty="0" err="1"/>
              <a:t>controle</a:t>
            </a:r>
            <a:r>
              <a:rPr lang="en-US" dirty="0"/>
              <a:t> </a:t>
            </a:r>
            <a:r>
              <a:rPr lang="en-US" dirty="0" err="1"/>
              <a:t>contidos</a:t>
            </a:r>
            <a:r>
              <a:rPr lang="en-US" dirty="0"/>
              <a:t> no COBIT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aceitas</a:t>
            </a:r>
            <a:r>
              <a:rPr lang="en-US" dirty="0"/>
              <a:t> </a:t>
            </a:r>
            <a:r>
              <a:rPr lang="en-US" dirty="0" err="1"/>
              <a:t>mundialmente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as </a:t>
            </a:r>
            <a:r>
              <a:rPr lang="en-US" dirty="0" err="1"/>
              <a:t>melhores</a:t>
            </a:r>
            <a:r>
              <a:rPr lang="en-US" dirty="0"/>
              <a:t> </a:t>
            </a:r>
            <a:r>
              <a:rPr lang="en-US" dirty="0" err="1"/>
              <a:t>práticas</a:t>
            </a:r>
            <a:r>
              <a:rPr lang="en-US" dirty="0"/>
              <a:t> para o </a:t>
            </a:r>
            <a:r>
              <a:rPr lang="en-US" dirty="0" err="1"/>
              <a:t>estabelecimento</a:t>
            </a:r>
            <a:r>
              <a:rPr lang="en-US" dirty="0"/>
              <a:t> da </a:t>
            </a:r>
            <a:r>
              <a:rPr lang="en-US" dirty="0" err="1"/>
              <a:t>segurança</a:t>
            </a:r>
            <a:r>
              <a:rPr lang="en-US" dirty="0"/>
              <a:t> para a </a:t>
            </a:r>
            <a:r>
              <a:rPr lang="en-US" dirty="0" err="1"/>
              <a:t>área</a:t>
            </a:r>
            <a:r>
              <a:rPr lang="en-US" dirty="0"/>
              <a:t> de TI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empresas</a:t>
            </a:r>
            <a:r>
              <a:rPr lang="en-US" dirty="0"/>
              <a:t> de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ramos</a:t>
            </a:r>
            <a:r>
              <a:rPr lang="en-US" dirty="0"/>
              <a:t> de </a:t>
            </a:r>
            <a:r>
              <a:rPr lang="en-US" dirty="0" err="1"/>
              <a:t>negócio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especial, do </a:t>
            </a:r>
            <a:r>
              <a:rPr lang="en-US" dirty="0" err="1"/>
              <a:t>setor</a:t>
            </a:r>
            <a:r>
              <a:rPr lang="en-US" dirty="0"/>
              <a:t> </a:t>
            </a:r>
            <a:r>
              <a:rPr lang="en-US" dirty="0" err="1"/>
              <a:t>financeiro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área</a:t>
            </a:r>
            <a:r>
              <a:rPr lang="en-US" dirty="0"/>
              <a:t> de TI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organizações</a:t>
            </a:r>
            <a:r>
              <a:rPr lang="en-US" dirty="0"/>
              <a:t> </a:t>
            </a:r>
            <a:r>
              <a:rPr lang="en-US" dirty="0" err="1"/>
              <a:t>deixou</a:t>
            </a:r>
            <a:r>
              <a:rPr lang="en-US" dirty="0"/>
              <a:t> de </a:t>
            </a:r>
            <a:r>
              <a:rPr lang="en-US" dirty="0" err="1"/>
              <a:t>atuar</a:t>
            </a:r>
            <a:r>
              <a:rPr lang="en-US" dirty="0"/>
              <a:t> </a:t>
            </a:r>
            <a:r>
              <a:rPr lang="en-US" dirty="0" err="1"/>
              <a:t>simplesmente</a:t>
            </a:r>
            <a:r>
              <a:rPr lang="en-US" dirty="0"/>
              <a:t> no </a:t>
            </a:r>
            <a:r>
              <a:rPr lang="en-US" dirty="0" err="1"/>
              <a:t>papel</a:t>
            </a:r>
            <a:r>
              <a:rPr lang="en-US" dirty="0"/>
              <a:t> de </a:t>
            </a:r>
            <a:r>
              <a:rPr lang="en-US" dirty="0" err="1"/>
              <a:t>suporte</a:t>
            </a:r>
            <a:r>
              <a:rPr lang="en-US" dirty="0"/>
              <a:t> e </a:t>
            </a:r>
            <a:r>
              <a:rPr lang="en-US" dirty="0" err="1"/>
              <a:t>passou</a:t>
            </a:r>
            <a:r>
              <a:rPr lang="en-US" dirty="0"/>
              <a:t> a </a:t>
            </a:r>
            <a:r>
              <a:rPr lang="en-US" dirty="0" err="1"/>
              <a:t>assumir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posição</a:t>
            </a:r>
            <a:r>
              <a:rPr lang="en-US" dirty="0"/>
              <a:t> central </a:t>
            </a:r>
            <a:r>
              <a:rPr lang="en-US" dirty="0" err="1"/>
              <a:t>dentro</a:t>
            </a:r>
            <a:r>
              <a:rPr lang="en-US" dirty="0"/>
              <a:t> das </a:t>
            </a:r>
            <a:r>
              <a:rPr lang="en-US" dirty="0" err="1"/>
              <a:t>organizações</a:t>
            </a:r>
            <a:r>
              <a:rPr lang="en-US" dirty="0"/>
              <a:t>. </a:t>
            </a:r>
          </a:p>
          <a:p>
            <a:r>
              <a:rPr lang="en-US" dirty="0" err="1"/>
              <a:t>Diretores</a:t>
            </a:r>
            <a:r>
              <a:rPr lang="en-US" dirty="0"/>
              <a:t> e </a:t>
            </a:r>
            <a:r>
              <a:rPr lang="en-US" dirty="0" err="1"/>
              <a:t>gestores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colaborar</a:t>
            </a:r>
            <a:r>
              <a:rPr lang="en-US" dirty="0"/>
              <a:t> e </a:t>
            </a:r>
            <a:r>
              <a:rPr lang="en-US" dirty="0" err="1"/>
              <a:t>trabalhar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conjunto a </a:t>
            </a:r>
            <a:r>
              <a:rPr lang="en-US" dirty="0" err="1"/>
              <a:t>fim</a:t>
            </a:r>
            <a:r>
              <a:rPr lang="en-US" dirty="0"/>
              <a:t> de </a:t>
            </a:r>
            <a:r>
              <a:rPr lang="en-US" dirty="0" err="1"/>
              <a:t>garantir</a:t>
            </a:r>
            <a:r>
              <a:rPr lang="en-US" dirty="0"/>
              <a:t> que a TI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incluída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abordagem</a:t>
            </a:r>
            <a:r>
              <a:rPr lang="en-US" dirty="0"/>
              <a:t> de </a:t>
            </a:r>
            <a:r>
              <a:rPr lang="en-US" dirty="0" err="1"/>
              <a:t>governança</a:t>
            </a:r>
            <a:r>
              <a:rPr lang="en-US" dirty="0"/>
              <a:t> e </a:t>
            </a:r>
            <a:r>
              <a:rPr lang="en-US" dirty="0" err="1"/>
              <a:t>gestão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7045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53E91-C38F-4E56-A7B6-03AE1A25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COBIT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1C4D20-AFFF-47FD-9C46-67ADCB08F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760"/>
            <a:ext cx="10515600" cy="47952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</a:t>
            </a:r>
            <a:r>
              <a:rPr lang="en-US" dirty="0" err="1"/>
              <a:t>estruturas</a:t>
            </a:r>
            <a:r>
              <a:rPr lang="en-US" dirty="0"/>
              <a:t> de </a:t>
            </a:r>
            <a:r>
              <a:rPr lang="en-US" dirty="0" err="1"/>
              <a:t>controle</a:t>
            </a:r>
            <a:r>
              <a:rPr lang="en-US" dirty="0"/>
              <a:t> </a:t>
            </a:r>
            <a:r>
              <a:rPr lang="en-US" dirty="0" err="1"/>
              <a:t>contidos</a:t>
            </a:r>
            <a:r>
              <a:rPr lang="en-US" dirty="0"/>
              <a:t> no COBIT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aceitas</a:t>
            </a:r>
            <a:r>
              <a:rPr lang="en-US" dirty="0"/>
              <a:t> </a:t>
            </a:r>
            <a:r>
              <a:rPr lang="en-US" dirty="0" err="1"/>
              <a:t>mundialmente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as </a:t>
            </a:r>
            <a:r>
              <a:rPr lang="en-US" dirty="0" err="1"/>
              <a:t>melhores</a:t>
            </a:r>
            <a:r>
              <a:rPr lang="en-US" dirty="0"/>
              <a:t> </a:t>
            </a:r>
            <a:r>
              <a:rPr lang="en-US" dirty="0" err="1"/>
              <a:t>praticas</a:t>
            </a:r>
            <a:r>
              <a:rPr lang="en-US" dirty="0"/>
              <a:t> para o </a:t>
            </a:r>
            <a:r>
              <a:rPr lang="en-US" dirty="0" err="1"/>
              <a:t>estabelecimento</a:t>
            </a:r>
            <a:r>
              <a:rPr lang="en-US" dirty="0"/>
              <a:t> da </a:t>
            </a:r>
            <a:r>
              <a:rPr lang="en-US" dirty="0" err="1"/>
              <a:t>segurança</a:t>
            </a:r>
            <a:r>
              <a:rPr lang="en-US" dirty="0"/>
              <a:t> para a </a:t>
            </a:r>
            <a:r>
              <a:rPr lang="en-US" dirty="0" err="1"/>
              <a:t>área</a:t>
            </a:r>
            <a:r>
              <a:rPr lang="en-US" dirty="0"/>
              <a:t> de TI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empresas</a:t>
            </a:r>
            <a:r>
              <a:rPr lang="en-US" dirty="0"/>
              <a:t> de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ramos</a:t>
            </a:r>
            <a:r>
              <a:rPr lang="en-US" dirty="0"/>
              <a:t> de </a:t>
            </a:r>
            <a:r>
              <a:rPr lang="en-US" dirty="0" err="1"/>
              <a:t>negócio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especial, do </a:t>
            </a:r>
            <a:r>
              <a:rPr lang="en-US" dirty="0" err="1"/>
              <a:t>setor</a:t>
            </a:r>
            <a:r>
              <a:rPr lang="en-US" dirty="0"/>
              <a:t> </a:t>
            </a:r>
            <a:r>
              <a:rPr lang="en-US" dirty="0" err="1"/>
              <a:t>financeiro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área</a:t>
            </a:r>
            <a:r>
              <a:rPr lang="en-US" dirty="0"/>
              <a:t> de TI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organizações</a:t>
            </a:r>
            <a:r>
              <a:rPr lang="en-US" dirty="0"/>
              <a:t> </a:t>
            </a:r>
            <a:r>
              <a:rPr lang="en-US" dirty="0" err="1"/>
              <a:t>deixou</a:t>
            </a:r>
            <a:r>
              <a:rPr lang="en-US" dirty="0"/>
              <a:t> de </a:t>
            </a:r>
            <a:r>
              <a:rPr lang="en-US" dirty="0" err="1"/>
              <a:t>atuar</a:t>
            </a:r>
            <a:r>
              <a:rPr lang="en-US" dirty="0"/>
              <a:t> </a:t>
            </a:r>
            <a:r>
              <a:rPr lang="en-US" dirty="0" err="1"/>
              <a:t>simplesmente</a:t>
            </a:r>
            <a:r>
              <a:rPr lang="en-US" dirty="0"/>
              <a:t> no </a:t>
            </a:r>
            <a:r>
              <a:rPr lang="en-US" dirty="0" err="1"/>
              <a:t>papel</a:t>
            </a:r>
            <a:r>
              <a:rPr lang="en-US" dirty="0"/>
              <a:t> de </a:t>
            </a:r>
            <a:r>
              <a:rPr lang="en-US" dirty="0" err="1"/>
              <a:t>suporte</a:t>
            </a:r>
            <a:r>
              <a:rPr lang="en-US" dirty="0"/>
              <a:t> e </a:t>
            </a:r>
            <a:r>
              <a:rPr lang="en-US" dirty="0" err="1"/>
              <a:t>passou</a:t>
            </a:r>
            <a:r>
              <a:rPr lang="en-US" dirty="0"/>
              <a:t> a assumer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posição</a:t>
            </a:r>
            <a:r>
              <a:rPr lang="en-US" dirty="0"/>
              <a:t> central </a:t>
            </a:r>
            <a:r>
              <a:rPr lang="en-US" dirty="0" err="1"/>
              <a:t>dentro</a:t>
            </a:r>
            <a:r>
              <a:rPr lang="en-US" dirty="0"/>
              <a:t> das </a:t>
            </a:r>
            <a:r>
              <a:rPr lang="en-US" dirty="0" err="1"/>
              <a:t>organizações</a:t>
            </a:r>
            <a:r>
              <a:rPr lang="en-US" dirty="0"/>
              <a:t>. </a:t>
            </a:r>
          </a:p>
          <a:p>
            <a:r>
              <a:rPr lang="en-US" dirty="0" err="1"/>
              <a:t>Diretores</a:t>
            </a:r>
            <a:r>
              <a:rPr lang="en-US" dirty="0"/>
              <a:t> e </a:t>
            </a:r>
            <a:r>
              <a:rPr lang="en-US" dirty="0" err="1"/>
              <a:t>gestores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colaborar</a:t>
            </a:r>
            <a:r>
              <a:rPr lang="en-US" dirty="0"/>
              <a:t> e </a:t>
            </a:r>
            <a:r>
              <a:rPr lang="en-US" dirty="0" err="1"/>
              <a:t>trabalhar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conjunto a </a:t>
            </a:r>
            <a:r>
              <a:rPr lang="en-US" dirty="0" err="1"/>
              <a:t>fim</a:t>
            </a:r>
            <a:r>
              <a:rPr lang="en-US" dirty="0"/>
              <a:t> de </a:t>
            </a:r>
            <a:r>
              <a:rPr lang="en-US" dirty="0" err="1"/>
              <a:t>garantir</a:t>
            </a:r>
            <a:r>
              <a:rPr lang="en-US" dirty="0"/>
              <a:t> que a TI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incluida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abordagem</a:t>
            </a:r>
            <a:r>
              <a:rPr lang="en-US" dirty="0"/>
              <a:t> de </a:t>
            </a:r>
            <a:r>
              <a:rPr lang="en-US" dirty="0" err="1"/>
              <a:t>governança</a:t>
            </a:r>
            <a:r>
              <a:rPr lang="en-US" dirty="0"/>
              <a:t> e </a:t>
            </a:r>
            <a:r>
              <a:rPr lang="en-US" dirty="0" err="1"/>
              <a:t>gestão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 COBIT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fornece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um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modelo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abrangente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que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auxilia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organizações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atingirem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seus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objetivos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governança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gestão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 TI.</a:t>
            </a:r>
          </a:p>
        </p:txBody>
      </p:sp>
    </p:spTree>
    <p:extLst>
      <p:ext uri="{BB962C8B-B14F-4D97-AF65-F5344CB8AC3E}">
        <p14:creationId xmlns:p14="http://schemas.microsoft.com/office/powerpoint/2010/main" val="23706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5B696-7D96-4205-978B-7DCF0AC01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COBIT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861218-7982-47B1-8770-FA5F7DABF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181"/>
            <a:ext cx="10515600" cy="485178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5 </a:t>
            </a:r>
            <a:r>
              <a:rPr lang="en-US" dirty="0" err="1"/>
              <a:t>príncipios</a:t>
            </a:r>
            <a:r>
              <a:rPr lang="en-US" dirty="0"/>
              <a:t> </a:t>
            </a:r>
            <a:r>
              <a:rPr lang="en-US" dirty="0" err="1"/>
              <a:t>básicos</a:t>
            </a:r>
            <a:r>
              <a:rPr lang="en-US" dirty="0"/>
              <a:t> de COBIT 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Fonte www.isaca.org</a:t>
            </a:r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7B31C7-5352-46DF-888D-5BC53B4EA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760" y="1325181"/>
            <a:ext cx="5814314" cy="472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71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F28C9-4EDD-44FB-BF0F-05D102DA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COBIT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011888-30C6-4029-81B5-C45FA1D5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856163"/>
          </a:xfrm>
        </p:spPr>
        <p:txBody>
          <a:bodyPr>
            <a:normAutofit/>
          </a:bodyPr>
          <a:lstStyle/>
          <a:p>
            <a:r>
              <a:rPr lang="en-US" dirty="0" err="1"/>
              <a:t>Governança</a:t>
            </a:r>
            <a:r>
              <a:rPr lang="en-US" dirty="0"/>
              <a:t> x </a:t>
            </a:r>
            <a:r>
              <a:rPr lang="en-US" dirty="0" err="1"/>
              <a:t>Gestão</a:t>
            </a:r>
            <a:endParaRPr lang="en-US" dirty="0"/>
          </a:p>
          <a:p>
            <a:r>
              <a:rPr lang="en-US" dirty="0" err="1"/>
              <a:t>Governança</a:t>
            </a:r>
            <a:r>
              <a:rPr lang="en-US" dirty="0"/>
              <a:t> </a:t>
            </a:r>
          </a:p>
          <a:p>
            <a:pPr lvl="1"/>
            <a:r>
              <a:rPr lang="pt-BR" dirty="0"/>
              <a:t>a governança deve monitorar o desempenho, a conformidade e o progresso de acordo com a direção e os objetivos acordados. Uma das principais responsabilidades da governança é avaliar, direcionar e monitorar.</a:t>
            </a:r>
          </a:p>
          <a:p>
            <a:pPr lvl="1"/>
            <a:r>
              <a:rPr lang="pt-BR" dirty="0"/>
              <a:t>É uma responsabilidade do conselho da organização.</a:t>
            </a:r>
            <a:endParaRPr lang="en-US" dirty="0"/>
          </a:p>
          <a:p>
            <a:r>
              <a:rPr lang="en-US" dirty="0" err="1"/>
              <a:t>Gestão</a:t>
            </a:r>
            <a:endParaRPr lang="en-US" dirty="0"/>
          </a:p>
          <a:p>
            <a:pPr lvl="1"/>
            <a:r>
              <a:rPr lang="pt-BR" dirty="0"/>
              <a:t>A gestão planeja, constrói, executa e monitora atividades para alinhar e apoiar os objetivos de governança. </a:t>
            </a:r>
          </a:p>
          <a:p>
            <a:pPr lvl="1"/>
            <a:r>
              <a:rPr lang="pt-BR" dirty="0"/>
              <a:t>É uma responsabilidade da gerencia executiva.</a:t>
            </a:r>
          </a:p>
        </p:txBody>
      </p:sp>
    </p:spTree>
    <p:extLst>
      <p:ext uri="{BB962C8B-B14F-4D97-AF65-F5344CB8AC3E}">
        <p14:creationId xmlns:p14="http://schemas.microsoft.com/office/powerpoint/2010/main" val="3470816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F28C9-4EDD-44FB-BF0F-05D102DA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COBIT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011888-30C6-4029-81B5-C45FA1D5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8561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Governança</a:t>
            </a:r>
            <a:r>
              <a:rPr lang="en-US" dirty="0"/>
              <a:t> x </a:t>
            </a:r>
            <a:r>
              <a:rPr lang="en-US" dirty="0" err="1"/>
              <a:t>Gestão</a:t>
            </a:r>
            <a:endParaRPr lang="en-US" dirty="0"/>
          </a:p>
          <a:p>
            <a:r>
              <a:rPr lang="en-US" dirty="0" err="1"/>
              <a:t>Governança</a:t>
            </a:r>
            <a:r>
              <a:rPr lang="en-US" dirty="0"/>
              <a:t> </a:t>
            </a:r>
          </a:p>
          <a:p>
            <a:pPr lvl="1"/>
            <a:r>
              <a:rPr lang="pt-BR" dirty="0"/>
              <a:t>a governança deve monitorar o desempenho, a conformidade e o progresso de acordo com a direção e os objetivos acordados. Uma das principais responsabilidades da governança é avaliar, direcionar e monitorar.</a:t>
            </a:r>
          </a:p>
          <a:p>
            <a:pPr lvl="1"/>
            <a:r>
              <a:rPr lang="pt-BR" dirty="0"/>
              <a:t>É uma responsabilidade do conselho da organização.</a:t>
            </a:r>
            <a:endParaRPr lang="en-US" dirty="0"/>
          </a:p>
          <a:p>
            <a:r>
              <a:rPr lang="en-US" dirty="0" err="1"/>
              <a:t>Gestão</a:t>
            </a:r>
            <a:endParaRPr lang="en-US" dirty="0"/>
          </a:p>
          <a:p>
            <a:pPr lvl="1"/>
            <a:r>
              <a:rPr lang="pt-BR" dirty="0"/>
              <a:t>A gestão planeja, constrói, executa e monitora atividades para alinhar e apoiar os objetivos de governança. </a:t>
            </a:r>
          </a:p>
          <a:p>
            <a:pPr lvl="1"/>
            <a:r>
              <a:rPr lang="pt-BR" dirty="0"/>
              <a:t>É uma responsabilidade da gerencia executiva.</a:t>
            </a:r>
          </a:p>
          <a:p>
            <a:pPr lvl="1"/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Sem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esta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separação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há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risco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com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relação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responsabilidades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diversos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níveis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8580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DF2A4-5735-4BE1-AC96-5A75070A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COBIT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DA14D5-4F2B-4927-9AB1-69AF7BC08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r>
              <a:rPr lang="en-US" dirty="0" err="1"/>
              <a:t>Governança</a:t>
            </a:r>
            <a:r>
              <a:rPr lang="en-US" dirty="0"/>
              <a:t> de TI de </a:t>
            </a:r>
            <a:r>
              <a:rPr lang="en-US" dirty="0" err="1"/>
              <a:t>acordo</a:t>
            </a:r>
            <a:r>
              <a:rPr lang="en-US" dirty="0"/>
              <a:t> com o TCU</a:t>
            </a:r>
          </a:p>
          <a:p>
            <a:pPr lvl="1"/>
            <a:r>
              <a:rPr lang="en-US" dirty="0"/>
              <a:t>“é um conjunto </a:t>
            </a:r>
            <a:r>
              <a:rPr lang="en-US" dirty="0" err="1"/>
              <a:t>estruturado</a:t>
            </a:r>
            <a:r>
              <a:rPr lang="en-US" dirty="0"/>
              <a:t> de </a:t>
            </a:r>
            <a:r>
              <a:rPr lang="en-US" dirty="0" err="1"/>
              <a:t>políticas</a:t>
            </a:r>
            <a:r>
              <a:rPr lang="en-US" dirty="0"/>
              <a:t>, </a:t>
            </a:r>
            <a:r>
              <a:rPr lang="en-US" dirty="0" err="1"/>
              <a:t>normas</a:t>
            </a:r>
            <a:r>
              <a:rPr lang="en-US" dirty="0"/>
              <a:t>, </a:t>
            </a:r>
            <a:r>
              <a:rPr lang="en-US" dirty="0" err="1"/>
              <a:t>métodos</a:t>
            </a:r>
            <a:r>
              <a:rPr lang="en-US" dirty="0"/>
              <a:t> e </a:t>
            </a:r>
            <a:r>
              <a:rPr lang="en-US" dirty="0" err="1"/>
              <a:t>procedimentos</a:t>
            </a:r>
            <a:r>
              <a:rPr lang="en-US" dirty="0"/>
              <a:t> </a:t>
            </a:r>
            <a:r>
              <a:rPr lang="en-US" dirty="0" err="1"/>
              <a:t>destinados</a:t>
            </a:r>
            <a:r>
              <a:rPr lang="en-US" dirty="0"/>
              <a:t> a </a:t>
            </a:r>
            <a:r>
              <a:rPr lang="en-US" dirty="0" err="1"/>
              <a:t>permitir</a:t>
            </a:r>
            <a:r>
              <a:rPr lang="en-US" dirty="0"/>
              <a:t> à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administração</a:t>
            </a:r>
            <a:r>
              <a:rPr lang="en-US" dirty="0"/>
              <a:t> e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executivos</a:t>
            </a:r>
            <a:r>
              <a:rPr lang="en-US" dirty="0"/>
              <a:t> o </a:t>
            </a:r>
            <a:r>
              <a:rPr lang="en-US" dirty="0" err="1"/>
              <a:t>planejamento</a:t>
            </a:r>
            <a:r>
              <a:rPr lang="en-US" dirty="0"/>
              <a:t>, a </a:t>
            </a:r>
            <a:r>
              <a:rPr lang="en-US" dirty="0" err="1"/>
              <a:t>direção</a:t>
            </a:r>
            <a:r>
              <a:rPr lang="en-US" dirty="0"/>
              <a:t> e o </a:t>
            </a:r>
            <a:r>
              <a:rPr lang="en-US" dirty="0" err="1"/>
              <a:t>controle</a:t>
            </a:r>
            <a:r>
              <a:rPr lang="en-US" dirty="0"/>
              <a:t> da </a:t>
            </a:r>
            <a:r>
              <a:rPr lang="en-US" dirty="0" err="1"/>
              <a:t>utilziação</a:t>
            </a:r>
            <a:r>
              <a:rPr lang="en-US" dirty="0"/>
              <a:t> </a:t>
            </a:r>
            <a:r>
              <a:rPr lang="en-US" dirty="0" err="1"/>
              <a:t>atual</a:t>
            </a:r>
            <a:r>
              <a:rPr lang="en-US" dirty="0"/>
              <a:t> e future de </a:t>
            </a:r>
            <a:r>
              <a:rPr lang="en-US" dirty="0" err="1"/>
              <a:t>tecnologia</a:t>
            </a:r>
            <a:r>
              <a:rPr lang="en-US" dirty="0"/>
              <a:t> da </a:t>
            </a:r>
            <a:r>
              <a:rPr lang="en-US" dirty="0" err="1"/>
              <a:t>informação</a:t>
            </a:r>
            <a:r>
              <a:rPr lang="en-US" dirty="0"/>
              <a:t>. De </a:t>
            </a:r>
            <a:r>
              <a:rPr lang="en-US" dirty="0" err="1"/>
              <a:t>modo</a:t>
            </a:r>
            <a:r>
              <a:rPr lang="en-US" dirty="0"/>
              <a:t> a </a:t>
            </a:r>
            <a:r>
              <a:rPr lang="en-US" dirty="0" err="1"/>
              <a:t>assegurar</a:t>
            </a:r>
            <a:r>
              <a:rPr lang="en-US" dirty="0"/>
              <a:t>, a um </a:t>
            </a:r>
            <a:r>
              <a:rPr lang="en-US" dirty="0" err="1"/>
              <a:t>nível</a:t>
            </a:r>
            <a:r>
              <a:rPr lang="en-US" dirty="0"/>
              <a:t> </a:t>
            </a:r>
            <a:r>
              <a:rPr lang="en-US" dirty="0" err="1"/>
              <a:t>aceitável</a:t>
            </a:r>
            <a:r>
              <a:rPr lang="en-US" dirty="0"/>
              <a:t> de </a:t>
            </a:r>
            <a:r>
              <a:rPr lang="en-US" dirty="0" err="1"/>
              <a:t>risco</a:t>
            </a:r>
            <a:r>
              <a:rPr lang="en-US" dirty="0"/>
              <a:t>, </a:t>
            </a:r>
            <a:r>
              <a:rPr lang="en-US" dirty="0" err="1"/>
              <a:t>eficiente</a:t>
            </a:r>
            <a:r>
              <a:rPr lang="en-US" dirty="0"/>
              <a:t> </a:t>
            </a:r>
            <a:r>
              <a:rPr lang="en-US" dirty="0" err="1"/>
              <a:t>utilização</a:t>
            </a:r>
            <a:r>
              <a:rPr lang="en-US" dirty="0"/>
              <a:t> de </a:t>
            </a:r>
            <a:r>
              <a:rPr lang="en-US" dirty="0" err="1"/>
              <a:t>recursos</a:t>
            </a:r>
            <a:r>
              <a:rPr lang="en-US" dirty="0"/>
              <a:t>, </a:t>
            </a:r>
            <a:r>
              <a:rPr lang="en-US" dirty="0" err="1"/>
              <a:t>apoio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processos</a:t>
            </a:r>
            <a:r>
              <a:rPr lang="en-US" dirty="0"/>
              <a:t> da </a:t>
            </a:r>
            <a:r>
              <a:rPr lang="en-US" dirty="0" err="1"/>
              <a:t>organização</a:t>
            </a:r>
            <a:r>
              <a:rPr lang="en-US" dirty="0"/>
              <a:t> e </a:t>
            </a:r>
            <a:r>
              <a:rPr lang="en-US" dirty="0" err="1"/>
              <a:t>alinhamento</a:t>
            </a:r>
            <a:r>
              <a:rPr lang="en-US" dirty="0"/>
              <a:t> </a:t>
            </a:r>
            <a:r>
              <a:rPr lang="en-US" dirty="0" err="1"/>
              <a:t>estratégico</a:t>
            </a:r>
            <a:r>
              <a:rPr lang="en-US" dirty="0"/>
              <a:t> com </a:t>
            </a:r>
            <a:r>
              <a:rPr lang="en-US" dirty="0" err="1"/>
              <a:t>objetivos</a:t>
            </a:r>
            <a:r>
              <a:rPr lang="en-US" dirty="0"/>
              <a:t> </a:t>
            </a:r>
            <a:r>
              <a:rPr lang="en-US" dirty="0" err="1"/>
              <a:t>desta</a:t>
            </a:r>
            <a:r>
              <a:rPr lang="en-US" dirty="0"/>
              <a:t> </a:t>
            </a:r>
            <a:r>
              <a:rPr lang="en-US" dirty="0" err="1"/>
              <a:t>última</a:t>
            </a:r>
            <a:r>
              <a:rPr lang="en-US" dirty="0"/>
              <a:t>.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objetivo</a:t>
            </a:r>
            <a:r>
              <a:rPr lang="en-US" dirty="0"/>
              <a:t>, </a:t>
            </a:r>
            <a:r>
              <a:rPr lang="en-US" dirty="0" err="1"/>
              <a:t>pois</a:t>
            </a:r>
            <a:r>
              <a:rPr lang="en-US" dirty="0"/>
              <a:t>, é </a:t>
            </a:r>
            <a:r>
              <a:rPr lang="en-US" dirty="0" err="1"/>
              <a:t>garantir</a:t>
            </a:r>
            <a:r>
              <a:rPr lang="en-US" dirty="0"/>
              <a:t> que o </a:t>
            </a:r>
            <a:r>
              <a:rPr lang="en-US" dirty="0" err="1"/>
              <a:t>uso</a:t>
            </a:r>
            <a:r>
              <a:rPr lang="en-US" dirty="0"/>
              <a:t> da TI </a:t>
            </a:r>
            <a:r>
              <a:rPr lang="en-US" dirty="0" err="1"/>
              <a:t>agregue</a:t>
            </a:r>
            <a:r>
              <a:rPr lang="en-US" dirty="0"/>
              <a:t> valor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negócio</a:t>
            </a:r>
            <a:r>
              <a:rPr lang="en-US" dirty="0"/>
              <a:t> da </a:t>
            </a:r>
            <a:r>
              <a:rPr lang="en-US" dirty="0" err="1"/>
              <a:t>organização</a:t>
            </a:r>
            <a:r>
              <a:rPr lang="en-US" dirty="0"/>
              <a:t>.”</a:t>
            </a:r>
          </a:p>
          <a:p>
            <a:pPr marL="457200" lvl="1" indent="0">
              <a:buNone/>
            </a:pPr>
            <a:r>
              <a:rPr lang="pt-BR" sz="1600" dirty="0"/>
              <a:t>Fonte: http://portal.tcu.gov.br/comunidades/governanca-de-ti/entendendo-a-governanca-de-ti/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26526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67298-5EAD-4F7A-B754-CE325D25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49"/>
            <a:ext cx="10515600" cy="1325563"/>
          </a:xfrm>
        </p:spPr>
        <p:txBody>
          <a:bodyPr/>
          <a:lstStyle/>
          <a:p>
            <a:r>
              <a:rPr lang="en-US" dirty="0"/>
              <a:t>COBIT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34649A-E8E3-4E91-B743-20C10F0C7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312"/>
            <a:ext cx="10515600" cy="4823651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Áreas</a:t>
            </a:r>
            <a:r>
              <a:rPr lang="en-US" dirty="0"/>
              <a:t> </a:t>
            </a:r>
            <a:r>
              <a:rPr lang="en-US" dirty="0" err="1"/>
              <a:t>chave</a:t>
            </a:r>
            <a:r>
              <a:rPr lang="en-US" dirty="0"/>
              <a:t> de </a:t>
            </a:r>
            <a:r>
              <a:rPr lang="en-US" dirty="0" err="1"/>
              <a:t>governança</a:t>
            </a:r>
            <a:r>
              <a:rPr lang="en-US" dirty="0"/>
              <a:t> e </a:t>
            </a:r>
            <a:r>
              <a:rPr lang="en-US" dirty="0" err="1"/>
              <a:t>gestão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Fonte:  www.isaca.org</a:t>
            </a:r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72B901-0A62-4C5D-A2F4-F0C15AC36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024" y="1939698"/>
            <a:ext cx="7578848" cy="423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5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0DC9A-163A-43A4-9873-60BE1E3B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SGSI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E112A2-13FF-491A-AA38-704EF9FF2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É o </a:t>
            </a:r>
            <a:r>
              <a:rPr lang="en-US" dirty="0" err="1"/>
              <a:t>resultado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prática</a:t>
            </a:r>
            <a:r>
              <a:rPr lang="en-US" dirty="0"/>
              <a:t> da ISO 27001</a:t>
            </a:r>
          </a:p>
          <a:p>
            <a:r>
              <a:rPr lang="en-US" dirty="0"/>
              <a:t>O Sistema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necessariamente</a:t>
            </a:r>
            <a:r>
              <a:rPr lang="en-US" dirty="0"/>
              <a:t> </a:t>
            </a:r>
            <a:r>
              <a:rPr lang="en-US" dirty="0" err="1"/>
              <a:t>informatizado</a:t>
            </a:r>
            <a:endParaRPr lang="en-US" dirty="0"/>
          </a:p>
          <a:p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basear</a:t>
            </a:r>
            <a:r>
              <a:rPr lang="en-US" dirty="0"/>
              <a:t>-se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normas</a:t>
            </a:r>
            <a:r>
              <a:rPr lang="en-US" dirty="0"/>
              <a:t> e </a:t>
            </a:r>
            <a:r>
              <a:rPr lang="en-US" dirty="0" err="1"/>
              <a:t>legislação</a:t>
            </a:r>
            <a:r>
              <a:rPr lang="en-US" dirty="0"/>
              <a:t> </a:t>
            </a:r>
            <a:r>
              <a:rPr lang="en-US" dirty="0" err="1"/>
              <a:t>vigentes</a:t>
            </a:r>
            <a:endParaRPr lang="en-US" dirty="0"/>
          </a:p>
          <a:p>
            <a:r>
              <a:rPr lang="en-US" dirty="0" err="1"/>
              <a:t>Voltado</a:t>
            </a:r>
            <a:r>
              <a:rPr lang="en-US" dirty="0"/>
              <a:t> a </a:t>
            </a:r>
            <a:r>
              <a:rPr lang="en-US" dirty="0" err="1"/>
              <a:t>proteção</a:t>
            </a:r>
            <a:r>
              <a:rPr lang="en-US" dirty="0"/>
              <a:t> de </a:t>
            </a:r>
            <a:r>
              <a:rPr lang="en-US" dirty="0" err="1"/>
              <a:t>ambientes</a:t>
            </a:r>
            <a:r>
              <a:rPr lang="en-US" dirty="0"/>
              <a:t> que </a:t>
            </a:r>
            <a:r>
              <a:rPr lang="en-US" dirty="0" err="1"/>
              <a:t>criam</a:t>
            </a:r>
            <a:r>
              <a:rPr lang="en-US" dirty="0"/>
              <a:t>, </a:t>
            </a:r>
            <a:r>
              <a:rPr lang="en-US" dirty="0" err="1"/>
              <a:t>utilizam</a:t>
            </a:r>
            <a:r>
              <a:rPr lang="en-US" dirty="0"/>
              <a:t>-se e </a:t>
            </a:r>
            <a:r>
              <a:rPr lang="en-US" dirty="0" err="1"/>
              <a:t>descartam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relevantes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6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8B436-1A57-4C8F-8AE8-CADC6DB9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COBIT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B18325-B100-428E-8C47-1DE234950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54563"/>
          </a:xfrm>
        </p:spPr>
        <p:txBody>
          <a:bodyPr/>
          <a:lstStyle/>
          <a:p>
            <a:r>
              <a:rPr lang="en-US" dirty="0" err="1"/>
              <a:t>Governança</a:t>
            </a:r>
            <a:endParaRPr lang="en-US" dirty="0"/>
          </a:p>
          <a:p>
            <a:pPr lvl="1"/>
            <a:r>
              <a:rPr lang="en-US" i="1" dirty="0"/>
              <a:t>Evaluate, Direct and Monitor </a:t>
            </a:r>
            <a:r>
              <a:rPr lang="en-US" dirty="0"/>
              <a:t>– EDM</a:t>
            </a:r>
          </a:p>
          <a:p>
            <a:pPr lvl="1"/>
            <a:r>
              <a:rPr lang="en-US" dirty="0" err="1"/>
              <a:t>Avaliar</a:t>
            </a:r>
            <a:r>
              <a:rPr lang="en-US" dirty="0"/>
              <a:t> </a:t>
            </a:r>
            <a:r>
              <a:rPr lang="en-US" dirty="0" err="1"/>
              <a:t>dirigir</a:t>
            </a:r>
            <a:r>
              <a:rPr lang="en-US" dirty="0"/>
              <a:t> e </a:t>
            </a:r>
            <a:r>
              <a:rPr lang="en-US" dirty="0" err="1"/>
              <a:t>monitorar</a:t>
            </a:r>
            <a:endParaRPr lang="en-US" dirty="0"/>
          </a:p>
          <a:p>
            <a:pPr lvl="1"/>
            <a:r>
              <a:rPr lang="en-US" dirty="0" err="1"/>
              <a:t>Definem</a:t>
            </a:r>
            <a:r>
              <a:rPr lang="en-US" dirty="0"/>
              <a:t> as </a:t>
            </a:r>
            <a:r>
              <a:rPr lang="en-US" dirty="0" err="1"/>
              <a:t>responsabilidades</a:t>
            </a:r>
            <a:r>
              <a:rPr lang="en-US" dirty="0"/>
              <a:t> da </a:t>
            </a:r>
            <a:r>
              <a:rPr lang="en-US" dirty="0" err="1"/>
              <a:t>diretoria</a:t>
            </a:r>
            <a:r>
              <a:rPr lang="en-US" dirty="0"/>
              <a:t> para </a:t>
            </a:r>
            <a:r>
              <a:rPr lang="en-US" dirty="0" err="1"/>
              <a:t>avaliar</a:t>
            </a:r>
            <a:r>
              <a:rPr lang="en-US" dirty="0"/>
              <a:t>, </a:t>
            </a:r>
            <a:r>
              <a:rPr lang="en-US" dirty="0" err="1"/>
              <a:t>direcionar</a:t>
            </a:r>
            <a:r>
              <a:rPr lang="en-US" dirty="0"/>
              <a:t> e </a:t>
            </a:r>
            <a:r>
              <a:rPr lang="en-US" dirty="0" err="1"/>
              <a:t>monitorar</a:t>
            </a:r>
            <a:r>
              <a:rPr lang="en-US" dirty="0"/>
              <a:t> o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ativos</a:t>
            </a:r>
            <a:r>
              <a:rPr lang="en-US" dirty="0"/>
              <a:t> de TI a </a:t>
            </a:r>
            <a:r>
              <a:rPr lang="en-US" dirty="0" err="1"/>
              <a:t>fim</a:t>
            </a:r>
            <a:r>
              <a:rPr lang="en-US" dirty="0"/>
              <a:t> de </a:t>
            </a:r>
            <a:r>
              <a:rPr lang="en-US" dirty="0" err="1"/>
              <a:t>criar</a:t>
            </a:r>
            <a:r>
              <a:rPr lang="en-US" dirty="0"/>
              <a:t> valor para a </a:t>
            </a:r>
            <a:r>
              <a:rPr lang="en-US" dirty="0" err="1"/>
              <a:t>empresa</a:t>
            </a:r>
            <a:r>
              <a:rPr lang="en-US" dirty="0"/>
              <a:t>, </a:t>
            </a:r>
            <a:r>
              <a:rPr lang="en-US" dirty="0" err="1"/>
              <a:t>mantendo</a:t>
            </a:r>
            <a:r>
              <a:rPr lang="en-US" dirty="0"/>
              <a:t> a </a:t>
            </a:r>
            <a:r>
              <a:rPr lang="en-US" dirty="0" err="1"/>
              <a:t>transparência</a:t>
            </a:r>
            <a:r>
              <a:rPr lang="en-US" dirty="0"/>
              <a:t> de TI para as </a:t>
            </a:r>
            <a:r>
              <a:rPr lang="en-US" dirty="0" err="1"/>
              <a:t>partes</a:t>
            </a:r>
            <a:r>
              <a:rPr lang="en-US" dirty="0"/>
              <a:t> </a:t>
            </a:r>
            <a:r>
              <a:rPr lang="en-US" dirty="0" err="1"/>
              <a:t>interessadas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105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8B436-1A57-4C8F-8AE8-CADC6DB9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COBIT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B18325-B100-428E-8C47-1DE234950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545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Gestão</a:t>
            </a:r>
            <a:r>
              <a:rPr lang="en-US" dirty="0"/>
              <a:t> – 4 </a:t>
            </a:r>
            <a:r>
              <a:rPr lang="en-US" dirty="0" err="1"/>
              <a:t>domínios</a:t>
            </a:r>
            <a:endParaRPr lang="en-US" dirty="0"/>
          </a:p>
          <a:p>
            <a:pPr lvl="1"/>
            <a:r>
              <a:rPr lang="en-US" dirty="0"/>
              <a:t>APO – </a:t>
            </a:r>
            <a:r>
              <a:rPr lang="en-US" dirty="0" err="1"/>
              <a:t>alinhar</a:t>
            </a:r>
            <a:r>
              <a:rPr lang="en-US" dirty="0"/>
              <a:t>, </a:t>
            </a:r>
            <a:r>
              <a:rPr lang="en-US" dirty="0" err="1"/>
              <a:t>planejar</a:t>
            </a:r>
            <a:r>
              <a:rPr lang="en-US" dirty="0"/>
              <a:t> e </a:t>
            </a:r>
            <a:r>
              <a:rPr lang="en-US" dirty="0" err="1"/>
              <a:t>organizar</a:t>
            </a:r>
            <a:endParaRPr lang="en-US" dirty="0"/>
          </a:p>
          <a:p>
            <a:pPr lvl="2"/>
            <a:r>
              <a:rPr lang="en-US" dirty="0"/>
              <a:t>13 </a:t>
            </a:r>
            <a:r>
              <a:rPr lang="en-US" dirty="0" err="1"/>
              <a:t>processos</a:t>
            </a:r>
            <a:r>
              <a:rPr lang="en-US" dirty="0"/>
              <a:t> que </a:t>
            </a:r>
            <a:r>
              <a:rPr lang="en-US" dirty="0" err="1"/>
              <a:t>abrangem</a:t>
            </a:r>
            <a:r>
              <a:rPr lang="en-US" dirty="0"/>
              <a:t> o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informações</a:t>
            </a:r>
            <a:r>
              <a:rPr lang="en-US" dirty="0"/>
              <a:t> e </a:t>
            </a:r>
            <a:r>
              <a:rPr lang="en-US" dirty="0" err="1"/>
              <a:t>tecnologia</a:t>
            </a:r>
            <a:r>
              <a:rPr lang="en-US" dirty="0"/>
              <a:t> e a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maneira</a:t>
            </a:r>
            <a:r>
              <a:rPr lang="en-US" dirty="0"/>
              <a:t> de </a:t>
            </a:r>
            <a:r>
              <a:rPr lang="en-US" dirty="0" err="1"/>
              <a:t>utilizá</a:t>
            </a:r>
            <a:r>
              <a:rPr lang="en-US" dirty="0"/>
              <a:t>-las para </a:t>
            </a:r>
            <a:r>
              <a:rPr lang="en-US" dirty="0" err="1"/>
              <a:t>ajudar</a:t>
            </a:r>
            <a:r>
              <a:rPr lang="en-US" dirty="0"/>
              <a:t> a </a:t>
            </a:r>
            <a:r>
              <a:rPr lang="en-US" dirty="0" err="1"/>
              <a:t>atingir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objetivos</a:t>
            </a:r>
            <a:r>
              <a:rPr lang="en-US" dirty="0"/>
              <a:t> e </a:t>
            </a:r>
            <a:r>
              <a:rPr lang="en-US" dirty="0" err="1"/>
              <a:t>metas</a:t>
            </a:r>
            <a:r>
              <a:rPr lang="en-US" dirty="0"/>
              <a:t> da </a:t>
            </a:r>
            <a:r>
              <a:rPr lang="en-US" dirty="0" err="1"/>
              <a:t>empresa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BAI – </a:t>
            </a:r>
            <a:r>
              <a:rPr lang="en-US" dirty="0" err="1"/>
              <a:t>construir</a:t>
            </a:r>
            <a:r>
              <a:rPr lang="en-US" dirty="0"/>
              <a:t>, </a:t>
            </a:r>
            <a:r>
              <a:rPr lang="en-US" dirty="0" err="1"/>
              <a:t>adquirir</a:t>
            </a:r>
            <a:r>
              <a:rPr lang="en-US" dirty="0"/>
              <a:t> e </a:t>
            </a:r>
            <a:r>
              <a:rPr lang="en-US" dirty="0" err="1"/>
              <a:t>implementar</a:t>
            </a:r>
            <a:endParaRPr lang="en-US" dirty="0"/>
          </a:p>
          <a:p>
            <a:pPr lvl="2"/>
            <a:r>
              <a:rPr lang="en-US" dirty="0"/>
              <a:t>10 </a:t>
            </a:r>
            <a:r>
              <a:rPr lang="en-US" dirty="0" err="1"/>
              <a:t>processos</a:t>
            </a:r>
            <a:r>
              <a:rPr lang="en-US" dirty="0"/>
              <a:t> </a:t>
            </a:r>
            <a:r>
              <a:rPr lang="en-US" dirty="0" err="1"/>
              <a:t>visando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, </a:t>
            </a:r>
            <a:r>
              <a:rPr lang="en-US" dirty="0" err="1"/>
              <a:t>adquirir</a:t>
            </a:r>
            <a:r>
              <a:rPr lang="en-US" dirty="0"/>
              <a:t> e </a:t>
            </a: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domínios</a:t>
            </a:r>
            <a:r>
              <a:rPr lang="en-US" dirty="0"/>
              <a:t> que </a:t>
            </a:r>
            <a:r>
              <a:rPr lang="en-US" dirty="0" err="1"/>
              <a:t>identifiquem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requisitos</a:t>
            </a:r>
            <a:r>
              <a:rPr lang="en-US" dirty="0"/>
              <a:t> de TI, </a:t>
            </a:r>
            <a:r>
              <a:rPr lang="en-US" dirty="0" err="1"/>
              <a:t>investindo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tecnologia</a:t>
            </a:r>
            <a:r>
              <a:rPr lang="en-US" dirty="0"/>
              <a:t> e a </a:t>
            </a:r>
            <a:r>
              <a:rPr lang="en-US" dirty="0" err="1"/>
              <a:t>implementação</a:t>
            </a:r>
            <a:r>
              <a:rPr lang="en-US" dirty="0"/>
              <a:t> </a:t>
            </a:r>
            <a:r>
              <a:rPr lang="en-US" dirty="0" err="1"/>
              <a:t>desta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dos </a:t>
            </a:r>
            <a:r>
              <a:rPr lang="en-US" dirty="0" err="1"/>
              <a:t>processos</a:t>
            </a:r>
            <a:r>
              <a:rPr lang="en-US" dirty="0"/>
              <a:t> de </a:t>
            </a:r>
            <a:r>
              <a:rPr lang="en-US" dirty="0" err="1"/>
              <a:t>negócios</a:t>
            </a:r>
            <a:r>
              <a:rPr lang="en-US" dirty="0"/>
              <a:t> </a:t>
            </a:r>
            <a:r>
              <a:rPr lang="en-US" dirty="0" err="1"/>
              <a:t>atuais</a:t>
            </a:r>
            <a:r>
              <a:rPr lang="en-US" dirty="0"/>
              <a:t> da </a:t>
            </a:r>
            <a:r>
              <a:rPr lang="en-US" dirty="0" err="1"/>
              <a:t>empresa</a:t>
            </a:r>
            <a:endParaRPr lang="en-US" dirty="0"/>
          </a:p>
          <a:p>
            <a:pPr lvl="1"/>
            <a:r>
              <a:rPr lang="en-US" dirty="0"/>
              <a:t>DSS – </a:t>
            </a:r>
            <a:r>
              <a:rPr lang="en-US" dirty="0" err="1"/>
              <a:t>entregar</a:t>
            </a:r>
            <a:r>
              <a:rPr lang="en-US" dirty="0"/>
              <a:t>, </a:t>
            </a:r>
            <a:r>
              <a:rPr lang="en-US" dirty="0" err="1"/>
              <a:t>servir</a:t>
            </a:r>
            <a:r>
              <a:rPr lang="en-US" dirty="0"/>
              <a:t> e </a:t>
            </a:r>
            <a:r>
              <a:rPr lang="en-US" dirty="0" err="1"/>
              <a:t>suportar</a:t>
            </a:r>
            <a:endParaRPr lang="en-US" dirty="0"/>
          </a:p>
          <a:p>
            <a:pPr lvl="2"/>
            <a:r>
              <a:rPr lang="en-US" dirty="0"/>
              <a:t>6 </a:t>
            </a:r>
            <a:r>
              <a:rPr lang="en-US" dirty="0" err="1"/>
              <a:t>processos</a:t>
            </a:r>
            <a:r>
              <a:rPr lang="en-US" dirty="0"/>
              <a:t> que se </a:t>
            </a:r>
            <a:r>
              <a:rPr lang="en-US" dirty="0" err="1"/>
              <a:t>referem</a:t>
            </a:r>
            <a:r>
              <a:rPr lang="en-US" dirty="0"/>
              <a:t> à </a:t>
            </a:r>
            <a:r>
              <a:rPr lang="en-US" dirty="0" err="1"/>
              <a:t>entrega</a:t>
            </a:r>
            <a:r>
              <a:rPr lang="en-US" dirty="0"/>
              <a:t> dos </a:t>
            </a:r>
            <a:r>
              <a:rPr lang="en-US" dirty="0" err="1"/>
              <a:t>serviços</a:t>
            </a:r>
            <a:r>
              <a:rPr lang="en-US" dirty="0"/>
              <a:t> de TI </a:t>
            </a:r>
            <a:r>
              <a:rPr lang="en-US" dirty="0" err="1"/>
              <a:t>necessários</a:t>
            </a:r>
            <a:r>
              <a:rPr lang="en-US" dirty="0"/>
              <a:t> para </a:t>
            </a:r>
            <a:r>
              <a:rPr lang="en-US" dirty="0" err="1"/>
              <a:t>atender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planos</a:t>
            </a:r>
            <a:r>
              <a:rPr lang="en-US" dirty="0"/>
              <a:t> </a:t>
            </a:r>
            <a:r>
              <a:rPr lang="en-US" dirty="0" err="1"/>
              <a:t>táticos</a:t>
            </a:r>
            <a:r>
              <a:rPr lang="en-US" dirty="0"/>
              <a:t> e </a:t>
            </a:r>
            <a:r>
              <a:rPr lang="en-US" dirty="0" err="1"/>
              <a:t>estratégicos</a:t>
            </a:r>
            <a:endParaRPr lang="en-US" dirty="0"/>
          </a:p>
          <a:p>
            <a:pPr lvl="1"/>
            <a:r>
              <a:rPr lang="en-US" dirty="0"/>
              <a:t>MEA – </a:t>
            </a:r>
            <a:r>
              <a:rPr lang="en-US" dirty="0" err="1"/>
              <a:t>monitorar</a:t>
            </a:r>
            <a:r>
              <a:rPr lang="en-US" dirty="0"/>
              <a:t>, </a:t>
            </a:r>
            <a:r>
              <a:rPr lang="en-US" dirty="0" err="1"/>
              <a:t>avaliar</a:t>
            </a:r>
            <a:r>
              <a:rPr lang="en-US" dirty="0"/>
              <a:t> e </a:t>
            </a:r>
            <a:r>
              <a:rPr lang="en-US" dirty="0" err="1"/>
              <a:t>medir</a:t>
            </a:r>
            <a:endParaRPr lang="en-US" dirty="0"/>
          </a:p>
          <a:p>
            <a:pPr lvl="2"/>
            <a:r>
              <a:rPr lang="en-US" dirty="0"/>
              <a:t>3 </a:t>
            </a:r>
            <a:r>
              <a:rPr lang="en-US" dirty="0" err="1"/>
              <a:t>processos</a:t>
            </a:r>
            <a:r>
              <a:rPr lang="en-US" dirty="0"/>
              <a:t> </a:t>
            </a:r>
            <a:r>
              <a:rPr lang="en-US" dirty="0" err="1"/>
              <a:t>cujo</a:t>
            </a:r>
            <a:r>
              <a:rPr lang="en-US" dirty="0"/>
              <a:t> </a:t>
            </a:r>
            <a:r>
              <a:rPr lang="en-US" dirty="0" err="1"/>
              <a:t>objetivo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de </a:t>
            </a:r>
            <a:r>
              <a:rPr lang="en-US" dirty="0" err="1"/>
              <a:t>monitorar</a:t>
            </a:r>
            <a:r>
              <a:rPr lang="en-US" dirty="0"/>
              <a:t> o </a:t>
            </a:r>
            <a:r>
              <a:rPr lang="en-US" dirty="0" err="1"/>
              <a:t>desempenho</a:t>
            </a:r>
            <a:r>
              <a:rPr lang="en-US" dirty="0"/>
              <a:t> dos </a:t>
            </a:r>
            <a:r>
              <a:rPr lang="en-US" dirty="0" err="1"/>
              <a:t>processos</a:t>
            </a:r>
            <a:r>
              <a:rPr lang="en-US" dirty="0"/>
              <a:t> de TI, </a:t>
            </a:r>
            <a:r>
              <a:rPr lang="en-US" dirty="0" err="1"/>
              <a:t>avaliando</a:t>
            </a:r>
            <a:r>
              <a:rPr lang="en-US" dirty="0"/>
              <a:t> a </a:t>
            </a:r>
            <a:r>
              <a:rPr lang="en-US" dirty="0" err="1"/>
              <a:t>conformidade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objetivos</a:t>
            </a:r>
            <a:r>
              <a:rPr lang="en-US" dirty="0"/>
              <a:t> e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requisitos</a:t>
            </a:r>
            <a:r>
              <a:rPr lang="en-US" dirty="0"/>
              <a:t> </a:t>
            </a:r>
            <a:r>
              <a:rPr lang="en-US" dirty="0" err="1"/>
              <a:t>externos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5520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625D8-F131-4F1B-9C02-504EBFE25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ITIL - </a:t>
            </a:r>
            <a:r>
              <a:rPr lang="pt-BR" i="1" dirty="0"/>
              <a:t>IT </a:t>
            </a:r>
            <a:r>
              <a:rPr lang="pt-BR" i="1" dirty="0" err="1"/>
              <a:t>Infrastructure</a:t>
            </a:r>
            <a:r>
              <a:rPr lang="pt-BR" i="1" dirty="0"/>
              <a:t> Library 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16DDF2-1985-4C1C-AD1E-046004EEC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/>
          <a:lstStyle/>
          <a:p>
            <a:r>
              <a:rPr lang="en-US" dirty="0"/>
              <a:t>É o </a:t>
            </a:r>
            <a:r>
              <a:rPr lang="en-US" dirty="0" err="1"/>
              <a:t>padrão</a:t>
            </a:r>
            <a:r>
              <a:rPr lang="en-US" dirty="0"/>
              <a:t> </a:t>
            </a:r>
            <a:r>
              <a:rPr lang="en-US" dirty="0" err="1"/>
              <a:t>atual</a:t>
            </a:r>
            <a:r>
              <a:rPr lang="en-US" dirty="0"/>
              <a:t> da </a:t>
            </a:r>
            <a:r>
              <a:rPr lang="en-US" dirty="0" err="1"/>
              <a:t>indústria</a:t>
            </a:r>
            <a:r>
              <a:rPr lang="en-US" dirty="0"/>
              <a:t> para </a:t>
            </a:r>
            <a:r>
              <a:rPr lang="en-US" dirty="0" err="1"/>
              <a:t>implantar</a:t>
            </a:r>
            <a:r>
              <a:rPr lang="en-US" dirty="0"/>
              <a:t> o </a:t>
            </a:r>
            <a:r>
              <a:rPr lang="en-US" dirty="0" err="1"/>
              <a:t>gerenciamento</a:t>
            </a:r>
            <a:r>
              <a:rPr lang="en-US" dirty="0"/>
              <a:t> de </a:t>
            </a:r>
            <a:r>
              <a:rPr lang="en-US" dirty="0" err="1"/>
              <a:t>serviços</a:t>
            </a:r>
            <a:r>
              <a:rPr lang="en-US" dirty="0"/>
              <a:t> de TI – </a:t>
            </a:r>
            <a:r>
              <a:rPr lang="en-US" dirty="0" err="1"/>
              <a:t>biblioteca</a:t>
            </a:r>
            <a:r>
              <a:rPr lang="en-US" dirty="0"/>
              <a:t> de </a:t>
            </a:r>
            <a:r>
              <a:rPr lang="en-US" dirty="0" err="1"/>
              <a:t>infraestrutura</a:t>
            </a:r>
            <a:r>
              <a:rPr lang="en-US" dirty="0"/>
              <a:t> de TI</a:t>
            </a:r>
          </a:p>
          <a:p>
            <a:r>
              <a:rPr lang="en-US" dirty="0" err="1"/>
              <a:t>Origem</a:t>
            </a:r>
            <a:r>
              <a:rPr lang="en-US" dirty="0"/>
              <a:t> </a:t>
            </a:r>
            <a:r>
              <a:rPr lang="en-US" dirty="0" err="1"/>
              <a:t>britânica</a:t>
            </a:r>
            <a:r>
              <a:rPr lang="en-US" dirty="0"/>
              <a:t> com </a:t>
            </a:r>
            <a:r>
              <a:rPr lang="en-US" dirty="0" err="1"/>
              <a:t>início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anos</a:t>
            </a:r>
            <a:r>
              <a:rPr lang="en-US" dirty="0"/>
              <a:t> 80.</a:t>
            </a:r>
          </a:p>
          <a:p>
            <a:pPr lvl="1"/>
            <a:r>
              <a:rPr lang="en-US" dirty="0" err="1"/>
              <a:t>Necessidade</a:t>
            </a:r>
            <a:r>
              <a:rPr lang="en-US" dirty="0"/>
              <a:t> de </a:t>
            </a:r>
            <a:r>
              <a:rPr lang="en-US" dirty="0" err="1"/>
              <a:t>desenvolver</a:t>
            </a:r>
            <a:r>
              <a:rPr lang="en-US" dirty="0"/>
              <a:t> um </a:t>
            </a:r>
            <a:r>
              <a:rPr lang="en-US" dirty="0" err="1"/>
              <a:t>arcabouço</a:t>
            </a:r>
            <a:r>
              <a:rPr lang="en-US" dirty="0"/>
              <a:t> para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de TI de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financeiramente</a:t>
            </a:r>
            <a:r>
              <a:rPr lang="en-US" dirty="0"/>
              <a:t> </a:t>
            </a:r>
            <a:r>
              <a:rPr lang="en-US" dirty="0" err="1"/>
              <a:t>responsável</a:t>
            </a:r>
            <a:r>
              <a:rPr lang="en-US" dirty="0"/>
              <a:t> e </a:t>
            </a:r>
            <a:r>
              <a:rPr lang="en-US" dirty="0" err="1"/>
              <a:t>eficiente</a:t>
            </a:r>
            <a:r>
              <a:rPr lang="en-US" dirty="0"/>
              <a:t>.</a:t>
            </a:r>
          </a:p>
          <a:p>
            <a:r>
              <a:rPr lang="en-US" dirty="0" err="1"/>
              <a:t>Adotada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outros </a:t>
            </a:r>
            <a:r>
              <a:rPr lang="en-US" dirty="0" err="1"/>
              <a:t>governos</a:t>
            </a:r>
            <a:r>
              <a:rPr lang="en-US" dirty="0"/>
              <a:t> e </a:t>
            </a:r>
            <a:r>
              <a:rPr lang="en-US" dirty="0" err="1"/>
              <a:t>grandes</a:t>
            </a:r>
            <a:r>
              <a:rPr lang="en-US" dirty="0"/>
              <a:t> </a:t>
            </a:r>
            <a:r>
              <a:rPr lang="en-US" dirty="0" err="1"/>
              <a:t>empresas</a:t>
            </a:r>
            <a:r>
              <a:rPr lang="en-US" dirty="0"/>
              <a:t>. </a:t>
            </a:r>
          </a:p>
          <a:p>
            <a:r>
              <a:rPr lang="en-US" dirty="0" err="1"/>
              <a:t>Encontra</a:t>
            </a:r>
            <a:r>
              <a:rPr lang="en-US" dirty="0"/>
              <a:t>-se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versão</a:t>
            </a:r>
            <a:r>
              <a:rPr lang="en-US" dirty="0"/>
              <a:t> 3 (2007), com </a:t>
            </a:r>
            <a:r>
              <a:rPr lang="en-US" dirty="0" err="1"/>
              <a:t>atualização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2011</a:t>
            </a:r>
          </a:p>
          <a:p>
            <a:pPr lvl="1"/>
            <a:r>
              <a:rPr lang="en-US" dirty="0" err="1"/>
              <a:t>Corrigir</a:t>
            </a:r>
            <a:r>
              <a:rPr lang="en-US" dirty="0"/>
              <a:t> </a:t>
            </a:r>
            <a:r>
              <a:rPr lang="en-US" dirty="0" err="1"/>
              <a:t>erros</a:t>
            </a:r>
            <a:endParaRPr lang="en-US" dirty="0"/>
          </a:p>
          <a:p>
            <a:pPr lvl="1"/>
            <a:r>
              <a:rPr lang="en-US" dirty="0"/>
              <a:t>Remover </a:t>
            </a:r>
            <a:r>
              <a:rPr lang="en-US" dirty="0" err="1"/>
              <a:t>inconsistências</a:t>
            </a:r>
            <a:endParaRPr lang="en-US" dirty="0"/>
          </a:p>
          <a:p>
            <a:pPr lvl="1"/>
            <a:r>
              <a:rPr lang="en-US" dirty="0" err="1"/>
              <a:t>Melhorar</a:t>
            </a:r>
            <a:r>
              <a:rPr lang="en-US" dirty="0"/>
              <a:t> a </a:t>
            </a:r>
            <a:r>
              <a:rPr lang="en-US" dirty="0" err="1"/>
              <a:t>clareza</a:t>
            </a:r>
            <a:r>
              <a:rPr lang="en-US" dirty="0"/>
              <a:t> e a </a:t>
            </a:r>
            <a:r>
              <a:rPr lang="en-US" dirty="0" err="1"/>
              <a:t>estrutura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05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0F98C-2CAD-4967-ABE4-A467DE4B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924F2A-6EC7-4FDD-81F1-57C0D3800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440"/>
            <a:ext cx="10515600" cy="4815523"/>
          </a:xfrm>
        </p:spPr>
        <p:txBody>
          <a:bodyPr/>
          <a:lstStyle/>
          <a:p>
            <a:r>
              <a:rPr lang="en-US" dirty="0" err="1"/>
              <a:t>Utiliza</a:t>
            </a:r>
            <a:r>
              <a:rPr lang="en-US" dirty="0"/>
              <a:t> um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serviços</a:t>
            </a:r>
            <a:endParaRPr lang="en-US" dirty="0"/>
          </a:p>
          <a:p>
            <a:r>
              <a:rPr lang="en-US" dirty="0"/>
              <a:t>26 </a:t>
            </a:r>
            <a:r>
              <a:rPr lang="en-US" dirty="0" err="1"/>
              <a:t>processos</a:t>
            </a:r>
            <a:r>
              <a:rPr lang="en-US" dirty="0"/>
              <a:t> e 4 </a:t>
            </a:r>
            <a:r>
              <a:rPr lang="en-US" dirty="0" err="1"/>
              <a:t>funções</a:t>
            </a:r>
            <a:r>
              <a:rPr lang="en-US" dirty="0"/>
              <a:t> para o </a:t>
            </a:r>
            <a:r>
              <a:rPr lang="en-US" dirty="0" err="1"/>
              <a:t>gerenciamento</a:t>
            </a:r>
            <a:r>
              <a:rPr lang="en-US" dirty="0"/>
              <a:t> de </a:t>
            </a:r>
            <a:r>
              <a:rPr lang="en-US" dirty="0" err="1"/>
              <a:t>serviços</a:t>
            </a:r>
            <a:endParaRPr lang="en-US" dirty="0"/>
          </a:p>
          <a:p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básicos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Núcleo</a:t>
            </a:r>
            <a:r>
              <a:rPr lang="en-US" dirty="0"/>
              <a:t> do ITIL</a:t>
            </a:r>
          </a:p>
          <a:p>
            <a:pPr lvl="2"/>
            <a:r>
              <a:rPr lang="en-US" dirty="0" err="1"/>
              <a:t>Orientações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as </a:t>
            </a:r>
            <a:r>
              <a:rPr lang="en-US" dirty="0" err="1"/>
              <a:t>melhores</a:t>
            </a:r>
            <a:r>
              <a:rPr lang="en-US" dirty="0"/>
              <a:t> </a:t>
            </a:r>
            <a:r>
              <a:rPr lang="en-US" dirty="0" err="1"/>
              <a:t>práticas</a:t>
            </a:r>
            <a:r>
              <a:rPr lang="en-US" dirty="0"/>
              <a:t> </a:t>
            </a:r>
            <a:r>
              <a:rPr lang="en-US" dirty="0" err="1"/>
              <a:t>aplicáveis</a:t>
            </a:r>
            <a:r>
              <a:rPr lang="en-US" dirty="0"/>
              <a:t> a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organziações</a:t>
            </a:r>
            <a:r>
              <a:rPr lang="en-US" dirty="0"/>
              <a:t> que </a:t>
            </a:r>
            <a:r>
              <a:rPr lang="en-US" dirty="0" err="1"/>
              <a:t>prestam</a:t>
            </a:r>
            <a:r>
              <a:rPr lang="en-US" dirty="0"/>
              <a:t> </a:t>
            </a:r>
            <a:r>
              <a:rPr lang="en-US" dirty="0" err="1"/>
              <a:t>serviços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negócio</a:t>
            </a:r>
            <a:endParaRPr lang="en-US" dirty="0"/>
          </a:p>
          <a:p>
            <a:pPr lvl="1"/>
            <a:r>
              <a:rPr lang="en-US" dirty="0" err="1"/>
              <a:t>Guias</a:t>
            </a:r>
            <a:r>
              <a:rPr lang="en-US" dirty="0"/>
              <a:t> </a:t>
            </a:r>
            <a:r>
              <a:rPr lang="en-US" dirty="0" err="1"/>
              <a:t>complementares</a:t>
            </a:r>
            <a:r>
              <a:rPr lang="en-US" dirty="0"/>
              <a:t> do ITIL</a:t>
            </a:r>
          </a:p>
          <a:p>
            <a:pPr lvl="2"/>
            <a:r>
              <a:rPr lang="en-US" dirty="0" err="1"/>
              <a:t>Publicações</a:t>
            </a:r>
            <a:r>
              <a:rPr lang="en-US" dirty="0"/>
              <a:t> </a:t>
            </a:r>
            <a:r>
              <a:rPr lang="en-US" dirty="0" err="1"/>
              <a:t>complementares</a:t>
            </a:r>
            <a:r>
              <a:rPr lang="en-US" dirty="0"/>
              <a:t> com </a:t>
            </a:r>
            <a:r>
              <a:rPr lang="en-US" dirty="0" err="1"/>
              <a:t>orientações</a:t>
            </a:r>
            <a:r>
              <a:rPr lang="en-US" dirty="0"/>
              <a:t> </a:t>
            </a:r>
            <a:r>
              <a:rPr lang="en-US" dirty="0" err="1"/>
              <a:t>específicas</a:t>
            </a:r>
            <a:r>
              <a:rPr lang="en-US" dirty="0"/>
              <a:t> para </a:t>
            </a:r>
            <a:r>
              <a:rPr lang="en-US" dirty="0" err="1"/>
              <a:t>setores</a:t>
            </a:r>
            <a:r>
              <a:rPr lang="en-US" dirty="0"/>
              <a:t> da </a:t>
            </a:r>
            <a:r>
              <a:rPr lang="en-US" dirty="0" err="1"/>
              <a:t>indústria</a:t>
            </a:r>
            <a:r>
              <a:rPr lang="en-US" dirty="0"/>
              <a:t>,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organizações</a:t>
            </a:r>
            <a:r>
              <a:rPr lang="en-US" dirty="0"/>
              <a:t>,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operacionais</a:t>
            </a:r>
            <a:r>
              <a:rPr lang="en-US" dirty="0"/>
              <a:t> e </a:t>
            </a:r>
            <a:r>
              <a:rPr lang="en-US" dirty="0" err="1"/>
              <a:t>arquiteturas</a:t>
            </a:r>
            <a:r>
              <a:rPr lang="en-US" dirty="0"/>
              <a:t> de </a:t>
            </a:r>
            <a:r>
              <a:rPr lang="en-US" dirty="0" err="1"/>
              <a:t>tecnologia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77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DB85E-07AA-442C-B0C3-23790B90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4BC87-68C0-48BF-9AA6-E54134430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680"/>
            <a:ext cx="4323080" cy="4673283"/>
          </a:xfrm>
        </p:spPr>
        <p:txBody>
          <a:bodyPr>
            <a:normAutofit fontScale="40000" lnSpcReduction="20000"/>
          </a:bodyPr>
          <a:lstStyle/>
          <a:p>
            <a:r>
              <a:rPr lang="en-US" sz="6000" dirty="0" err="1"/>
              <a:t>Núcleo</a:t>
            </a:r>
            <a:r>
              <a:rPr lang="en-US" sz="6000" dirty="0"/>
              <a:t> do ITIL</a:t>
            </a:r>
          </a:p>
          <a:p>
            <a:pPr lvl="1"/>
            <a:r>
              <a:rPr lang="en-US" sz="5100" dirty="0" err="1"/>
              <a:t>Estratégia</a:t>
            </a:r>
            <a:r>
              <a:rPr lang="en-US" sz="5100" dirty="0"/>
              <a:t> do </a:t>
            </a:r>
            <a:r>
              <a:rPr lang="en-US" sz="5100" dirty="0" err="1"/>
              <a:t>serviço</a:t>
            </a:r>
            <a:endParaRPr lang="en-US" sz="5100" dirty="0"/>
          </a:p>
          <a:p>
            <a:pPr lvl="1"/>
            <a:r>
              <a:rPr lang="en-US" sz="5100" dirty="0" err="1"/>
              <a:t>Desenho</a:t>
            </a:r>
            <a:r>
              <a:rPr lang="en-US" sz="5100" dirty="0"/>
              <a:t> do </a:t>
            </a:r>
            <a:r>
              <a:rPr lang="en-US" sz="5100" dirty="0" err="1"/>
              <a:t>serviço</a:t>
            </a:r>
            <a:endParaRPr lang="en-US" sz="5100" dirty="0"/>
          </a:p>
          <a:p>
            <a:pPr lvl="1"/>
            <a:r>
              <a:rPr lang="en-US" sz="5100" dirty="0" err="1"/>
              <a:t>Transição</a:t>
            </a:r>
            <a:r>
              <a:rPr lang="en-US" sz="5100" dirty="0"/>
              <a:t> do </a:t>
            </a:r>
            <a:r>
              <a:rPr lang="en-US" sz="5100" dirty="0" err="1"/>
              <a:t>serviço</a:t>
            </a:r>
            <a:endParaRPr lang="en-US" sz="5100" dirty="0"/>
          </a:p>
          <a:p>
            <a:pPr lvl="1"/>
            <a:r>
              <a:rPr lang="en-US" sz="5100" dirty="0" err="1"/>
              <a:t>Operação</a:t>
            </a:r>
            <a:r>
              <a:rPr lang="en-US" sz="5100" dirty="0"/>
              <a:t> do </a:t>
            </a:r>
            <a:r>
              <a:rPr lang="en-US" sz="5100" dirty="0" err="1"/>
              <a:t>serviço</a:t>
            </a:r>
            <a:endParaRPr lang="en-US" sz="5100" dirty="0"/>
          </a:p>
          <a:p>
            <a:pPr lvl="1"/>
            <a:r>
              <a:rPr lang="en-US" sz="5100" dirty="0" err="1"/>
              <a:t>Melhoria</a:t>
            </a:r>
            <a:r>
              <a:rPr lang="en-US" sz="5100" dirty="0"/>
              <a:t> </a:t>
            </a:r>
            <a:r>
              <a:rPr lang="en-US" sz="5100" dirty="0" err="1"/>
              <a:t>continuada</a:t>
            </a:r>
            <a:r>
              <a:rPr lang="en-US" sz="5100" dirty="0"/>
              <a:t> de </a:t>
            </a:r>
            <a:r>
              <a:rPr lang="en-US" sz="5100" dirty="0" err="1"/>
              <a:t>serviço</a:t>
            </a:r>
            <a:endParaRPr lang="en-US" sz="51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r>
              <a:rPr lang="en-US" sz="1600" dirty="0"/>
              <a:t>Fonte: www.itil.org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378720-E055-4164-A291-312668E0D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058" y="1027907"/>
            <a:ext cx="4774166" cy="441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3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0DC9A-163A-43A4-9873-60BE1E3B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SGSI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E112A2-13FF-491A-AA38-704EF9FF2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decisão</a:t>
            </a:r>
            <a:r>
              <a:rPr lang="en-US" dirty="0"/>
              <a:t> </a:t>
            </a:r>
            <a:r>
              <a:rPr lang="en-US" dirty="0" err="1"/>
              <a:t>estratégica</a:t>
            </a:r>
            <a:r>
              <a:rPr lang="en-US" dirty="0"/>
              <a:t> da </a:t>
            </a:r>
            <a:r>
              <a:rPr lang="en-US" dirty="0" err="1"/>
              <a:t>organização</a:t>
            </a:r>
            <a:endParaRPr lang="en-US" dirty="0"/>
          </a:p>
          <a:p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concepção</a:t>
            </a:r>
            <a:r>
              <a:rPr lang="en-US" dirty="0"/>
              <a:t> e </a:t>
            </a:r>
            <a:r>
              <a:rPr lang="en-US" dirty="0" err="1"/>
              <a:t>implementação</a:t>
            </a:r>
            <a:r>
              <a:rPr lang="en-US" dirty="0"/>
              <a:t> é </a:t>
            </a:r>
            <a:r>
              <a:rPr lang="en-US" dirty="0" err="1"/>
              <a:t>influenciada</a:t>
            </a:r>
            <a:r>
              <a:rPr lang="en-US" dirty="0"/>
              <a:t> </a:t>
            </a:r>
            <a:r>
              <a:rPr lang="en-US" dirty="0" err="1"/>
              <a:t>por</a:t>
            </a:r>
            <a:endParaRPr lang="en-US" dirty="0"/>
          </a:p>
          <a:p>
            <a:pPr lvl="1"/>
            <a:r>
              <a:rPr lang="en-US" dirty="0" err="1"/>
              <a:t>Objetivos</a:t>
            </a:r>
            <a:r>
              <a:rPr lang="en-US" dirty="0"/>
              <a:t> do </a:t>
            </a:r>
            <a:r>
              <a:rPr lang="en-US" dirty="0" err="1"/>
              <a:t>negócio</a:t>
            </a:r>
            <a:endParaRPr lang="en-US" dirty="0"/>
          </a:p>
          <a:p>
            <a:pPr lvl="1"/>
            <a:r>
              <a:rPr lang="en-US" dirty="0" err="1"/>
              <a:t>Segurança</a:t>
            </a:r>
            <a:endParaRPr lang="en-US" dirty="0"/>
          </a:p>
          <a:p>
            <a:pPr lvl="1"/>
            <a:r>
              <a:rPr lang="en-US" dirty="0" err="1"/>
              <a:t>Riscos</a:t>
            </a:r>
            <a:endParaRPr lang="en-US" dirty="0"/>
          </a:p>
          <a:p>
            <a:pPr lvl="1"/>
            <a:r>
              <a:rPr lang="en-US" dirty="0" err="1"/>
              <a:t>Requisitos</a:t>
            </a:r>
            <a:r>
              <a:rPr lang="en-US" dirty="0"/>
              <a:t> de </a:t>
            </a:r>
            <a:r>
              <a:rPr lang="en-US" dirty="0" err="1"/>
              <a:t>controle</a:t>
            </a:r>
            <a:endParaRPr lang="en-US" dirty="0"/>
          </a:p>
          <a:p>
            <a:pPr lvl="1"/>
            <a:r>
              <a:rPr lang="en-US" dirty="0" err="1"/>
              <a:t>Processos</a:t>
            </a:r>
            <a:r>
              <a:rPr lang="en-US" dirty="0"/>
              <a:t> </a:t>
            </a:r>
            <a:r>
              <a:rPr lang="en-US" dirty="0" err="1"/>
              <a:t>empregados</a:t>
            </a:r>
            <a:endParaRPr lang="en-US" dirty="0"/>
          </a:p>
          <a:p>
            <a:pPr lvl="1"/>
            <a:r>
              <a:rPr lang="en-US" dirty="0" err="1"/>
              <a:t>Tamanho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Estrutura</a:t>
            </a:r>
            <a:r>
              <a:rPr lang="en-US" dirty="0"/>
              <a:t> da </a:t>
            </a:r>
            <a:r>
              <a:rPr lang="en-US" dirty="0" err="1"/>
              <a:t>organização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1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0DC9A-163A-43A4-9873-60BE1E3B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SGSI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E112A2-13FF-491A-AA38-704EF9FF2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decisão</a:t>
            </a:r>
            <a:r>
              <a:rPr lang="en-US" dirty="0"/>
              <a:t> </a:t>
            </a:r>
            <a:r>
              <a:rPr lang="en-US" dirty="0" err="1"/>
              <a:t>estratégica</a:t>
            </a:r>
            <a:r>
              <a:rPr lang="en-US" dirty="0"/>
              <a:t> da </a:t>
            </a:r>
            <a:r>
              <a:rPr lang="en-US" dirty="0" err="1"/>
              <a:t>organziação</a:t>
            </a:r>
            <a:endParaRPr lang="en-US" dirty="0"/>
          </a:p>
          <a:p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concepção</a:t>
            </a:r>
            <a:r>
              <a:rPr lang="en-US" dirty="0"/>
              <a:t> e </a:t>
            </a:r>
            <a:r>
              <a:rPr lang="en-US" dirty="0" err="1"/>
              <a:t>implementação</a:t>
            </a:r>
            <a:r>
              <a:rPr lang="en-US" dirty="0"/>
              <a:t> é </a:t>
            </a:r>
            <a:r>
              <a:rPr lang="en-US" dirty="0" err="1"/>
              <a:t>influenciada</a:t>
            </a:r>
            <a:r>
              <a:rPr lang="en-US" dirty="0"/>
              <a:t> </a:t>
            </a:r>
            <a:r>
              <a:rPr lang="en-US" dirty="0" err="1"/>
              <a:t>por</a:t>
            </a:r>
            <a:endParaRPr lang="en-US" dirty="0"/>
          </a:p>
          <a:p>
            <a:pPr lvl="1"/>
            <a:r>
              <a:rPr lang="en-US" dirty="0" err="1"/>
              <a:t>Objetivos</a:t>
            </a:r>
            <a:r>
              <a:rPr lang="en-US" dirty="0"/>
              <a:t> do </a:t>
            </a:r>
            <a:r>
              <a:rPr lang="en-US" dirty="0" err="1"/>
              <a:t>negócio</a:t>
            </a:r>
            <a:endParaRPr lang="en-US" dirty="0"/>
          </a:p>
          <a:p>
            <a:pPr lvl="1"/>
            <a:r>
              <a:rPr lang="en-US" dirty="0" err="1"/>
              <a:t>Segurança</a:t>
            </a:r>
            <a:endParaRPr lang="en-US" dirty="0"/>
          </a:p>
          <a:p>
            <a:pPr lvl="1"/>
            <a:r>
              <a:rPr lang="en-US" dirty="0" err="1"/>
              <a:t>Riscos</a:t>
            </a:r>
            <a:endParaRPr lang="en-US" dirty="0"/>
          </a:p>
          <a:p>
            <a:pPr lvl="1"/>
            <a:r>
              <a:rPr lang="en-US" dirty="0" err="1"/>
              <a:t>Requisitos</a:t>
            </a:r>
            <a:r>
              <a:rPr lang="en-US" dirty="0"/>
              <a:t> de </a:t>
            </a:r>
            <a:r>
              <a:rPr lang="en-US" dirty="0" err="1"/>
              <a:t>controle</a:t>
            </a:r>
            <a:endParaRPr lang="en-US" dirty="0"/>
          </a:p>
          <a:p>
            <a:pPr lvl="1"/>
            <a:r>
              <a:rPr lang="en-US" dirty="0" err="1"/>
              <a:t>Processos</a:t>
            </a:r>
            <a:r>
              <a:rPr lang="en-US" dirty="0"/>
              <a:t> </a:t>
            </a:r>
            <a:r>
              <a:rPr lang="en-US" dirty="0" err="1"/>
              <a:t>empregados</a:t>
            </a:r>
            <a:endParaRPr lang="en-US" dirty="0"/>
          </a:p>
          <a:p>
            <a:pPr lvl="1"/>
            <a:r>
              <a:rPr lang="en-US" dirty="0" err="1"/>
              <a:t>Tamanho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Estrutura</a:t>
            </a:r>
            <a:r>
              <a:rPr lang="en-US" dirty="0"/>
              <a:t> da </a:t>
            </a:r>
            <a:r>
              <a:rPr lang="en-US" dirty="0" err="1"/>
              <a:t>organização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Uma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necessidade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simples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requer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solução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simples de SGSI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0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A7A46-68A0-4E5A-B0A9-C3D56560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SGSI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F9B4D-4373-474C-8A4B-7FCBD1318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Aspectos</a:t>
            </a:r>
            <a:r>
              <a:rPr lang="en-US" dirty="0"/>
              <a:t> para </a:t>
            </a:r>
            <a:r>
              <a:rPr lang="en-US" dirty="0" err="1"/>
              <a:t>implementação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Consciência</a:t>
            </a:r>
            <a:r>
              <a:rPr lang="en-US" dirty="0"/>
              <a:t> da </a:t>
            </a:r>
            <a:r>
              <a:rPr lang="en-US" dirty="0" err="1"/>
              <a:t>necessidade</a:t>
            </a:r>
            <a:endParaRPr lang="en-US" dirty="0"/>
          </a:p>
          <a:p>
            <a:pPr lvl="1"/>
            <a:r>
              <a:rPr lang="en-US" dirty="0" err="1"/>
              <a:t>Atribuição</a:t>
            </a:r>
            <a:r>
              <a:rPr lang="en-US" dirty="0"/>
              <a:t> de </a:t>
            </a:r>
            <a:r>
              <a:rPr lang="en-US" dirty="0" err="1"/>
              <a:t>responsabilidades</a:t>
            </a:r>
            <a:endParaRPr lang="en-US" dirty="0"/>
          </a:p>
          <a:p>
            <a:pPr lvl="1"/>
            <a:r>
              <a:rPr lang="en-US" dirty="0" err="1"/>
              <a:t>Avaliação</a:t>
            </a:r>
            <a:r>
              <a:rPr lang="en-US" dirty="0"/>
              <a:t> de </a:t>
            </a:r>
            <a:r>
              <a:rPr lang="en-US" dirty="0" err="1"/>
              <a:t>riscos</a:t>
            </a:r>
            <a:endParaRPr lang="en-US" dirty="0"/>
          </a:p>
          <a:p>
            <a:pPr lvl="2"/>
            <a:r>
              <a:rPr lang="en-US" dirty="0" err="1"/>
              <a:t>Controles</a:t>
            </a:r>
            <a:r>
              <a:rPr lang="en-US" dirty="0"/>
              <a:t> </a:t>
            </a:r>
            <a:r>
              <a:rPr lang="en-US" dirty="0" err="1"/>
              <a:t>apropriados</a:t>
            </a:r>
            <a:r>
              <a:rPr lang="en-US" dirty="0"/>
              <a:t> para </a:t>
            </a:r>
            <a:r>
              <a:rPr lang="en-US" dirty="0" err="1"/>
              <a:t>atingir</a:t>
            </a:r>
            <a:r>
              <a:rPr lang="en-US" dirty="0"/>
              <a:t> </a:t>
            </a:r>
            <a:r>
              <a:rPr lang="en-US" dirty="0" err="1"/>
              <a:t>níveis</a:t>
            </a:r>
            <a:r>
              <a:rPr lang="en-US" dirty="0"/>
              <a:t> </a:t>
            </a:r>
            <a:r>
              <a:rPr lang="en-US" dirty="0" err="1"/>
              <a:t>aceitáveis</a:t>
            </a:r>
            <a:endParaRPr lang="en-US" dirty="0"/>
          </a:p>
          <a:p>
            <a:pPr lvl="1"/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essencial</a:t>
            </a:r>
            <a:r>
              <a:rPr lang="en-US" dirty="0"/>
              <a:t> das </a:t>
            </a:r>
            <a:r>
              <a:rPr lang="en-US" dirty="0" err="1"/>
              <a:t>redes</a:t>
            </a:r>
            <a:r>
              <a:rPr lang="en-US" dirty="0"/>
              <a:t> e de 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endParaRPr lang="en-US" dirty="0"/>
          </a:p>
          <a:p>
            <a:pPr lvl="1"/>
            <a:r>
              <a:rPr lang="en-US" dirty="0" err="1"/>
              <a:t>Prevenção</a:t>
            </a:r>
            <a:r>
              <a:rPr lang="en-US" dirty="0"/>
              <a:t> </a:t>
            </a:r>
            <a:r>
              <a:rPr lang="en-US" dirty="0" err="1"/>
              <a:t>ativa</a:t>
            </a:r>
            <a:r>
              <a:rPr lang="en-US" dirty="0"/>
              <a:t> e </a:t>
            </a:r>
            <a:r>
              <a:rPr lang="en-US" dirty="0" err="1"/>
              <a:t>detecção</a:t>
            </a:r>
            <a:r>
              <a:rPr lang="en-US" dirty="0"/>
              <a:t> de </a:t>
            </a:r>
            <a:r>
              <a:rPr lang="en-US" dirty="0" err="1"/>
              <a:t>incidentes</a:t>
            </a:r>
            <a:endParaRPr lang="en-US" dirty="0"/>
          </a:p>
          <a:p>
            <a:pPr lvl="1"/>
            <a:r>
              <a:rPr lang="en-US" dirty="0" err="1"/>
              <a:t>Assegurar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abordagem</a:t>
            </a:r>
            <a:r>
              <a:rPr lang="en-US" dirty="0"/>
              <a:t> global</a:t>
            </a:r>
          </a:p>
          <a:p>
            <a:pPr lvl="1"/>
            <a:r>
              <a:rPr lang="en-US" dirty="0" err="1"/>
              <a:t>Reavaliação</a:t>
            </a:r>
            <a:r>
              <a:rPr lang="en-US" dirty="0"/>
              <a:t> </a:t>
            </a:r>
            <a:r>
              <a:rPr lang="en-US" dirty="0" err="1"/>
              <a:t>contínua</a:t>
            </a:r>
            <a:endParaRPr lang="en-US" dirty="0"/>
          </a:p>
          <a:p>
            <a:pPr lvl="2"/>
            <a:r>
              <a:rPr lang="en-US" dirty="0" err="1"/>
              <a:t>Modificações</a:t>
            </a:r>
            <a:r>
              <a:rPr lang="en-US" dirty="0"/>
              <a:t> </a:t>
            </a:r>
            <a:r>
              <a:rPr lang="en-US" dirty="0" err="1"/>
              <a:t>conforme</a:t>
            </a:r>
            <a:r>
              <a:rPr lang="en-US" dirty="0"/>
              <a:t> </a:t>
            </a:r>
            <a:r>
              <a:rPr lang="en-US" dirty="0" err="1"/>
              <a:t>apropriado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8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55A6D-C297-478F-AEF6-88DCA3CC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SGSI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959DF9-69C7-4EF8-9D2A-B7CF3EF6A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748213"/>
          </a:xfrm>
        </p:spPr>
        <p:txBody>
          <a:bodyPr>
            <a:normAutofit/>
          </a:bodyPr>
          <a:lstStyle/>
          <a:p>
            <a:r>
              <a:rPr lang="en-US" dirty="0" err="1"/>
              <a:t>Motivação</a:t>
            </a:r>
            <a:r>
              <a:rPr lang="en-US" dirty="0"/>
              <a:t> para </a:t>
            </a:r>
            <a:r>
              <a:rPr lang="en-US" dirty="0" err="1"/>
              <a:t>implementação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Organizações</a:t>
            </a:r>
            <a:r>
              <a:rPr lang="en-US" dirty="0"/>
              <a:t> e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enfrentam</a:t>
            </a:r>
            <a:r>
              <a:rPr lang="en-US" dirty="0"/>
              <a:t> </a:t>
            </a:r>
            <a:r>
              <a:rPr lang="en-US" dirty="0" err="1"/>
              <a:t>ameaças</a:t>
            </a:r>
            <a:r>
              <a:rPr lang="en-US" dirty="0"/>
              <a:t> </a:t>
            </a:r>
            <a:r>
              <a:rPr lang="en-US" dirty="0" err="1"/>
              <a:t>constantes</a:t>
            </a:r>
            <a:endParaRPr lang="en-US" dirty="0"/>
          </a:p>
          <a:p>
            <a:pPr lvl="2"/>
            <a:r>
              <a:rPr lang="en-US" dirty="0" err="1"/>
              <a:t>Invasão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computacionais</a:t>
            </a:r>
            <a:endParaRPr lang="en-US" dirty="0"/>
          </a:p>
          <a:p>
            <a:pPr lvl="2"/>
            <a:r>
              <a:rPr lang="en-US" dirty="0" err="1"/>
              <a:t>Espionagem</a:t>
            </a:r>
            <a:endParaRPr lang="en-US" dirty="0"/>
          </a:p>
          <a:p>
            <a:pPr lvl="2"/>
            <a:r>
              <a:rPr lang="en-US" dirty="0" err="1"/>
              <a:t>Vandalismo</a:t>
            </a:r>
            <a:endParaRPr lang="en-US" dirty="0"/>
          </a:p>
          <a:p>
            <a:pPr lvl="2"/>
            <a:r>
              <a:rPr lang="en-US" dirty="0" err="1"/>
              <a:t>Sabotagem</a:t>
            </a:r>
            <a:endParaRPr lang="en-US" dirty="0"/>
          </a:p>
          <a:p>
            <a:pPr lvl="2"/>
            <a:r>
              <a:rPr lang="en-US" dirty="0" err="1"/>
              <a:t>Incêndio</a:t>
            </a:r>
            <a:endParaRPr lang="en-US" dirty="0"/>
          </a:p>
          <a:p>
            <a:pPr lvl="2"/>
            <a:r>
              <a:rPr lang="en-US" dirty="0" err="1"/>
              <a:t>Inundação</a:t>
            </a:r>
            <a:endParaRPr lang="en-US" dirty="0"/>
          </a:p>
          <a:p>
            <a:pPr lvl="1"/>
            <a:r>
              <a:rPr lang="en-US" dirty="0" err="1"/>
              <a:t>Danos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r>
              <a:rPr lang="en-US" dirty="0"/>
              <a:t> e </a:t>
            </a:r>
            <a:r>
              <a:rPr lang="en-US" dirty="0" err="1"/>
              <a:t>redes</a:t>
            </a:r>
            <a:endParaRPr lang="en-US" dirty="0"/>
          </a:p>
          <a:p>
            <a:pPr lvl="2"/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maliciosos</a:t>
            </a:r>
            <a:endParaRPr lang="en-US" dirty="0"/>
          </a:p>
          <a:p>
            <a:pPr lvl="2"/>
            <a:r>
              <a:rPr lang="en-US" dirty="0"/>
              <a:t>Hackers</a:t>
            </a:r>
          </a:p>
          <a:p>
            <a:pPr lvl="2"/>
            <a:r>
              <a:rPr lang="en-US" dirty="0" err="1"/>
              <a:t>Ataques</a:t>
            </a:r>
            <a:r>
              <a:rPr lang="en-US" dirty="0"/>
              <a:t> de </a:t>
            </a:r>
            <a:r>
              <a:rPr lang="en-US" dirty="0" err="1"/>
              <a:t>negação</a:t>
            </a:r>
            <a:r>
              <a:rPr lang="en-US" dirty="0"/>
              <a:t> de </a:t>
            </a:r>
            <a:r>
              <a:rPr lang="en-US" dirty="0" err="1"/>
              <a:t>serviços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4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55A6D-C297-478F-AEF6-88DCA3CC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SGSI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959DF9-69C7-4EF8-9D2A-B7CF3EF6A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74821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Motivação</a:t>
            </a:r>
            <a:r>
              <a:rPr lang="en-US" dirty="0"/>
              <a:t> para </a:t>
            </a:r>
            <a:r>
              <a:rPr lang="en-US" dirty="0" err="1"/>
              <a:t>implementação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Organizações</a:t>
            </a:r>
            <a:r>
              <a:rPr lang="en-US" dirty="0"/>
              <a:t> e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enfrentam</a:t>
            </a:r>
            <a:r>
              <a:rPr lang="en-US" dirty="0"/>
              <a:t> </a:t>
            </a:r>
            <a:r>
              <a:rPr lang="en-US" dirty="0" err="1"/>
              <a:t>ameaças</a:t>
            </a:r>
            <a:r>
              <a:rPr lang="en-US" dirty="0"/>
              <a:t> </a:t>
            </a:r>
            <a:r>
              <a:rPr lang="en-US" dirty="0" err="1"/>
              <a:t>constates</a:t>
            </a:r>
            <a:endParaRPr lang="en-US" dirty="0"/>
          </a:p>
          <a:p>
            <a:pPr lvl="2"/>
            <a:r>
              <a:rPr lang="en-US" dirty="0" err="1"/>
              <a:t>Invasão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computacionais</a:t>
            </a:r>
            <a:endParaRPr lang="en-US" dirty="0"/>
          </a:p>
          <a:p>
            <a:pPr lvl="2"/>
            <a:r>
              <a:rPr lang="en-US" dirty="0" err="1"/>
              <a:t>Espionagem</a:t>
            </a:r>
            <a:endParaRPr lang="en-US" dirty="0"/>
          </a:p>
          <a:p>
            <a:pPr lvl="2"/>
            <a:r>
              <a:rPr lang="en-US" dirty="0" err="1"/>
              <a:t>Vandalismo</a:t>
            </a:r>
            <a:endParaRPr lang="en-US" dirty="0"/>
          </a:p>
          <a:p>
            <a:pPr lvl="2"/>
            <a:r>
              <a:rPr lang="en-US" dirty="0" err="1"/>
              <a:t>Sabotagem</a:t>
            </a:r>
            <a:endParaRPr lang="en-US" dirty="0"/>
          </a:p>
          <a:p>
            <a:pPr lvl="2"/>
            <a:r>
              <a:rPr lang="en-US" dirty="0" err="1"/>
              <a:t>Incêndio</a:t>
            </a:r>
            <a:endParaRPr lang="en-US" dirty="0"/>
          </a:p>
          <a:p>
            <a:pPr lvl="2"/>
            <a:r>
              <a:rPr lang="en-US" dirty="0" err="1"/>
              <a:t>Inundação</a:t>
            </a:r>
            <a:endParaRPr lang="en-US" dirty="0"/>
          </a:p>
          <a:p>
            <a:pPr lvl="1"/>
            <a:r>
              <a:rPr lang="en-US" dirty="0" err="1"/>
              <a:t>Danos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r>
              <a:rPr lang="en-US" dirty="0"/>
              <a:t> e </a:t>
            </a:r>
            <a:r>
              <a:rPr lang="en-US" dirty="0" err="1"/>
              <a:t>redes</a:t>
            </a:r>
            <a:endParaRPr lang="en-US" dirty="0"/>
          </a:p>
          <a:p>
            <a:pPr lvl="2"/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maliciosos</a:t>
            </a:r>
            <a:endParaRPr lang="en-US" dirty="0"/>
          </a:p>
          <a:p>
            <a:pPr lvl="2"/>
            <a:r>
              <a:rPr lang="en-US" dirty="0"/>
              <a:t>Hackers</a:t>
            </a:r>
          </a:p>
          <a:p>
            <a:pPr lvl="2"/>
            <a:r>
              <a:rPr lang="en-US" dirty="0" err="1"/>
              <a:t>Ataques</a:t>
            </a:r>
            <a:r>
              <a:rPr lang="en-US" dirty="0"/>
              <a:t> de </a:t>
            </a:r>
            <a:r>
              <a:rPr lang="en-US" dirty="0" err="1"/>
              <a:t>negação</a:t>
            </a:r>
            <a:r>
              <a:rPr lang="en-US" dirty="0"/>
              <a:t> de </a:t>
            </a:r>
            <a:r>
              <a:rPr lang="en-US" dirty="0" err="1"/>
              <a:t>serviços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Mostrar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para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clientes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fornecedores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colaboradores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que a SI é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importante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operação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empresa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51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D3C82-1968-4CA1-9BF7-4B029376C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SGSI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9315FB-CE99-4528-A6F7-8C22AB0AA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15"/>
            <a:ext cx="10515600" cy="4746748"/>
          </a:xfrm>
        </p:spPr>
        <p:txBody>
          <a:bodyPr/>
          <a:lstStyle/>
          <a:p>
            <a:r>
              <a:rPr lang="en-US" dirty="0"/>
              <a:t>É </a:t>
            </a:r>
            <a:r>
              <a:rPr lang="en-US" dirty="0" err="1"/>
              <a:t>importante</a:t>
            </a:r>
            <a:r>
              <a:rPr lang="en-US" dirty="0"/>
              <a:t> para </a:t>
            </a:r>
            <a:r>
              <a:rPr lang="en-US" dirty="0" err="1"/>
              <a:t>organizações</a:t>
            </a:r>
            <a:endParaRPr lang="en-US" dirty="0"/>
          </a:p>
          <a:p>
            <a:pPr lvl="1"/>
            <a:r>
              <a:rPr lang="en-US" dirty="0" err="1"/>
              <a:t>Setor</a:t>
            </a:r>
            <a:r>
              <a:rPr lang="en-US" dirty="0"/>
              <a:t> </a:t>
            </a:r>
            <a:r>
              <a:rPr lang="en-US" dirty="0" err="1"/>
              <a:t>público</a:t>
            </a:r>
            <a:endParaRPr lang="en-US" dirty="0"/>
          </a:p>
          <a:p>
            <a:pPr lvl="1"/>
            <a:r>
              <a:rPr lang="en-US" dirty="0" err="1"/>
              <a:t>Setro</a:t>
            </a:r>
            <a:r>
              <a:rPr lang="en-US" dirty="0"/>
              <a:t> </a:t>
            </a:r>
            <a:r>
              <a:rPr lang="en-US" dirty="0" err="1"/>
              <a:t>privado</a:t>
            </a:r>
            <a:endParaRPr lang="en-US" dirty="0"/>
          </a:p>
          <a:p>
            <a:r>
              <a:rPr lang="en-US" dirty="0"/>
              <a:t>É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considerar</a:t>
            </a:r>
            <a:endParaRPr lang="en-US" dirty="0"/>
          </a:p>
          <a:p>
            <a:pPr lvl="1"/>
            <a:r>
              <a:rPr lang="en-US" dirty="0" err="1"/>
              <a:t>Interconexão</a:t>
            </a:r>
            <a:r>
              <a:rPr lang="en-US" dirty="0"/>
              <a:t> de </a:t>
            </a:r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públicas</a:t>
            </a:r>
            <a:r>
              <a:rPr lang="en-US" dirty="0"/>
              <a:t> e </a:t>
            </a:r>
            <a:r>
              <a:rPr lang="en-US" dirty="0" err="1"/>
              <a:t>privadas</a:t>
            </a:r>
            <a:endParaRPr lang="en-US" dirty="0"/>
          </a:p>
          <a:p>
            <a:pPr lvl="1"/>
            <a:r>
              <a:rPr lang="en-US" dirty="0" err="1"/>
              <a:t>Compartilhamento</a:t>
            </a:r>
            <a:r>
              <a:rPr lang="en-US" dirty="0"/>
              <a:t> de </a:t>
            </a:r>
            <a:r>
              <a:rPr lang="en-US" dirty="0" err="1"/>
              <a:t>ativo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endParaRPr lang="en-US" dirty="0"/>
          </a:p>
          <a:p>
            <a:pPr lvl="1"/>
            <a:r>
              <a:rPr lang="en-US" dirty="0" err="1"/>
              <a:t>Distribuição</a:t>
            </a:r>
            <a:r>
              <a:rPr lang="en-US" dirty="0"/>
              <a:t> de </a:t>
            </a:r>
            <a:r>
              <a:rPr lang="en-US" dirty="0" err="1"/>
              <a:t>dispositivos</a:t>
            </a:r>
            <a:r>
              <a:rPr lang="en-US" dirty="0"/>
              <a:t> de </a:t>
            </a:r>
            <a:r>
              <a:rPr lang="en-US" dirty="0" err="1"/>
              <a:t>armazenamento</a:t>
            </a:r>
            <a:r>
              <a:rPr lang="en-US" dirty="0"/>
              <a:t> (</a:t>
            </a:r>
            <a:r>
              <a:rPr lang="en-US" i="1" dirty="0" err="1"/>
              <a:t>pendrives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desenvolvimento</a:t>
            </a:r>
            <a:r>
              <a:rPr lang="en-US" dirty="0"/>
              <a:t> dos 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informação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3102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1641</Words>
  <Application>Microsoft Office PowerPoint</Application>
  <PresentationFormat>Widescreen</PresentationFormat>
  <Paragraphs>278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Tema do Office</vt:lpstr>
      <vt:lpstr>Segurança e Auditoria de Sistemas SGSI</vt:lpstr>
      <vt:lpstr>SGSI – Sistema de Gestão de Segurança da Informação</vt:lpstr>
      <vt:lpstr>SGSI</vt:lpstr>
      <vt:lpstr>SGSI</vt:lpstr>
      <vt:lpstr>SGSI</vt:lpstr>
      <vt:lpstr>SGSI</vt:lpstr>
      <vt:lpstr>SGSI</vt:lpstr>
      <vt:lpstr>SGSI</vt:lpstr>
      <vt:lpstr>SGSI</vt:lpstr>
      <vt:lpstr>SGSI</vt:lpstr>
      <vt:lpstr>SGSI</vt:lpstr>
      <vt:lpstr>SGSI</vt:lpstr>
      <vt:lpstr>SGSI</vt:lpstr>
      <vt:lpstr>PDCA – plan-do-check-act</vt:lpstr>
      <vt:lpstr>PDCA</vt:lpstr>
      <vt:lpstr>PDCA</vt:lpstr>
      <vt:lpstr>PDCA</vt:lpstr>
      <vt:lpstr>PDCA</vt:lpstr>
      <vt:lpstr>PDCA em SGSI</vt:lpstr>
      <vt:lpstr>COBIT - Control Objectives for Information and Related Technology</vt:lpstr>
      <vt:lpstr>COBIT</vt:lpstr>
      <vt:lpstr>COBIT</vt:lpstr>
      <vt:lpstr>COBIT</vt:lpstr>
      <vt:lpstr>COBIT</vt:lpstr>
      <vt:lpstr>COBIT</vt:lpstr>
      <vt:lpstr>COBIT</vt:lpstr>
      <vt:lpstr>COBIT</vt:lpstr>
      <vt:lpstr>COBIT</vt:lpstr>
      <vt:lpstr>COBIT</vt:lpstr>
      <vt:lpstr>COBIT</vt:lpstr>
      <vt:lpstr>COBIT</vt:lpstr>
      <vt:lpstr>ITIL - IT Infrastructure Library </vt:lpstr>
      <vt:lpstr>ITIL</vt:lpstr>
      <vt:lpstr>ITIL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e Auditoria de Sistemas SGSI</dc:title>
  <dc:creator>Patricia de Bassi</dc:creator>
  <cp:lastModifiedBy>Patricia de Bassi</cp:lastModifiedBy>
  <cp:revision>26</cp:revision>
  <dcterms:created xsi:type="dcterms:W3CDTF">2017-09-10T21:33:00Z</dcterms:created>
  <dcterms:modified xsi:type="dcterms:W3CDTF">2017-09-11T19:55:28Z</dcterms:modified>
</cp:coreProperties>
</file>