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3004800" cy="97536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59" y="4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952560" y="5874480"/>
            <a:ext cx="1109952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952560" y="5874480"/>
            <a:ext cx="541656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640200" y="5874480"/>
            <a:ext cx="541656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357372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05200" y="2590920"/>
            <a:ext cx="357372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458200" y="2590920"/>
            <a:ext cx="357372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952560" y="5874480"/>
            <a:ext cx="357372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705200" y="5874480"/>
            <a:ext cx="357372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458200" y="5874480"/>
            <a:ext cx="357372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628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628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2400" b="0" strike="noStrike" spc="-1">
              <a:solidFill>
                <a:srgbClr val="000000"/>
              </a:solidFill>
              <a:latin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952560" y="254160"/>
            <a:ext cx="11099520" cy="1000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628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952560" y="5874480"/>
            <a:ext cx="541656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628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640200" y="5874480"/>
            <a:ext cx="541656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24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541656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40200" y="2590920"/>
            <a:ext cx="541656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52560" y="5874480"/>
            <a:ext cx="11099520" cy="299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52560" y="254160"/>
            <a:ext cx="11099520" cy="2158560"/>
          </a:xfrm>
          <a:prstGeom prst="rect">
            <a:avLst/>
          </a:prstGeom>
        </p:spPr>
        <p:txBody>
          <a:bodyPr lIns="50760" tIns="50760" rIns="50760" bIns="5076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it-IT" sz="6000" b="1" strike="noStrike" spc="-1">
                <a:solidFill>
                  <a:srgbClr val="000000"/>
                </a:solidFill>
                <a:latin typeface="Century Gothic"/>
                <a:ea typeface="Century Gothic"/>
              </a:rPr>
              <a:t>Fare clic per modificare lo stile del titolo</a:t>
            </a:r>
            <a:endParaRPr lang="it-IT" sz="6000" b="0" strike="noStrike" spc="-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952560" y="2590920"/>
            <a:ext cx="11099520" cy="6286320"/>
          </a:xfrm>
          <a:prstGeom prst="rect">
            <a:avLst/>
          </a:prstGeom>
        </p:spPr>
        <p:txBody>
          <a:bodyPr lIns="50760" tIns="50760" rIns="50760" bIns="50760" anchor="ctr">
            <a:noAutofit/>
          </a:bodyPr>
          <a:lstStyle/>
          <a:p>
            <a:pPr marL="444600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lang="it-IT" sz="3200" b="0" strike="noStrike" spc="-1">
                <a:solidFill>
                  <a:srgbClr val="000000"/>
                </a:solidFill>
                <a:latin typeface="Century Gothic"/>
                <a:ea typeface="Century Gothic"/>
              </a:rPr>
              <a:t>Fare clic per modificare stili del testo dello schema</a:t>
            </a:r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  <a:p>
            <a:pPr marL="888840" lvl="1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lang="it-IT" sz="3200" b="0" strike="noStrike" spc="-1">
                <a:solidFill>
                  <a:srgbClr val="000000"/>
                </a:solidFill>
                <a:latin typeface="Century Gothic"/>
                <a:ea typeface="Century Gothic"/>
              </a:rPr>
              <a:t>Secondo livello</a:t>
            </a:r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  <a:p>
            <a:pPr marL="1333440" lvl="2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lang="it-IT" sz="3200" b="0" strike="noStrike" spc="-1">
                <a:solidFill>
                  <a:srgbClr val="000000"/>
                </a:solidFill>
                <a:latin typeface="Century Gothic"/>
                <a:ea typeface="Century Gothic"/>
              </a:rPr>
              <a:t>Terzo livello</a:t>
            </a:r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  <a:p>
            <a:pPr marL="1778040" lvl="3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lang="it-IT" sz="3200" b="0" strike="noStrike" spc="-1">
                <a:solidFill>
                  <a:srgbClr val="000000"/>
                </a:solidFill>
                <a:latin typeface="Century Gothic"/>
                <a:ea typeface="Century Gothic"/>
              </a:rPr>
              <a:t>Quarto livello</a:t>
            </a:r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  <a:p>
            <a:pPr marL="2222640" lvl="4" indent="-444240">
              <a:lnSpc>
                <a:spcPct val="100000"/>
              </a:lnSpc>
              <a:spcBef>
                <a:spcPts val="4201"/>
              </a:spcBef>
              <a:buClr>
                <a:srgbClr val="000000"/>
              </a:buClr>
              <a:buSzPct val="145000"/>
              <a:buFont typeface="Symbol" charset="2"/>
              <a:buChar char=""/>
            </a:pPr>
            <a:r>
              <a:rPr lang="it-IT" sz="3200" b="0" strike="noStrike" spc="-1">
                <a:solidFill>
                  <a:srgbClr val="000000"/>
                </a:solidFill>
                <a:latin typeface="Century Gothic"/>
                <a:ea typeface="Century Gothic"/>
              </a:rPr>
              <a:t>Quinto livello</a:t>
            </a:r>
            <a:endParaRPr lang="it-IT" sz="32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327720" y="9296280"/>
            <a:ext cx="340920" cy="323640"/>
          </a:xfrm>
          <a:prstGeom prst="rect">
            <a:avLst/>
          </a:prstGeom>
        </p:spPr>
        <p:txBody>
          <a:bodyPr lIns="50760" tIns="50760" rIns="50760" bIns="50760">
            <a:noAutofit/>
          </a:bodyPr>
          <a:lstStyle/>
          <a:p>
            <a:pPr algn="ctr">
              <a:lnSpc>
                <a:spcPct val="100000"/>
              </a:lnSpc>
            </a:pPr>
            <a:fld id="{C7B65F98-B738-4263-933C-31C44B3A7F27}" type="slidenum">
              <a:rPr lang="it-IT" sz="1600" b="0" strike="noStrike" spc="-1">
                <a:solidFill>
                  <a:srgbClr val="000000"/>
                </a:solidFill>
                <a:latin typeface="Helvetica Neue Light"/>
                <a:ea typeface="Helvetica Neue Light"/>
              </a:rPr>
              <a:t>‹N›</a:t>
            </a:fld>
            <a:endParaRPr lang="it-IT" sz="1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7920" y="-7920"/>
            <a:ext cx="13020480" cy="6289200"/>
          </a:xfrm>
          <a:prstGeom prst="rect">
            <a:avLst/>
          </a:prstGeom>
          <a:blipFill rotWithShape="0">
            <a:blip r:embed="rId2"/>
            <a:tile/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TextShape 2"/>
          <p:cNvSpPr txBox="1"/>
          <p:nvPr/>
        </p:nvSpPr>
        <p:spPr>
          <a:xfrm>
            <a:off x="573120" y="2575080"/>
            <a:ext cx="10759680" cy="3301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algn="ctr">
              <a:lnSpc>
                <a:spcPct val="100000"/>
              </a:lnSpc>
            </a:pPr>
            <a:br>
              <a:rPr dirty="0"/>
            </a:br>
            <a:br>
              <a:rPr dirty="0"/>
            </a:br>
            <a:r>
              <a:rPr lang="it-IT" sz="5000" b="1" spc="-1" dirty="0">
                <a:solidFill>
                  <a:srgbClr val="FFFFFF"/>
                </a:solidFill>
                <a:latin typeface="Century Gothic"/>
              </a:rPr>
              <a:t>SVILUPPO IN JAVA - LABORATORIO</a:t>
            </a:r>
            <a:br>
              <a:rPr dirty="0"/>
            </a:br>
            <a:br>
              <a:rPr dirty="0"/>
            </a:br>
            <a:endParaRPr lang="it-IT" sz="5000" b="0" strike="noStrike" spc="-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430200" y="1447920"/>
            <a:ext cx="10464480" cy="11300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DISPENSA</a:t>
            </a:r>
            <a:br/>
            <a:r>
              <a:rPr lang="it-IT" sz="10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SGQS modulo rev 01 09/09/2019</a:t>
            </a:r>
            <a:endParaRPr lang="it-IT" sz="10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0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0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0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0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0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0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0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000" b="0" strike="noStrike" spc="-1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0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42" name="Immagine 5" descr="testata_fse_2017.png"/>
          <p:cNvPicPr/>
          <p:nvPr/>
        </p:nvPicPr>
        <p:blipFill>
          <a:blip r:embed="rId3"/>
          <a:stretch/>
        </p:blipFill>
        <p:spPr>
          <a:xfrm>
            <a:off x="430200" y="0"/>
            <a:ext cx="12216960" cy="1259280"/>
          </a:xfrm>
          <a:prstGeom prst="rect">
            <a:avLst/>
          </a:prstGeom>
          <a:ln>
            <a:noFill/>
          </a:ln>
        </p:spPr>
      </p:pic>
      <p:pic>
        <p:nvPicPr>
          <p:cNvPr id="43" name="Immagine 42"/>
          <p:cNvPicPr/>
          <p:nvPr/>
        </p:nvPicPr>
        <p:blipFill>
          <a:blip r:embed="rId4"/>
          <a:stretch/>
        </p:blipFill>
        <p:spPr>
          <a:xfrm>
            <a:off x="360" y="8650800"/>
            <a:ext cx="13004280" cy="110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magine 5" descr="testata_fse_2017.png"/>
          <p:cNvPicPr/>
          <p:nvPr/>
        </p:nvPicPr>
        <p:blipFill>
          <a:blip r:embed="rId2"/>
          <a:stretch/>
        </p:blipFill>
        <p:spPr>
          <a:xfrm>
            <a:off x="430200" y="0"/>
            <a:ext cx="12216960" cy="1259280"/>
          </a:xfrm>
          <a:prstGeom prst="rect">
            <a:avLst/>
          </a:prstGeom>
          <a:ln>
            <a:noFill/>
          </a:ln>
        </p:spPr>
      </p:pic>
      <p:pic>
        <p:nvPicPr>
          <p:cNvPr id="47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4280" cy="1102680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E235B2D-D953-483F-A2CC-F448CAEE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60" y="1105174"/>
            <a:ext cx="11099520" cy="986763"/>
          </a:xfrm>
        </p:spPr>
        <p:txBody>
          <a:bodyPr/>
          <a:lstStyle/>
          <a:p>
            <a:pPr algn="ctr"/>
            <a:r>
              <a:rPr lang="it-IT" dirty="0"/>
              <a:t>INTRODUZIONE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A6DAA2-F2E5-47AC-BFE5-7032F65A342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038079" y="3693600"/>
            <a:ext cx="11099520" cy="381645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it-IT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Dott. Marji Hassan</a:t>
            </a:r>
          </a:p>
          <a:p>
            <a:pPr marL="0" indent="0" algn="ctr">
              <a:buNone/>
            </a:pPr>
            <a:endParaRPr lang="it-IT" sz="3200" dirty="0"/>
          </a:p>
          <a:p>
            <a:pPr algn="ctr">
              <a:lnSpc>
                <a:spcPct val="100000"/>
              </a:lnSpc>
            </a:pPr>
            <a:r>
              <a:rPr lang="it-IT" sz="3200" dirty="0"/>
              <a:t>Dipartimento di Informatica presso </a:t>
            </a:r>
            <a:r>
              <a:rPr lang="it-IT" sz="3200" dirty="0" err="1"/>
              <a:t>UniTo</a:t>
            </a:r>
            <a:endParaRPr lang="it-IT" sz="3200" dirty="0"/>
          </a:p>
          <a:p>
            <a:pPr algn="ctr">
              <a:lnSpc>
                <a:spcPct val="100000"/>
              </a:lnSpc>
            </a:pPr>
            <a:r>
              <a:rPr lang="it-IT" sz="3200" b="0" strike="noStrike" spc="-1" dirty="0">
                <a:latin typeface="Helvetica Neue"/>
              </a:rPr>
              <a:t>(Università Degli Studi di Torino)</a:t>
            </a:r>
          </a:p>
          <a:p>
            <a:pPr algn="ctr">
              <a:lnSpc>
                <a:spcPct val="100000"/>
              </a:lnSpc>
            </a:pPr>
            <a:endParaRPr lang="it-IT" sz="3800" spc="-1" dirty="0">
              <a:latin typeface="Helvetica Neue"/>
            </a:endParaRPr>
          </a:p>
          <a:p>
            <a:pPr algn="ctr">
              <a:lnSpc>
                <a:spcPct val="100000"/>
              </a:lnSpc>
            </a:pPr>
            <a:endParaRPr lang="it-IT" sz="3800" b="0" strike="noStrike" spc="-1" dirty="0">
              <a:latin typeface="Helvetica Neue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it-IT" sz="3800" spc="-1" dirty="0">
                <a:latin typeface="Helvetica Neue"/>
              </a:rPr>
              <a:t>11/03/2022</a:t>
            </a:r>
          </a:p>
          <a:p>
            <a:pPr algn="ctr">
              <a:lnSpc>
                <a:spcPct val="100000"/>
              </a:lnSpc>
            </a:pPr>
            <a:endParaRPr lang="it-IT" sz="3800" b="0" strike="noStrike" spc="-1" dirty="0">
              <a:latin typeface="Helvetica Neue"/>
            </a:endParaRPr>
          </a:p>
          <a:p>
            <a:pPr marL="0" indent="0" algn="ctr"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magine 5" descr="testata_fse_2017.png"/>
          <p:cNvPicPr/>
          <p:nvPr/>
        </p:nvPicPr>
        <p:blipFill>
          <a:blip r:embed="rId2"/>
          <a:stretch/>
        </p:blipFill>
        <p:spPr>
          <a:xfrm>
            <a:off x="430200" y="0"/>
            <a:ext cx="12216960" cy="1259280"/>
          </a:xfrm>
          <a:prstGeom prst="rect">
            <a:avLst/>
          </a:prstGeom>
          <a:ln>
            <a:noFill/>
          </a:ln>
        </p:spPr>
      </p:pic>
      <p:pic>
        <p:nvPicPr>
          <p:cNvPr id="47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4280" cy="1102680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E235B2D-D953-483F-A2CC-F448CAEE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60" y="1105174"/>
            <a:ext cx="11099520" cy="986763"/>
          </a:xfrm>
        </p:spPr>
        <p:txBody>
          <a:bodyPr/>
          <a:lstStyle/>
          <a:p>
            <a:pPr algn="ctr"/>
            <a:r>
              <a:rPr lang="it-IT" dirty="0"/>
              <a:t>INFORMAZIONI E CONTATTI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A6DAA2-F2E5-47AC-BFE5-7032F65A342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038079" y="2808984"/>
            <a:ext cx="11099520" cy="4701074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2500" dirty="0"/>
              <a:t>Marji Hassan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2500" dirty="0"/>
              <a:t>Dottore in Informatica presso </a:t>
            </a:r>
            <a:r>
              <a:rPr lang="it-IT" sz="2500" dirty="0" err="1"/>
              <a:t>UniTo</a:t>
            </a:r>
            <a:endParaRPr lang="it-IT" sz="25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2500" dirty="0"/>
              <a:t>Specializzando in IA (Intelligenza Artificiale) presso </a:t>
            </a:r>
            <a:r>
              <a:rPr lang="it-IT" sz="2500" dirty="0" err="1"/>
              <a:t>UniTo</a:t>
            </a:r>
            <a:endParaRPr lang="it-IT" sz="25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2500" dirty="0"/>
              <a:t>Email: hassan.marji@engimtorino.net</a:t>
            </a:r>
          </a:p>
        </p:txBody>
      </p:sp>
    </p:spTree>
    <p:extLst>
      <p:ext uri="{BB962C8B-B14F-4D97-AF65-F5344CB8AC3E}">
        <p14:creationId xmlns:p14="http://schemas.microsoft.com/office/powerpoint/2010/main" val="302286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magine 5" descr="testata_fse_2017.png"/>
          <p:cNvPicPr/>
          <p:nvPr/>
        </p:nvPicPr>
        <p:blipFill>
          <a:blip r:embed="rId2"/>
          <a:stretch/>
        </p:blipFill>
        <p:spPr>
          <a:xfrm>
            <a:off x="430200" y="0"/>
            <a:ext cx="12216960" cy="1259280"/>
          </a:xfrm>
          <a:prstGeom prst="rect">
            <a:avLst/>
          </a:prstGeom>
          <a:ln>
            <a:noFill/>
          </a:ln>
        </p:spPr>
      </p:pic>
      <p:pic>
        <p:nvPicPr>
          <p:cNvPr id="47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4280" cy="1102680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E235B2D-D953-483F-A2CC-F448CAEE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60" y="1105174"/>
            <a:ext cx="11099520" cy="986763"/>
          </a:xfrm>
        </p:spPr>
        <p:txBody>
          <a:bodyPr/>
          <a:lstStyle/>
          <a:p>
            <a:pPr algn="ctr"/>
            <a:r>
              <a:rPr lang="it-IT" dirty="0"/>
              <a:t>OBIETTIVI DEL CORSO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A6DAA2-F2E5-47AC-BFE5-7032F65A342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038079" y="2808984"/>
            <a:ext cx="11099520" cy="4701074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2500" dirty="0"/>
              <a:t>Come potete evincere dal nome del corso, rafforzeremo le conoscenze del linguaggio Java, tramite degli esercizi laboratoriali, dove andremo a vedere gli argomenti trattati con il docente di teoria.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2500" dirty="0"/>
              <a:t>Gli esercizi che assegnerò dovranno essere svolti in classe.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2500" dirty="0"/>
              <a:t>Nel caso in cui non riusciste a completarli interamente in classe saranno da finire a casa.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2500" dirty="0"/>
              <a:t>Ovviamente nel caso in cui non capiate qualcosa relativo agli esercizi, aveste dei dubbi </a:t>
            </a:r>
            <a:r>
              <a:rPr lang="it-IT" sz="2500" b="1" u="sng" dirty="0"/>
              <a:t>chiedete</a:t>
            </a:r>
            <a:r>
              <a:rPr lang="it-IT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637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magine 5" descr="testata_fse_2017.png"/>
          <p:cNvPicPr/>
          <p:nvPr/>
        </p:nvPicPr>
        <p:blipFill>
          <a:blip r:embed="rId2"/>
          <a:stretch/>
        </p:blipFill>
        <p:spPr>
          <a:xfrm>
            <a:off x="430200" y="0"/>
            <a:ext cx="12216960" cy="1259280"/>
          </a:xfrm>
          <a:prstGeom prst="rect">
            <a:avLst/>
          </a:prstGeom>
          <a:ln>
            <a:noFill/>
          </a:ln>
        </p:spPr>
      </p:pic>
      <p:pic>
        <p:nvPicPr>
          <p:cNvPr id="47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4280" cy="1102680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E235B2D-D953-483F-A2CC-F448CAEE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60" y="1105174"/>
            <a:ext cx="11099520" cy="986763"/>
          </a:xfrm>
        </p:spPr>
        <p:txBody>
          <a:bodyPr/>
          <a:lstStyle/>
          <a:p>
            <a:pPr algn="ctr"/>
            <a:r>
              <a:rPr lang="it-IT" dirty="0"/>
              <a:t>STRUTTURA LEZIONI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A6DAA2-F2E5-47AC-BFE5-7032F65A342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038079" y="2808984"/>
            <a:ext cx="11099520" cy="544693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500" dirty="0"/>
              <a:t>Inizio lezione: 8:30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500" dirty="0"/>
              <a:t>8:40: Spazio alle domande e dubbi relativi degli studenti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500" dirty="0"/>
              <a:t>9:00: Domande a random sugli argomenti trattati in precedenza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500" dirty="0"/>
              <a:t>9:20-30: Inizio lezione di laboratorio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500" dirty="0"/>
              <a:t>9:55: pausa (</a:t>
            </a:r>
            <a:r>
              <a:rPr lang="it-IT" sz="2500" b="1" dirty="0"/>
              <a:t>10 minuti)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5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500" dirty="0"/>
              <a:t>10:05: fine pausa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500" dirty="0"/>
              <a:t>10:05: ripresa lezione e proseguo della lezione laboratoriale.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500" dirty="0"/>
              <a:t>11:30: pausa (</a:t>
            </a:r>
            <a:r>
              <a:rPr lang="it-IT" sz="2500" b="1" dirty="0"/>
              <a:t>10 minuti)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500" dirty="0"/>
              <a:t>11:40: fine pausa.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500" dirty="0"/>
              <a:t>11:40: Ripresa lezioni fino a fine orario.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222571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magine 5" descr="testata_fse_2017.png"/>
          <p:cNvPicPr/>
          <p:nvPr/>
        </p:nvPicPr>
        <p:blipFill>
          <a:blip r:embed="rId2"/>
          <a:stretch/>
        </p:blipFill>
        <p:spPr>
          <a:xfrm>
            <a:off x="430200" y="0"/>
            <a:ext cx="12216960" cy="1259280"/>
          </a:xfrm>
          <a:prstGeom prst="rect">
            <a:avLst/>
          </a:prstGeom>
          <a:ln>
            <a:noFill/>
          </a:ln>
        </p:spPr>
      </p:pic>
      <p:pic>
        <p:nvPicPr>
          <p:cNvPr id="47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4280" cy="1102680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E235B2D-D953-483F-A2CC-F448CAEE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60" y="1105174"/>
            <a:ext cx="11099520" cy="986763"/>
          </a:xfrm>
        </p:spPr>
        <p:txBody>
          <a:bodyPr/>
          <a:lstStyle/>
          <a:p>
            <a:pPr algn="ctr"/>
            <a:r>
              <a:rPr lang="it-IT" dirty="0"/>
              <a:t>INFORMAZIONI UTILI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A6DAA2-F2E5-47AC-BFE5-7032F65A342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038079" y="2808984"/>
            <a:ext cx="11099520" cy="544693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500" dirty="0"/>
              <a:t>Il docente è qui per aiutarvi. Prima però sbatteteci un po' la testa. È molto importante saper utilizzare la testa e ragionare su una (delle tanti) possibili risoluzioni del problema.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500" dirty="0"/>
              <a:t>Google è vostro amico. Utilizzatelo!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500" dirty="0"/>
              <a:t>Ovviamente è molto importante fare esercizi, esercizi ed ancora esercizi!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500" dirty="0"/>
              <a:t>Resto sempre a disposizione per chiarimenti, dubbi! </a:t>
            </a:r>
          </a:p>
        </p:txBody>
      </p:sp>
    </p:spTree>
    <p:extLst>
      <p:ext uri="{BB962C8B-B14F-4D97-AF65-F5344CB8AC3E}">
        <p14:creationId xmlns:p14="http://schemas.microsoft.com/office/powerpoint/2010/main" val="389631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magine 5" descr="testata_fse_2017.png"/>
          <p:cNvPicPr/>
          <p:nvPr/>
        </p:nvPicPr>
        <p:blipFill>
          <a:blip r:embed="rId2"/>
          <a:stretch/>
        </p:blipFill>
        <p:spPr>
          <a:xfrm>
            <a:off x="430200" y="0"/>
            <a:ext cx="12216960" cy="1259280"/>
          </a:xfrm>
          <a:prstGeom prst="rect">
            <a:avLst/>
          </a:prstGeom>
          <a:ln>
            <a:noFill/>
          </a:ln>
        </p:spPr>
      </p:pic>
      <p:pic>
        <p:nvPicPr>
          <p:cNvPr id="47" name="Immagine 46"/>
          <p:cNvPicPr/>
          <p:nvPr/>
        </p:nvPicPr>
        <p:blipFill>
          <a:blip r:embed="rId3"/>
          <a:stretch/>
        </p:blipFill>
        <p:spPr>
          <a:xfrm>
            <a:off x="360" y="8640000"/>
            <a:ext cx="13004280" cy="1102680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E235B2D-D953-483F-A2CC-F448CAEE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60" y="1105174"/>
            <a:ext cx="11099520" cy="986763"/>
          </a:xfrm>
        </p:spPr>
        <p:txBody>
          <a:bodyPr/>
          <a:lstStyle/>
          <a:p>
            <a:pPr algn="ctr"/>
            <a:r>
              <a:rPr lang="it-IT" dirty="0"/>
              <a:t>QUINDI?!?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A6DAA2-F2E5-47AC-BFE5-7032F65A342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038079" y="2808984"/>
            <a:ext cx="11099520" cy="5446930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it-IT" sz="5000" dirty="0"/>
              <a:t>COMINCIAMO PURE!!!!</a:t>
            </a:r>
          </a:p>
        </p:txBody>
      </p:sp>
    </p:spTree>
    <p:extLst>
      <p:ext uri="{BB962C8B-B14F-4D97-AF65-F5344CB8AC3E}">
        <p14:creationId xmlns:p14="http://schemas.microsoft.com/office/powerpoint/2010/main" val="224654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Words>287</Words>
  <Application>Microsoft Office PowerPoint</Application>
  <PresentationFormat>Personalizzato</PresentationFormat>
  <Paragraphs>60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Century Gothic</vt:lpstr>
      <vt:lpstr>Helvetica Neue</vt:lpstr>
      <vt:lpstr>Helvetica Neue Light</vt:lpstr>
      <vt:lpstr>Symbol</vt:lpstr>
      <vt:lpstr>Times New Roman</vt:lpstr>
      <vt:lpstr>Office Theme</vt:lpstr>
      <vt:lpstr>Presentazione standard di PowerPoint</vt:lpstr>
      <vt:lpstr>INTRODUZIONE</vt:lpstr>
      <vt:lpstr>INFORMAZIONI E CONTATTI</vt:lpstr>
      <vt:lpstr>OBIETTIVI DEL CORSO</vt:lpstr>
      <vt:lpstr>STRUTTURA LEZIONI</vt:lpstr>
      <vt:lpstr>INFORMAZIONI UTILI</vt:lpstr>
      <vt:lpstr>QUINDI?!?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Sottotitolo</dc:title>
  <dc:creator>francesca</dc:creator>
  <cp:lastModifiedBy>Hassan Marji</cp:lastModifiedBy>
  <cp:revision>96</cp:revision>
  <dcterms:modified xsi:type="dcterms:W3CDTF">2022-03-10T14:52:40Z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Personalizzato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