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3004800" cy="97536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-7920" y="-7920"/>
            <a:ext cx="13020120" cy="628884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573120" y="2575080"/>
            <a:ext cx="10464120" cy="3301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/>
          <a:lstStyle/>
          <a:p>
            <a:pPr algn="ctr">
              <a:lnSpc>
                <a:spcPct val="100000"/>
              </a:lnSpc>
            </a:pPr>
            <a:r>
              <a:rPr lang="it-IT" sz="5000" b="0" strike="noStrike" spc="-1" dirty="0">
                <a:solidFill>
                  <a:srgbClr val="FFFFFF"/>
                </a:solidFill>
                <a:latin typeface="Helvetica Neue"/>
                <a:ea typeface="DejaVu Sans"/>
              </a:rPr>
              <a:t>RIPASSO TEORIA 01-04-22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30200" y="1447920"/>
            <a:ext cx="104641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br/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</p:txBody>
      </p:sp>
      <p:pic>
        <p:nvPicPr>
          <p:cNvPr id="117" name="Immagine 5"/>
          <p:cNvPicPr/>
          <p:nvPr/>
        </p:nvPicPr>
        <p:blipFill>
          <a:blip r:embed="rId3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18" name="Immagine 42"/>
          <p:cNvPicPr/>
          <p:nvPr/>
        </p:nvPicPr>
        <p:blipFill>
          <a:blip r:embed="rId4"/>
          <a:stretch/>
        </p:blipFill>
        <p:spPr>
          <a:xfrm>
            <a:off x="360" y="86508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spc="-1" dirty="0">
                <a:solidFill>
                  <a:srgbClr val="000000"/>
                </a:solidFill>
                <a:latin typeface="Arial"/>
              </a:rPr>
              <a:t>INTRODUZIONE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3920760"/>
            <a:ext cx="11099160" cy="29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0" u="none" strike="noStrike" dirty="0">
                <a:effectLst/>
                <a:latin typeface="Rockwell" panose="02060603020205020403" pitchFamily="18" charset="0"/>
              </a:rPr>
              <a:t>Java come molti altri linguaggi (C#, Dart, Python…) è un OOP-Language e come tale supporta i concetti fondamentali di tale paradigma:</a:t>
            </a:r>
            <a:endParaRPr lang="it-IT" sz="2000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Polimorfismo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Incapsulamento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Astrazione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 err="1">
                <a:effectLst/>
                <a:latin typeface="Rockwell" panose="02060603020205020403" pitchFamily="18" charset="0"/>
              </a:rPr>
              <a:t>Instanziamento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Ereditarietà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…</a:t>
            </a:r>
            <a:endParaRPr lang="it-IT" sz="1800" b="0" i="0" u="none" strike="noStrike" dirty="0">
              <a:effectLst/>
              <a:latin typeface="Noto Sans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14042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spc="-1" dirty="0">
                <a:solidFill>
                  <a:srgbClr val="000000"/>
                </a:solidFill>
                <a:latin typeface="Arial"/>
              </a:rPr>
              <a:t>EREDITARIETA’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3920760"/>
            <a:ext cx="11099160" cy="29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L’ereditarietà è uno dei principi fondamentali alla base della programmazione orientata agli oggetti. 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Può essere definita come il processo attraverso il quale una o più classi acquisiscono le proprietà (metodi e metodi) di un’altra classe. Con l’uso dell’ereditarietà l’informazione è recuperabile in maniera gerarchica. 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La classe che eredita le proprietà della </a:t>
            </a:r>
            <a:r>
              <a:rPr lang="it-IT" sz="1800" b="1" i="0" u="none" strike="noStrike" dirty="0">
                <a:effectLst/>
                <a:latin typeface="Arial" panose="020B0604020202020204" pitchFamily="34" charset="0"/>
              </a:rPr>
              <a:t>classe padre (superclasse), </a:t>
            </a: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è detta </a:t>
            </a:r>
            <a:r>
              <a:rPr lang="it-IT" sz="1800" b="1" i="0" u="sng" strike="noStrike" dirty="0">
                <a:effectLst/>
                <a:latin typeface="Arial" panose="020B0604020202020204" pitchFamily="34" charset="0"/>
              </a:rPr>
              <a:t>sottoclasse (classe figlia).  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br>
              <a:rPr lang="it-IT" b="0" dirty="0">
                <a:effectLst/>
              </a:rPr>
            </a:br>
            <a:endParaRPr lang="it-IT" sz="1800" b="0" i="0" u="none" strike="noStrike" dirty="0"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19767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14042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spc="-1" dirty="0">
                <a:solidFill>
                  <a:srgbClr val="000000"/>
                </a:solidFill>
                <a:latin typeface="Arial"/>
              </a:rPr>
              <a:t>EREDITARIETA’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3920760"/>
            <a:ext cx="11099160" cy="29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effectLst/>
              <a:latin typeface="Noto Sans Symbol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15D965F-2A76-429C-9EA5-7EBF6B1AD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85" y="3445565"/>
            <a:ext cx="9799430" cy="37910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619102-B96C-402F-A6C8-460207439C46}"/>
              </a:ext>
            </a:extLst>
          </p:cNvPr>
          <p:cNvSpPr txBox="1"/>
          <p:nvPr/>
        </p:nvSpPr>
        <p:spPr>
          <a:xfrm>
            <a:off x="1602685" y="7659757"/>
            <a:ext cx="979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State ATTENTI. LA SOTTOCLASSE EREDITA LE FEATURES DELLA CLASSE PADRE, MA NON ACCADE VICEVERSA!!!!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1338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14042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spc="-1" dirty="0">
                <a:solidFill>
                  <a:srgbClr val="000000"/>
                </a:solidFill>
                <a:latin typeface="Arial"/>
              </a:rPr>
              <a:t>EREDITARIETA’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3920760"/>
            <a:ext cx="11099160" cy="29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effectLst/>
              <a:latin typeface="Noto Sans Symbol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094D09-305E-4344-A655-C67601324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22" y="3282279"/>
            <a:ext cx="6418278" cy="38634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1A8DDD-8691-4E8D-AA95-B867D279D6F4}"/>
              </a:ext>
            </a:extLst>
          </p:cNvPr>
          <p:cNvSpPr txBox="1"/>
          <p:nvPr/>
        </p:nvSpPr>
        <p:spPr>
          <a:xfrm>
            <a:off x="649357" y="3282279"/>
            <a:ext cx="4984085" cy="276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0" u="none" strike="noStrike" dirty="0">
                <a:effectLst/>
                <a:latin typeface="Arial" panose="020B0604020202020204" pitchFamily="34" charset="0"/>
              </a:rPr>
              <a:t>Dato l’esempio accanto si può dire che: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 err="1">
                <a:effectLst/>
                <a:latin typeface="Arial" panose="020B0604020202020204" pitchFamily="34" charset="0"/>
              </a:rPr>
              <a:t>Mammal</a:t>
            </a: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 IS-A Animal</a:t>
            </a:r>
            <a:endParaRPr lang="it-IT" sz="162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 err="1">
                <a:effectLst/>
                <a:latin typeface="Arial" panose="020B0604020202020204" pitchFamily="34" charset="0"/>
              </a:rPr>
              <a:t>Reptile</a:t>
            </a: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 IS-A Animal</a:t>
            </a:r>
            <a:endParaRPr lang="it-IT" sz="162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Dog IS-A </a:t>
            </a:r>
            <a:r>
              <a:rPr lang="it-IT" sz="1800" b="0" i="0" u="none" strike="noStrike" dirty="0" err="1">
                <a:effectLst/>
                <a:latin typeface="Arial" panose="020B0604020202020204" pitchFamily="34" charset="0"/>
              </a:rPr>
              <a:t>Mammal</a:t>
            </a:r>
            <a:endParaRPr lang="it-IT" sz="162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Di conseguenza, il cane è anche un animale!</a:t>
            </a:r>
            <a:endParaRPr lang="it-IT" sz="1620" b="0" i="0" u="none" strike="noStrike" dirty="0">
              <a:effectLst/>
              <a:latin typeface="Noto Sans Symbols"/>
            </a:endParaRPr>
          </a:p>
          <a:p>
            <a:pPr marL="6160" rtl="0">
              <a:spcBef>
                <a:spcPts val="1100"/>
              </a:spcBef>
              <a:spcAft>
                <a:spcPts val="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2016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14042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spc="-1" dirty="0">
                <a:solidFill>
                  <a:srgbClr val="000000"/>
                </a:solidFill>
                <a:latin typeface="Arial"/>
              </a:rPr>
              <a:t>EREDITARIETA’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3920760"/>
            <a:ext cx="11099160" cy="29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effectLst/>
              <a:latin typeface="Noto Sans Symbol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0C015F5-761A-4184-9CF7-75078DC17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25" y="3964886"/>
            <a:ext cx="11868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7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768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spc="-1" dirty="0">
                <a:solidFill>
                  <a:srgbClr val="000000"/>
                </a:solidFill>
                <a:latin typeface="Arial"/>
              </a:rPr>
              <a:t>ESERCIZI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2862471"/>
            <a:ext cx="11099160" cy="51285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000" b="0" i="0" u="none" strike="noStrike" dirty="0">
                <a:effectLst/>
                <a:latin typeface="Noto Sans Symbols"/>
              </a:rPr>
              <a:t>Data una Persona, creare delle specializzazioni di essa che rappresentino le varie specializzazioni all’interno di un contesto scolastico. 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latin typeface="Noto Sans Symbols"/>
              </a:rPr>
              <a:t>Dato un Poligono, creare almeno tre specializzazioni, calcolandone area e perimetro relativi e successivamente, creare delle specializzazioni dei triangoli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latin typeface="Noto Sans Symbols"/>
              </a:rPr>
              <a:t>Data una scuola creare le varie e possibili specializzazioni della scuola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latin typeface="Noto Sans Symbols"/>
              </a:rPr>
              <a:t>Sulla riga dell’esercizio 1, creare in seguito delle specializzazioni per gli studenti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latin typeface="Noto Sans Symbols"/>
              </a:rPr>
              <a:t>Dato un lavoratore, creare delle possibili specializzazioni di un lavoratore all’interno di un contesto aziendale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latin typeface="Noto Sans Symbols"/>
              </a:rPr>
              <a:t>Dato un veicolo generico, creare delle possibili specializzazioni di esso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2000" dirty="0"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2000" dirty="0">
              <a:latin typeface="Noto Sans Symbols"/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Noto Sans Symbols"/>
              </a:rPr>
              <a:t>PER OGNI CLASSE SIA SPECIALIZZATA SIA NON, IMPLEMENTARE I VARI COSTRUTTORI, SETTERS-GETTERS, TOSTRING(), ED </a:t>
            </a:r>
            <a:r>
              <a:rPr lang="it-IT" sz="2000" b="0" i="0" u="none" strike="noStrike">
                <a:solidFill>
                  <a:srgbClr val="FF0000"/>
                </a:solidFill>
                <a:effectLst/>
                <a:latin typeface="Noto Sans Symbols"/>
              </a:rPr>
              <a:t>UN METODO STATICO CHE STAMPI I DETTAGLI DELLA CLASSE CON CUI STATE LAVORANDO.</a:t>
            </a:r>
            <a:endParaRPr lang="it-IT" sz="2000" b="0" i="0" u="none" strike="noStrike" dirty="0">
              <a:solidFill>
                <a:srgbClr val="FF0000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419399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290</Words>
  <Application>Microsoft Office PowerPoint</Application>
  <PresentationFormat>Personalizzato</PresentationFormat>
  <Paragraphs>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Century Gothic</vt:lpstr>
      <vt:lpstr>Helvetica Neue</vt:lpstr>
      <vt:lpstr>Noto Sans Symbols</vt:lpstr>
      <vt:lpstr>Rockwell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Sottotitolo</dc:title>
  <dc:subject/>
  <dc:creator>francesca</dc:creator>
  <dc:description/>
  <cp:lastModifiedBy>Hassan Marji</cp:lastModifiedBy>
  <cp:revision>105</cp:revision>
  <dcterms:modified xsi:type="dcterms:W3CDTF">2022-03-31T21:23:51Z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