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6.png" ContentType="image/pn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it-IT" sz="4400" spc="-1" strike="noStrike">
                <a:latin typeface="Arial"/>
              </a:rPr>
              <a:t>Click to edit the title text format</a:t>
            </a:r>
            <a:endParaRPr b="0" lang="it-IT"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Click to edit the outline text format</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 Outline Level</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Third Outline Level</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Fourth Outline Level</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Fifth Outline Level</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Sixth Outline Level</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Seventh Outline Level</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2" descr=""/>
          <p:cNvPicPr/>
          <p:nvPr/>
        </p:nvPicPr>
        <p:blipFill>
          <a:blip r:embed="rId2"/>
          <a:stretch/>
        </p:blipFill>
        <p:spPr>
          <a:xfrm>
            <a:off x="0" y="0"/>
            <a:ext cx="9131040" cy="1130040"/>
          </a:xfrm>
          <a:prstGeom prst="rect">
            <a:avLst/>
          </a:prstGeom>
          <a:ln w="9360">
            <a:noFill/>
          </a:ln>
        </p:spPr>
      </p:pic>
      <p:pic>
        <p:nvPicPr>
          <p:cNvPr id="39" name="Picture 2" descr=""/>
          <p:cNvPicPr/>
          <p:nvPr/>
        </p:nvPicPr>
        <p:blipFill>
          <a:blip r:embed="rId3"/>
          <a:stretch/>
        </p:blipFill>
        <p:spPr>
          <a:xfrm>
            <a:off x="0" y="0"/>
            <a:ext cx="9131040" cy="1130040"/>
          </a:xfrm>
          <a:prstGeom prst="rect">
            <a:avLst/>
          </a:prstGeom>
          <a:ln w="9360">
            <a:noFill/>
          </a:ln>
        </p:spPr>
      </p:pic>
      <p:pic>
        <p:nvPicPr>
          <p:cNvPr id="40" name="Picture 3" descr=""/>
          <p:cNvPicPr/>
          <p:nvPr/>
        </p:nvPicPr>
        <p:blipFill>
          <a:blip r:embed="rId4"/>
          <a:stretch/>
        </p:blipFill>
        <p:spPr>
          <a:xfrm>
            <a:off x="0" y="0"/>
            <a:ext cx="1169640" cy="1130040"/>
          </a:xfrm>
          <a:prstGeom prst="rect">
            <a:avLst/>
          </a:prstGeom>
          <a:ln w="9360">
            <a:noFill/>
          </a:ln>
        </p:spPr>
      </p:pic>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r>
              <a:rPr b="0" lang="it-IT" sz="4400" spc="-1" strike="noStrike">
                <a:latin typeface="Arial"/>
              </a:rPr>
              <a:t>Click to edit the title text format</a:t>
            </a:r>
            <a:endParaRPr b="0" lang="it-IT" sz="4400" spc="-1" strike="noStrike">
              <a:latin typeface="Arial"/>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Click to edit the outline text format</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 Outline Level</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Third Outline Level</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Fourth Outline Level</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Fifth Outline Level</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Sixth Outline Level</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Seventh Outline Level</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400" y="-5400"/>
            <a:ext cx="9153720" cy="4420800"/>
          </a:xfrm>
          <a:prstGeom prst="rect">
            <a:avLst/>
          </a:prstGeom>
          <a:blipFill rotWithShape="0">
            <a:blip r:embed="rId1"/>
            <a:tile/>
          </a:blipFill>
          <a:ln w="12600">
            <a:noFill/>
          </a:ln>
        </p:spPr>
        <p:style>
          <a:lnRef idx="0"/>
          <a:fillRef idx="0"/>
          <a:effectRef idx="0"/>
          <a:fontRef idx="minor"/>
        </p:style>
      </p:sp>
      <p:sp>
        <p:nvSpPr>
          <p:cNvPr id="80" name="CustomShape 2"/>
          <p:cNvSpPr/>
          <p:nvPr/>
        </p:nvSpPr>
        <p:spPr>
          <a:xfrm>
            <a:off x="402840" y="1810440"/>
            <a:ext cx="7356600" cy="2320200"/>
          </a:xfrm>
          <a:prstGeom prst="rect">
            <a:avLst/>
          </a:prstGeom>
          <a:noFill/>
          <a:ln w="12600">
            <a:noFill/>
          </a:ln>
        </p:spPr>
        <p:style>
          <a:lnRef idx="0"/>
          <a:fillRef idx="0"/>
          <a:effectRef idx="0"/>
          <a:fontRef idx="minor"/>
        </p:style>
        <p:txBody>
          <a:bodyPr lIns="50760" rIns="50760" tIns="50760" bIns="50760" anchor="b"/>
          <a:p>
            <a:pPr>
              <a:lnSpc>
                <a:spcPct val="100000"/>
              </a:lnSpc>
            </a:pPr>
            <a:br/>
            <a:br/>
            <a:r>
              <a:rPr b="1" lang="it-IT" sz="5000" spc="-1" strike="noStrike">
                <a:solidFill>
                  <a:srgbClr val="ffffff"/>
                </a:solidFill>
                <a:latin typeface="Century Gothic"/>
                <a:ea typeface="Century Gothic"/>
              </a:rPr>
              <a:t> </a:t>
            </a:r>
            <a:br/>
            <a:br/>
            <a:endParaRPr b="0" lang="it-IT" sz="5000" spc="-1" strike="noStrike">
              <a:latin typeface="Arial"/>
            </a:endParaRPr>
          </a:p>
        </p:txBody>
      </p:sp>
      <p:sp>
        <p:nvSpPr>
          <p:cNvPr id="81" name="CustomShape 3"/>
          <p:cNvSpPr/>
          <p:nvPr/>
        </p:nvSpPr>
        <p:spPr>
          <a:xfrm>
            <a:off x="302400" y="1018080"/>
            <a:ext cx="7356600" cy="793080"/>
          </a:xfrm>
          <a:prstGeom prst="rect">
            <a:avLst/>
          </a:prstGeom>
          <a:noFill/>
          <a:ln w="12600">
            <a:noFill/>
          </a:ln>
        </p:spPr>
        <p:style>
          <a:lnRef idx="0"/>
          <a:fillRef idx="0"/>
          <a:effectRef idx="0"/>
          <a:fontRef idx="minor"/>
        </p:style>
        <p:txBody>
          <a:bodyPr lIns="50760" rIns="50760" tIns="50760" bIns="50760"/>
          <a:p>
            <a:pPr>
              <a:lnSpc>
                <a:spcPct val="100000"/>
              </a:lnSpc>
            </a:pPr>
            <a:r>
              <a:rPr b="1" lang="it-IT" sz="1800" spc="-1" strike="noStrike">
                <a:solidFill>
                  <a:srgbClr val="ffffff"/>
                </a:solidFill>
                <a:latin typeface="Century Gothic"/>
                <a:ea typeface="Century Gothic"/>
              </a:rPr>
              <a:t>DISPENSA</a:t>
            </a:r>
            <a:br/>
            <a:r>
              <a:rPr b="0" lang="it-IT" sz="1000" spc="-1" strike="noStrike">
                <a:solidFill>
                  <a:srgbClr val="ffffff"/>
                </a:solidFill>
                <a:latin typeface="Century Gothic"/>
                <a:ea typeface="Century Gothic"/>
              </a:rPr>
              <a:t>SGQS modulo rev 01 09/09/2019</a:t>
            </a:r>
            <a:endParaRPr b="0" lang="it-IT" sz="1000" spc="-1" strike="noStrike">
              <a:latin typeface="Arial"/>
            </a:endParaRPr>
          </a:p>
          <a:p>
            <a:pPr>
              <a:lnSpc>
                <a:spcPct val="100000"/>
              </a:lnSpc>
            </a:pPr>
            <a:endParaRPr b="0" lang="it-IT" sz="1000" spc="-1" strike="noStrike">
              <a:latin typeface="Arial"/>
            </a:endParaRPr>
          </a:p>
          <a:p>
            <a:pPr>
              <a:lnSpc>
                <a:spcPct val="100000"/>
              </a:lnSpc>
            </a:pPr>
            <a:endParaRPr b="0" lang="it-IT" sz="1000" spc="-1" strike="noStrike">
              <a:latin typeface="Arial"/>
            </a:endParaRPr>
          </a:p>
          <a:p>
            <a:pPr>
              <a:lnSpc>
                <a:spcPct val="100000"/>
              </a:lnSpc>
            </a:pPr>
            <a:endParaRPr b="0" lang="it-IT" sz="1000" spc="-1" strike="noStrike">
              <a:latin typeface="Arial"/>
            </a:endParaRPr>
          </a:p>
          <a:p>
            <a:pPr>
              <a:lnSpc>
                <a:spcPct val="100000"/>
              </a:lnSpc>
            </a:pPr>
            <a:endParaRPr b="0" lang="it-IT" sz="1000" spc="-1" strike="noStrike">
              <a:latin typeface="Arial"/>
            </a:endParaRPr>
          </a:p>
          <a:p>
            <a:pPr>
              <a:lnSpc>
                <a:spcPct val="100000"/>
              </a:lnSpc>
            </a:pPr>
            <a:endParaRPr b="0" lang="it-IT" sz="1000" spc="-1" strike="noStrike">
              <a:latin typeface="Arial"/>
            </a:endParaRPr>
          </a:p>
          <a:p>
            <a:pPr>
              <a:lnSpc>
                <a:spcPct val="100000"/>
              </a:lnSpc>
            </a:pPr>
            <a:endParaRPr b="0" lang="it-IT" sz="1000" spc="-1" strike="noStrike">
              <a:latin typeface="Arial"/>
            </a:endParaRPr>
          </a:p>
          <a:p>
            <a:pPr>
              <a:lnSpc>
                <a:spcPct val="100000"/>
              </a:lnSpc>
            </a:pPr>
            <a:endParaRPr b="0" lang="it-IT" sz="1000" spc="-1" strike="noStrike">
              <a:latin typeface="Arial"/>
            </a:endParaRPr>
          </a:p>
          <a:p>
            <a:pPr>
              <a:lnSpc>
                <a:spcPct val="100000"/>
              </a:lnSpc>
            </a:pPr>
            <a:endParaRPr b="0" lang="it-IT" sz="1000" spc="-1" strike="noStrike">
              <a:latin typeface="Arial"/>
            </a:endParaRPr>
          </a:p>
          <a:p>
            <a:pPr>
              <a:lnSpc>
                <a:spcPct val="100000"/>
              </a:lnSpc>
            </a:pPr>
            <a:endParaRPr b="0" lang="it-IT" sz="1000" spc="-1" strike="noStrike">
              <a:latin typeface="Arial"/>
            </a:endParaRPr>
          </a:p>
        </p:txBody>
      </p:sp>
      <p:pic>
        <p:nvPicPr>
          <p:cNvPr id="82" name="Immagine 5_1" descr=""/>
          <p:cNvPicPr/>
          <p:nvPr/>
        </p:nvPicPr>
        <p:blipFill>
          <a:blip r:embed="rId2"/>
          <a:stretch/>
        </p:blipFill>
        <p:spPr>
          <a:xfrm>
            <a:off x="302400" y="0"/>
            <a:ext cx="8588880" cy="884160"/>
          </a:xfrm>
          <a:prstGeom prst="rect">
            <a:avLst/>
          </a:prstGeom>
          <a:ln>
            <a:noFill/>
          </a:ln>
        </p:spPr>
      </p:pic>
      <p:pic>
        <p:nvPicPr>
          <p:cNvPr id="83" name="Immagine 42_1" descr=""/>
          <p:cNvPicPr/>
          <p:nvPr/>
        </p:nvPicPr>
        <p:blipFill>
          <a:blip r:embed="rId3"/>
          <a:stretch/>
        </p:blipFill>
        <p:spPr>
          <a:xfrm>
            <a:off x="0" y="6082560"/>
            <a:ext cx="9142560" cy="774000"/>
          </a:xfrm>
          <a:prstGeom prst="rect">
            <a:avLst/>
          </a:prstGeom>
          <a:ln>
            <a:noFill/>
          </a:ln>
        </p:spPr>
      </p:pic>
      <p:sp>
        <p:nvSpPr>
          <p:cNvPr id="84" name="CustomShape 4"/>
          <p:cNvSpPr/>
          <p:nvPr/>
        </p:nvSpPr>
        <p:spPr>
          <a:xfrm>
            <a:off x="86760" y="1620000"/>
            <a:ext cx="4592160" cy="3204000"/>
          </a:xfrm>
          <a:prstGeom prst="rect">
            <a:avLst/>
          </a:prstGeom>
          <a:noFill/>
          <a:ln>
            <a:noFill/>
          </a:ln>
        </p:spPr>
        <p:style>
          <a:lnRef idx="0"/>
          <a:fillRef idx="0"/>
          <a:effectRef idx="0"/>
          <a:fontRef idx="minor"/>
        </p:style>
        <p:txBody>
          <a:bodyPr lIns="90000" rIns="90000" tIns="45000" bIns="45000"/>
          <a:p>
            <a:pPr>
              <a:lnSpc>
                <a:spcPct val="100000"/>
              </a:lnSpc>
            </a:pPr>
            <a:r>
              <a:rPr b="1" lang="it-IT" sz="5000" spc="-1" strike="noStrike">
                <a:solidFill>
                  <a:srgbClr val="ffffff"/>
                </a:solidFill>
                <a:latin typeface="Century Gothic"/>
                <a:ea typeface="Century Gothic"/>
              </a:rPr>
              <a:t>Server side</a:t>
            </a:r>
            <a:endParaRPr b="0" lang="it-IT" sz="5000" spc="-1" strike="noStrike">
              <a:latin typeface="Arial"/>
            </a:endParaRPr>
          </a:p>
          <a:p>
            <a:pPr>
              <a:lnSpc>
                <a:spcPct val="100000"/>
              </a:lnSpc>
            </a:pPr>
            <a:r>
              <a:rPr b="1" lang="it-IT" sz="5000" spc="-1" strike="noStrike">
                <a:solidFill>
                  <a:srgbClr val="ffffff"/>
                </a:solidFill>
                <a:latin typeface="Century Gothic"/>
                <a:ea typeface="Century Gothic"/>
              </a:rPr>
              <a:t>Il linguaggio </a:t>
            </a:r>
            <a:endParaRPr b="0" lang="it-IT" sz="5000" spc="-1" strike="noStrike">
              <a:latin typeface="Arial"/>
            </a:endParaRPr>
          </a:p>
          <a:p>
            <a:pPr>
              <a:lnSpc>
                <a:spcPct val="100000"/>
              </a:lnSpc>
            </a:pPr>
            <a:endParaRPr b="0" lang="it-IT" sz="5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Le variabili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a partire dalla versione 5 di php è possibile specificare il tipo di dato di una variabile: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int $a;</a:t>
            </a:r>
            <a:endParaRPr b="0" lang="it-IT" sz="1800" spc="-1" strike="noStrike">
              <a:latin typeface="Arial"/>
            </a:endParaRPr>
          </a:p>
          <a:p>
            <a:pPr>
              <a:lnSpc>
                <a:spcPct val="100000"/>
              </a:lnSpc>
            </a:pPr>
            <a:r>
              <a:rPr b="0" lang="it-IT" sz="1800" spc="-1" strike="noStrike">
                <a:solidFill>
                  <a:srgbClr val="000000"/>
                </a:solidFill>
                <a:latin typeface="Arial"/>
                <a:ea typeface="DejaVu Sans"/>
              </a:rPr>
              <a:t>string $nome;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02"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Le variabili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con la versione 7 è disponibile il costrutto strict_types:</a:t>
            </a:r>
            <a:endParaRPr b="0" lang="it-IT" sz="1800" spc="-1" strike="noStrike">
              <a:latin typeface="Arial"/>
            </a:endParaRPr>
          </a:p>
          <a:p>
            <a:pPr>
              <a:lnSpc>
                <a:spcPct val="100000"/>
              </a:lnSpc>
            </a:pPr>
            <a:r>
              <a:rPr b="0" lang="it-IT" sz="1800" spc="-1" strike="noStrike">
                <a:solidFill>
                  <a:srgbClr val="000000"/>
                </a:solidFill>
                <a:latin typeface="Arial"/>
                <a:ea typeface="DejaVu Sans"/>
              </a:rPr>
              <a:t>declare(strict_types = 1);</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che consente all’interprete di verificare il tipo di variabile utlizzato in un certo istante e generare un errore nel caso il tipo di variabile non sia compatibile con il dato che il programma tenta di assegnare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di default strinct_types=0 e può essere assegnato per ogni singolo file.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04"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Tipi di dato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Anche se non è necessario dichiarare il tipo di dato di una variabile, questo non significa che non sia possibile determinare il tipo di dato di una variabile in un certo istante.</a:t>
            </a:r>
            <a:endParaRPr b="0" lang="it-IT" sz="1800" spc="-1" strike="noStrike">
              <a:latin typeface="Arial"/>
            </a:endParaRPr>
          </a:p>
          <a:p>
            <a:pPr>
              <a:lnSpc>
                <a:spcPct val="100000"/>
              </a:lnSpc>
            </a:pPr>
            <a:r>
              <a:rPr b="0" lang="it-IT" sz="1800" spc="-1" strike="noStrike">
                <a:solidFill>
                  <a:srgbClr val="000000"/>
                </a:solidFill>
                <a:latin typeface="Arial"/>
                <a:ea typeface="DejaVu Sans"/>
              </a:rPr>
              <a:t>PHP dispone di funzioni su questo tema, ad esempio gettype():</a:t>
            </a:r>
            <a:endParaRPr b="0" lang="it-IT" sz="1800" spc="-1" strike="noStrike">
              <a:latin typeface="Arial"/>
            </a:endParaRPr>
          </a:p>
          <a:p>
            <a:pPr>
              <a:lnSpc>
                <a:spcPct val="100000"/>
              </a:lnSpc>
            </a:pPr>
            <a:r>
              <a:rPr b="0" lang="it-IT" sz="1800" spc="-1" strike="noStrike">
                <a:solidFill>
                  <a:srgbClr val="000000"/>
                </a:solidFill>
                <a:latin typeface="Arial"/>
                <a:ea typeface="DejaVu Sans"/>
              </a:rPr>
              <a:t>Ad esempio questo codice: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$flag= true;</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gettype($flag);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Stamperà a video «boolean»</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06"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Costanti</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consente di definire delle costanti, il cui valore quindi non cambia durante l‘esecuzione del programma</a:t>
            </a:r>
            <a:endParaRPr b="0" lang="it-IT" sz="1800" spc="-1" strike="noStrike">
              <a:latin typeface="Arial"/>
            </a:endParaRPr>
          </a:p>
          <a:p>
            <a:pPr>
              <a:lnSpc>
                <a:spcPct val="100000"/>
              </a:lnSpc>
            </a:pPr>
            <a:r>
              <a:rPr b="0" lang="it-IT" sz="1800" spc="-1" strike="noStrike">
                <a:solidFill>
                  <a:srgbClr val="000000"/>
                </a:solidFill>
                <a:latin typeface="Arial"/>
                <a:ea typeface="DejaVu Sans"/>
              </a:rPr>
              <a:t>Si utilizza la funzione define()</a:t>
            </a:r>
            <a:endParaRPr b="0" lang="it-IT" sz="1800" spc="-1" strike="noStrike">
              <a:latin typeface="Arial"/>
            </a:endParaRPr>
          </a:p>
          <a:p>
            <a:pPr>
              <a:lnSpc>
                <a:spcPct val="100000"/>
              </a:lnSpc>
            </a:pPr>
            <a:r>
              <a:rPr b="0" lang="it-IT" sz="1800" spc="-1" strike="noStrike">
                <a:solidFill>
                  <a:srgbClr val="000000"/>
                </a:solidFill>
                <a:latin typeface="Arial"/>
                <a:ea typeface="DejaVu Sans"/>
              </a:rPr>
              <a:t>define(‘VERSIONE’, ‘1.0’);</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VERSIONE . ‘\n’</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08"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MAGIC CONSTANTS</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definisce delle costanti dette «Costanti magiche».</a:t>
            </a:r>
            <a:endParaRPr b="0" lang="it-IT" sz="1800" spc="-1" strike="noStrike">
              <a:latin typeface="Arial"/>
            </a:endParaRPr>
          </a:p>
          <a:p>
            <a:pPr>
              <a:lnSpc>
                <a:spcPct val="100000"/>
              </a:lnSpc>
            </a:pPr>
            <a:r>
              <a:rPr b="0" lang="it-IT" sz="1800" spc="-1" strike="noStrike">
                <a:solidFill>
                  <a:srgbClr val="000000"/>
                </a:solidFill>
                <a:latin typeface="Arial"/>
                <a:ea typeface="DejaVu Sans"/>
              </a:rPr>
              <a:t>Sono nominate con questa sintassi: __NAME__ dove name può essere:</a:t>
            </a:r>
            <a:endParaRPr b="0" lang="it-IT" sz="1800" spc="-1" strike="noStrike">
              <a:latin typeface="Arial"/>
            </a:endParaRPr>
          </a:p>
          <a:p>
            <a:pPr>
              <a:lnSpc>
                <a:spcPct val="100000"/>
              </a:lnSpc>
            </a:pPr>
            <a:r>
              <a:rPr b="0" lang="it-IT" sz="1800" spc="-1" strike="noStrike">
                <a:solidFill>
                  <a:srgbClr val="000000"/>
                </a:solidFill>
                <a:latin typeface="Arial"/>
                <a:ea typeface="DejaVu Sans"/>
              </a:rPr>
              <a:t>__FILE__ : indica il nome del file corrente, compreso il path</a:t>
            </a:r>
            <a:endParaRPr b="0" lang="it-IT" sz="1800" spc="-1" strike="noStrike">
              <a:latin typeface="Arial"/>
            </a:endParaRPr>
          </a:p>
          <a:p>
            <a:pPr>
              <a:lnSpc>
                <a:spcPct val="100000"/>
              </a:lnSpc>
            </a:pPr>
            <a:r>
              <a:rPr b="0" lang="it-IT" sz="1800" spc="-1" strike="noStrike">
                <a:solidFill>
                  <a:srgbClr val="000000"/>
                </a:solidFill>
                <a:latin typeface="Arial"/>
                <a:ea typeface="DejaVu Sans"/>
              </a:rPr>
              <a:t>__DIR__ :indicala dir corrente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Ì’elenco completo è disponibile su:</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http://php.net/manual/en/language.constants.predefined.php</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10"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Il tipo intero: Integer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Le variabili di tipo intero contengono valori numerici interi.</a:t>
            </a:r>
            <a:endParaRPr b="0" lang="it-IT" sz="1800" spc="-1" strike="noStrike">
              <a:latin typeface="Arial"/>
            </a:endParaRPr>
          </a:p>
          <a:p>
            <a:pPr>
              <a:lnSpc>
                <a:spcPct val="100000"/>
              </a:lnSpc>
            </a:pPr>
            <a:r>
              <a:rPr b="0" lang="it-IT" sz="1800" spc="-1" strike="noStrike">
                <a:solidFill>
                  <a:srgbClr val="000000"/>
                </a:solidFill>
                <a:latin typeface="Arial"/>
                <a:ea typeface="DejaVu Sans"/>
              </a:rPr>
              <a:t>A livello di sistema questi dati vengono memorizzati con 32 o 64 bit a seconda del sistema operativo.</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 le costanti: </a:t>
            </a:r>
            <a:endParaRPr b="0" lang="it-IT" sz="1800" spc="-1" strike="noStrike">
              <a:latin typeface="Arial"/>
            </a:endParaRPr>
          </a:p>
          <a:p>
            <a:pPr>
              <a:lnSpc>
                <a:spcPct val="100000"/>
              </a:lnSpc>
            </a:pPr>
            <a:r>
              <a:rPr b="0" lang="it-IT" sz="1800" spc="-1" strike="noStrike">
                <a:solidFill>
                  <a:srgbClr val="000000"/>
                </a:solidFill>
                <a:latin typeface="Arial"/>
                <a:ea typeface="DejaVu Sans"/>
              </a:rPr>
              <a:t>PHP_INT_MAX</a:t>
            </a:r>
            <a:endParaRPr b="0" lang="it-IT" sz="1800" spc="-1" strike="noStrike">
              <a:latin typeface="Arial"/>
            </a:endParaRPr>
          </a:p>
          <a:p>
            <a:pPr>
              <a:lnSpc>
                <a:spcPct val="100000"/>
              </a:lnSpc>
            </a:pPr>
            <a:r>
              <a:rPr b="0" lang="it-IT" sz="1800" spc="-1" strike="noStrike">
                <a:solidFill>
                  <a:srgbClr val="000000"/>
                </a:solidFill>
                <a:latin typeface="Arial"/>
                <a:ea typeface="DejaVu Sans"/>
              </a:rPr>
              <a:t>PHP_INT_MIN</a:t>
            </a:r>
            <a:endParaRPr b="0" lang="it-IT" sz="1800" spc="-1" strike="noStrike">
              <a:latin typeface="Arial"/>
            </a:endParaRPr>
          </a:p>
          <a:p>
            <a:pPr>
              <a:lnSpc>
                <a:spcPct val="100000"/>
              </a:lnSpc>
            </a:pPr>
            <a:r>
              <a:rPr b="0" lang="it-IT" sz="1800" spc="-1" strike="noStrike">
                <a:solidFill>
                  <a:srgbClr val="000000"/>
                </a:solidFill>
                <a:latin typeface="Arial"/>
                <a:ea typeface="DejaVu Sans"/>
              </a:rPr>
              <a:t>PHP_INT_SIZE</a:t>
            </a:r>
            <a:endParaRPr b="0" lang="it-IT" sz="1800" spc="-1" strike="noStrike">
              <a:latin typeface="Arial"/>
            </a:endParaRPr>
          </a:p>
          <a:p>
            <a:pPr>
              <a:lnSpc>
                <a:spcPct val="100000"/>
              </a:lnSpc>
            </a:pPr>
            <a:r>
              <a:rPr b="0" lang="it-IT" sz="1800" spc="-1" strike="noStrike">
                <a:solidFill>
                  <a:srgbClr val="000000"/>
                </a:solidFill>
                <a:latin typeface="Arial"/>
                <a:ea typeface="DejaVu Sans"/>
              </a:rPr>
              <a:t>Possiamo conoscere il numero massimo supportato, il minimo  la dimensione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Proviamo con : </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“Max:“ . PHP_INT_MAX . “\n”;</a:t>
            </a:r>
            <a:endParaRPr b="0" lang="it-IT" sz="1800" spc="-1" strike="noStrike">
              <a:latin typeface="Arial"/>
            </a:endParaRPr>
          </a:p>
          <a:p>
            <a:pPr>
              <a:lnSpc>
                <a:spcPct val="100000"/>
              </a:lnSpc>
            </a:pPr>
            <a:r>
              <a:rPr b="0" lang="it-IT" sz="1800" spc="-1" strike="noStrike">
                <a:solidFill>
                  <a:srgbClr val="000000"/>
                </a:solidFill>
                <a:latin typeface="Arial"/>
                <a:ea typeface="DejaVu Sans"/>
              </a:rPr>
              <a:t>Etc.</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12"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Integer (II)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Oltre ai numeri decimali è possibile specificare anche i numeri binari, in base 8 o in base 16:</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$num= 255 ; // decimal</a:t>
            </a:r>
            <a:endParaRPr b="0" lang="it-IT" sz="1800" spc="-1" strike="noStrike">
              <a:latin typeface="Arial"/>
            </a:endParaRPr>
          </a:p>
          <a:p>
            <a:pPr>
              <a:lnSpc>
                <a:spcPct val="100000"/>
              </a:lnSpc>
            </a:pPr>
            <a:r>
              <a:rPr b="0" lang="it-IT" sz="1800" spc="-1" strike="noStrike">
                <a:solidFill>
                  <a:srgbClr val="000000"/>
                </a:solidFill>
                <a:latin typeface="Arial"/>
                <a:ea typeface="DejaVu Sans"/>
              </a:rPr>
              <a:t>$num = 0b11111111; // binary</a:t>
            </a:r>
            <a:endParaRPr b="0" lang="it-IT" sz="1800" spc="-1" strike="noStrike">
              <a:latin typeface="Arial"/>
            </a:endParaRPr>
          </a:p>
          <a:p>
            <a:pPr>
              <a:lnSpc>
                <a:spcPct val="100000"/>
              </a:lnSpc>
            </a:pPr>
            <a:r>
              <a:rPr b="0" lang="it-IT" sz="1800" spc="-1" strike="noStrike">
                <a:solidFill>
                  <a:srgbClr val="000000"/>
                </a:solidFill>
                <a:latin typeface="Arial"/>
                <a:ea typeface="DejaVu Sans"/>
              </a:rPr>
              <a:t>$num = 0377 //octal</a:t>
            </a:r>
            <a:endParaRPr b="0" lang="it-IT" sz="1800" spc="-1" strike="noStrike">
              <a:latin typeface="Arial"/>
            </a:endParaRPr>
          </a:p>
          <a:p>
            <a:pPr>
              <a:lnSpc>
                <a:spcPct val="100000"/>
              </a:lnSpc>
            </a:pPr>
            <a:r>
              <a:rPr b="0" lang="it-IT" sz="1800" spc="-1" strike="noStrike">
                <a:solidFill>
                  <a:srgbClr val="000000"/>
                </a:solidFill>
                <a:latin typeface="Arial"/>
                <a:ea typeface="DejaVu Sans"/>
              </a:rPr>
              <a:t>$num = 0xff; //hexadecimal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supporta le operazioni di somma (+), sottrazione (-) divisione (/), moltiplicazioni (*) ed eelvamento a potenza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Inoltre sono disponibili gli operatori di incremento (+1) e decremento (-1) rappresentati da ++ e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14"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Operazioni</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supporta le operazioni di somma (+), sottrazione (-) divisione (/), moltiplicazioni (*) ed eelvamento a potenza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Inoltre sono disponibili gli operatori di incremento (+1) e decremento (-1) rappresentati da ++ e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16"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esempi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$a = 1 ; </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++$a; // print 2</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$a++ // print 2</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$a // print 3</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L’utlizzo del doppio operatore assume un significato diverso a seconda che sia utilizzato prima o dopo la variabile. Nel caso del prefisso il doppio operatore viene eseguito prima della valutazione della variabile.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18"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double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Il numero di tipo double, conosciuto come float viene usato per la gestione dei numeri in virgola mobile. Questi numeri possono essere indicati con il punto oppure con l’esponente: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$a = 1.234;  // 1.234 </a:t>
            </a:r>
            <a:endParaRPr b="0" lang="it-IT" sz="1800" spc="-1" strike="noStrike">
              <a:latin typeface="Arial"/>
            </a:endParaRPr>
          </a:p>
          <a:p>
            <a:pPr>
              <a:lnSpc>
                <a:spcPct val="100000"/>
              </a:lnSpc>
            </a:pPr>
            <a:r>
              <a:rPr b="0" lang="it-IT" sz="1800" spc="-1" strike="noStrike">
                <a:solidFill>
                  <a:srgbClr val="000000"/>
                </a:solidFill>
                <a:latin typeface="Arial"/>
                <a:ea typeface="DejaVu Sans"/>
              </a:rPr>
              <a:t>$b= 1.2e3 // 1200</a:t>
            </a:r>
            <a:endParaRPr b="0" lang="it-IT" sz="1800" spc="-1" strike="noStrike">
              <a:latin typeface="Arial"/>
            </a:endParaRPr>
          </a:p>
          <a:p>
            <a:pPr>
              <a:lnSpc>
                <a:spcPct val="100000"/>
              </a:lnSpc>
            </a:pPr>
            <a:r>
              <a:rPr b="0" lang="it-IT" sz="1800" spc="-1" strike="noStrike">
                <a:solidFill>
                  <a:srgbClr val="000000"/>
                </a:solidFill>
                <a:latin typeface="Arial"/>
                <a:ea typeface="DejaVu Sans"/>
              </a:rPr>
              <a:t>$c= 7E-10 ; //0.0000000007</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L’operatore di esponente può essere rappresentato in minuscolo o maiuscolo</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20"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160020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Introduzione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Come memorizzare informazioni con l’uso di variabili, creare sequenze di valori con array, ripetere l’esecuzione di istruzioni tramite l’utilizzo dei cicli iterativi, eseguire istruzioni condizionali, etc.</a:t>
            </a:r>
            <a:endParaRPr b="0" lang="it-IT" sz="1800" spc="-1" strike="noStrike">
              <a:latin typeface="Arial"/>
            </a:endParaRPr>
          </a:p>
          <a:p>
            <a:pPr>
              <a:lnSpc>
                <a:spcPct val="100000"/>
              </a:lnSpc>
            </a:pPr>
            <a:r>
              <a:rPr b="0" lang="it-IT" sz="1800" spc="-1" strike="noStrike">
                <a:solidFill>
                  <a:srgbClr val="000000"/>
                </a:solidFill>
                <a:latin typeface="Arial"/>
                <a:ea typeface="DejaVu Sans"/>
              </a:rPr>
              <a:t>Evidenzieremo le peculiarità di php8</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Iniziamo con il classico esempio di «Hello World»</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
        <p:nvSpPr>
          <p:cNvPr id="86"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Double, funzioni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dispone di numerose funzioni matematiche, tra le quali:</a:t>
            </a:r>
            <a:endParaRPr b="0" lang="it-IT" sz="1800" spc="-1" strike="noStrike">
              <a:latin typeface="Arial"/>
            </a:endParaRPr>
          </a:p>
          <a:p>
            <a:pPr>
              <a:lnSpc>
                <a:spcPct val="100000"/>
              </a:lnSpc>
            </a:pPr>
            <a:r>
              <a:rPr b="0" lang="it-IT" sz="1800" spc="-1" strike="noStrike">
                <a:solidFill>
                  <a:srgbClr val="000000"/>
                </a:solidFill>
                <a:latin typeface="Arial"/>
                <a:ea typeface="DejaVu Sans"/>
              </a:rPr>
              <a:t>sqrt($a) : radice quadrata</a:t>
            </a:r>
            <a:endParaRPr b="0" lang="it-IT" sz="1800" spc="-1" strike="noStrike">
              <a:latin typeface="Arial"/>
            </a:endParaRPr>
          </a:p>
          <a:p>
            <a:pPr>
              <a:lnSpc>
                <a:spcPct val="100000"/>
              </a:lnSpc>
            </a:pPr>
            <a:r>
              <a:rPr b="0" lang="it-IT" sz="1800" spc="-1" strike="noStrike">
                <a:solidFill>
                  <a:srgbClr val="000000"/>
                </a:solidFill>
                <a:latin typeface="Arial"/>
                <a:ea typeface="DejaVu Sans"/>
              </a:rPr>
              <a:t>sin ($a) : il seno trigonometrico</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cos ($a) : il coseno trigonometrico</a:t>
            </a:r>
            <a:endParaRPr b="0" lang="it-IT" sz="1800" spc="-1" strike="noStrike">
              <a:latin typeface="Arial"/>
            </a:endParaRPr>
          </a:p>
          <a:p>
            <a:pPr>
              <a:lnSpc>
                <a:spcPct val="100000"/>
              </a:lnSpc>
            </a:pPr>
            <a:r>
              <a:rPr b="0" lang="it-IT" sz="1800" spc="-1" strike="noStrike">
                <a:solidFill>
                  <a:srgbClr val="000000"/>
                </a:solidFill>
                <a:latin typeface="Arial"/>
                <a:ea typeface="DejaVu Sans"/>
              </a:rPr>
              <a:t>log($a) : il logaritmo naturale di $a</a:t>
            </a:r>
            <a:endParaRPr b="0" lang="it-IT" sz="1800" spc="-1" strike="noStrike">
              <a:latin typeface="Arial"/>
            </a:endParaRPr>
          </a:p>
          <a:p>
            <a:pPr>
              <a:lnSpc>
                <a:spcPct val="100000"/>
              </a:lnSpc>
            </a:pPr>
            <a:r>
              <a:rPr b="0" lang="it-IT" sz="1800" spc="-1" strike="noStrike">
                <a:solidFill>
                  <a:srgbClr val="000000"/>
                </a:solidFill>
                <a:latin typeface="Arial"/>
                <a:ea typeface="DejaVu Sans"/>
              </a:rPr>
              <a:t>round($a) : arrotonda un numero ad un intero . I valori decimali se &gt;=0,5 vengono arrotondati al numero successivo </a:t>
            </a:r>
            <a:endParaRPr b="0" lang="it-IT" sz="1800" spc="-1" strike="noStrike">
              <a:latin typeface="Arial"/>
            </a:endParaRPr>
          </a:p>
          <a:p>
            <a:pPr>
              <a:lnSpc>
                <a:spcPct val="100000"/>
              </a:lnSpc>
            </a:pPr>
            <a:r>
              <a:rPr b="0" lang="it-IT" sz="1800" spc="-1" strike="noStrike">
                <a:solidFill>
                  <a:srgbClr val="000000"/>
                </a:solidFill>
                <a:latin typeface="Arial"/>
                <a:ea typeface="DejaVu Sans"/>
              </a:rPr>
              <a:t>floor($a): converte $a al numero intero eliminando la parte decimale</a:t>
            </a:r>
            <a:endParaRPr b="0" lang="it-IT" sz="1800" spc="-1" strike="noStrike">
              <a:latin typeface="Arial"/>
            </a:endParaRPr>
          </a:p>
          <a:p>
            <a:pPr>
              <a:lnSpc>
                <a:spcPct val="100000"/>
              </a:lnSpc>
            </a:pPr>
            <a:r>
              <a:rPr b="0" lang="it-IT" sz="1800" spc="-1" strike="noStrike">
                <a:solidFill>
                  <a:srgbClr val="000000"/>
                </a:solidFill>
                <a:latin typeface="Arial"/>
                <a:ea typeface="DejaVu Sans"/>
              </a:rPr>
              <a:t>ceil($a): converte $a al successivo numero intero, arrotondando la parte decimale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22"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Double, esercizi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definire due variabili di tipo float (double) con due decimali:</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costo orario</a:t>
            </a:r>
            <a:endParaRPr b="0" lang="it-IT" sz="1800" spc="-1" strike="noStrike">
              <a:latin typeface="Arial"/>
            </a:endParaRPr>
          </a:p>
          <a:p>
            <a:pPr>
              <a:lnSpc>
                <a:spcPct val="100000"/>
              </a:lnSpc>
            </a:pPr>
            <a:r>
              <a:rPr b="0" lang="it-IT" sz="1800" spc="-1" strike="noStrike">
                <a:solidFill>
                  <a:srgbClr val="000000"/>
                </a:solidFill>
                <a:latin typeface="Arial"/>
                <a:ea typeface="DejaVu Sans"/>
              </a:rPr>
              <a:t>durata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e calcolarne il costo totale come prodotto del costo orario e delle durata</a:t>
            </a:r>
            <a:endParaRPr b="0" lang="it-IT" sz="1800" spc="-1" strike="noStrike">
              <a:latin typeface="Arial"/>
            </a:endParaRPr>
          </a:p>
          <a:p>
            <a:pPr>
              <a:lnSpc>
                <a:spcPct val="100000"/>
              </a:lnSpc>
            </a:pPr>
            <a:r>
              <a:rPr b="0" lang="it-IT" sz="1800" spc="-1" strike="noStrike">
                <a:solidFill>
                  <a:srgbClr val="000000"/>
                </a:solidFill>
                <a:latin typeface="Arial"/>
                <a:ea typeface="DejaVu Sans"/>
              </a:rPr>
              <a:t>stampare il risultato a video con echo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arrotondare il risultato a due decimali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Usare la funzione round</a:t>
            </a:r>
            <a:endParaRPr b="0" lang="it-IT" sz="1800" spc="-1" strike="noStrike">
              <a:latin typeface="Arial"/>
            </a:endParaRPr>
          </a:p>
          <a:p>
            <a:pPr>
              <a:lnSpc>
                <a:spcPct val="100000"/>
              </a:lnSpc>
            </a:pPr>
            <a:r>
              <a:rPr b="0" lang="it-IT" sz="1800" spc="-1" strike="noStrike">
                <a:solidFill>
                  <a:srgbClr val="000000"/>
                </a:solidFill>
                <a:latin typeface="Arial"/>
                <a:ea typeface="DejaVu Sans"/>
              </a:rPr>
              <a:t>E poi fare una altra versione usando la funzione number_format()</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24"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string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Il tipo string viene usato per memorizzare le stringhe, ovvero sequenze di caratteri ASCII.  Il testo può essere inserito tra apici semplici o doppi. Con gli apici singoli il testo viene inserito così come è, mentre con gli apici doppi il PHP valuta il contenuto per operare eventuali sostituzioni o interpretazioni di sequenze di escape.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$text = ‘esempio di testo’;</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$text . “\n”;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$a= 1; </a:t>
            </a:r>
            <a:endParaRPr b="0" lang="it-IT" sz="1800" spc="-1" strike="noStrike">
              <a:latin typeface="Arial"/>
            </a:endParaRPr>
          </a:p>
          <a:p>
            <a:pPr>
              <a:lnSpc>
                <a:spcPct val="100000"/>
              </a:lnSpc>
            </a:pPr>
            <a:r>
              <a:rPr b="0" lang="it-IT" sz="1800" spc="-1" strike="noStrike">
                <a:solidFill>
                  <a:srgbClr val="000000"/>
                </a:solidFill>
                <a:latin typeface="Arial"/>
                <a:ea typeface="DejaVu Sans"/>
              </a:rPr>
              <a:t>$text = “il valore di \$a è  $a\n”;</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$text ; // il valore di $a è 1</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26"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String: funzioni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offre diverse funzioni per la manipolazione delle stringhe</a:t>
            </a:r>
            <a:endParaRPr b="0" lang="it-IT" sz="1800" spc="-1" strike="noStrike">
              <a:latin typeface="Arial"/>
            </a:endParaRPr>
          </a:p>
          <a:p>
            <a:pPr>
              <a:lnSpc>
                <a:spcPct val="100000"/>
              </a:lnSpc>
            </a:pPr>
            <a:r>
              <a:rPr b="0" lang="it-IT" sz="1800" spc="-1" strike="noStrike">
                <a:solidFill>
                  <a:srgbClr val="000000"/>
                </a:solidFill>
                <a:latin typeface="Arial"/>
                <a:ea typeface="DejaVu Sans"/>
              </a:rPr>
              <a:t>strlen() determina la lunghezza</a:t>
            </a:r>
            <a:endParaRPr b="0" lang="it-IT" sz="1800" spc="-1" strike="noStrike">
              <a:latin typeface="Arial"/>
            </a:endParaRPr>
          </a:p>
          <a:p>
            <a:pPr>
              <a:lnSpc>
                <a:spcPct val="100000"/>
              </a:lnSpc>
            </a:pPr>
            <a:r>
              <a:rPr b="0" lang="it-IT" sz="1800" spc="-1" strike="noStrike">
                <a:solidFill>
                  <a:srgbClr val="000000"/>
                </a:solidFill>
                <a:latin typeface="Arial"/>
                <a:ea typeface="DejaVu Sans"/>
              </a:rPr>
              <a:t>strpos() determina  la posizione di una stringa all’interno di  una altra stringa</a:t>
            </a:r>
            <a:endParaRPr b="0" lang="it-IT" sz="1800" spc="-1" strike="noStrike">
              <a:latin typeface="Arial"/>
            </a:endParaRPr>
          </a:p>
          <a:p>
            <a:pPr>
              <a:lnSpc>
                <a:spcPct val="100000"/>
              </a:lnSpc>
            </a:pPr>
            <a:r>
              <a:rPr b="0" lang="it-IT" sz="1800" spc="-1" strike="noStrike">
                <a:solidFill>
                  <a:srgbClr val="000000"/>
                </a:solidFill>
                <a:latin typeface="Arial"/>
                <a:ea typeface="DejaVu Sans"/>
              </a:rPr>
              <a:t>substr() per estrarre una parte di una stringa</a:t>
            </a:r>
            <a:endParaRPr b="0" lang="it-IT" sz="1800" spc="-1" strike="noStrike">
              <a:latin typeface="Arial"/>
            </a:endParaRPr>
          </a:p>
          <a:p>
            <a:pPr>
              <a:lnSpc>
                <a:spcPct val="100000"/>
              </a:lnSpc>
            </a:pPr>
            <a:r>
              <a:rPr b="0" lang="it-IT" sz="1800" spc="-1" strike="noStrike">
                <a:solidFill>
                  <a:srgbClr val="000000"/>
                </a:solidFill>
                <a:latin typeface="Arial"/>
                <a:ea typeface="DejaVu Sans"/>
              </a:rPr>
              <a:t>strtoupper() per rendere il testo  maiuscolo</a:t>
            </a:r>
            <a:endParaRPr b="0" lang="it-IT" sz="1800" spc="-1" strike="noStrike">
              <a:latin typeface="Arial"/>
            </a:endParaRPr>
          </a:p>
          <a:p>
            <a:pPr>
              <a:lnSpc>
                <a:spcPct val="100000"/>
              </a:lnSpc>
            </a:pPr>
            <a:r>
              <a:rPr b="0" lang="it-IT" sz="1800" spc="-1" strike="noStrike">
                <a:solidFill>
                  <a:srgbClr val="000000"/>
                </a:solidFill>
                <a:latin typeface="Arial"/>
                <a:ea typeface="DejaVu Sans"/>
              </a:rPr>
              <a:t>strtolower() per rendere il testo minuscolo</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28"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String: funzioni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Esempi: </a:t>
            </a:r>
            <a:endParaRPr b="0" lang="it-IT" sz="1800" spc="-1" strike="noStrike">
              <a:latin typeface="Arial"/>
            </a:endParaRPr>
          </a:p>
          <a:p>
            <a:pPr>
              <a:lnSpc>
                <a:spcPct val="100000"/>
              </a:lnSpc>
            </a:pPr>
            <a:r>
              <a:rPr b="0" lang="it-IT" sz="1800" spc="-1" strike="noStrike">
                <a:solidFill>
                  <a:srgbClr val="000000"/>
                </a:solidFill>
                <a:latin typeface="Arial"/>
                <a:ea typeface="DejaVu Sans"/>
              </a:rPr>
              <a:t>$text= ‘Esempio di testo ’;</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strlen($text);  // 16</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strpos($text, ‘testo’); // 11</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substr($text, 11,5) . «\n» ; // testo</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strtouper($text);  // ESEMPIO DI TESTO</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strtolower($text);  // esempio di testo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Il valore 11 è stampato perché il conteggio inizia da 0</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30"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String: funzioni printf() e sprintf()</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La funzione printf() viene usata per la stampa a video di stringhe e variabili, con al possibilità di specificarne la formattazione.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Ad esempio per stampare un valore di tipo double() con 4 decimali: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$pi= 3.14159265;</a:t>
            </a:r>
            <a:endParaRPr b="0" lang="it-IT" sz="1800" spc="-1" strike="noStrike">
              <a:latin typeface="Arial"/>
            </a:endParaRPr>
          </a:p>
          <a:p>
            <a:pPr>
              <a:lnSpc>
                <a:spcPct val="100000"/>
              </a:lnSpc>
            </a:pPr>
            <a:r>
              <a:rPr b="0" lang="it-IT" sz="1800" spc="-1" strike="noStrike">
                <a:solidFill>
                  <a:srgbClr val="000000"/>
                </a:solidFill>
                <a:latin typeface="Arial"/>
                <a:ea typeface="DejaVu Sans"/>
              </a:rPr>
              <a:t>Printf(“Pi-greco con 4 cifre decinali: %.4f\n”, $pi); // 3.1416</a:t>
            </a:r>
            <a:endParaRPr b="0" lang="it-IT" sz="1800" spc="-1" strike="noStrike">
              <a:latin typeface="Arial"/>
            </a:endParaRPr>
          </a:p>
          <a:p>
            <a:pPr>
              <a:lnSpc>
                <a:spcPct val="100000"/>
              </a:lnSpc>
            </a:pPr>
            <a:r>
              <a:rPr b="0" lang="it-IT" sz="1800" spc="-1" strike="noStrike">
                <a:solidFill>
                  <a:srgbClr val="000000"/>
                </a:solidFill>
                <a:latin typeface="Arial"/>
                <a:ea typeface="DejaVu Sans"/>
              </a:rPr>
              <a:t>Il valore numerico è specificato nella stringa dal marcatore %.4f dove 4 indica il numero di cifre decimali da usare e f indica il formato float. Si noti l’arrotondamento del valore.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La funzione consente di stampare valori di dipo intero con il marcatore %d e di tipo stringa con %s</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32"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String: funzioni printf() e sprintf()</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La funzione sprintf() funziona come printf() ma restituisce il valore in una variabile invece di stamparla a video.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$pi= 3.14159265;</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sprintf(«Pi-greco con 4 cifre decimali: %.4f\n», $pi); // 3.1416</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34"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160020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PHP è un linguaggio interpretato.</a:t>
            </a:r>
            <a:endParaRPr b="0" lang="it-IT" sz="1800" spc="-1" strike="noStrike">
              <a:latin typeface="Arial"/>
            </a:endParaRPr>
          </a:p>
          <a:p>
            <a:pPr>
              <a:lnSpc>
                <a:spcPct val="100000"/>
              </a:lnSpc>
            </a:pPr>
            <a:r>
              <a:rPr b="0" lang="it-IT" sz="1800" spc="-1" strike="noStrike">
                <a:solidFill>
                  <a:srgbClr val="000000"/>
                </a:solidFill>
                <a:latin typeface="Arial"/>
                <a:ea typeface="DejaVu Sans"/>
              </a:rPr>
              <a:t>E’ sufficiente inserire il codice in un file di testo e farlo eseguire dall’interprete.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&lt;?php</a:t>
            </a:r>
            <a:endParaRPr b="0" lang="it-IT" sz="1800" spc="-1" strike="noStrike">
              <a:latin typeface="Arial"/>
            </a:endParaRPr>
          </a:p>
          <a:p>
            <a:pPr>
              <a:lnSpc>
                <a:spcPct val="100000"/>
              </a:lnSpc>
            </a:pPr>
            <a:r>
              <a:rPr b="0" lang="it-IT" sz="1800" spc="-1" strike="noStrike">
                <a:solidFill>
                  <a:srgbClr val="000000"/>
                </a:solidFill>
                <a:latin typeface="Arial"/>
                <a:ea typeface="DejaVu Sans"/>
              </a:rPr>
              <a:t>echo ‘Hello World\n’;</a:t>
            </a:r>
            <a:endParaRPr b="0" lang="it-IT" sz="1800" spc="-1" strike="noStrike">
              <a:latin typeface="Arial"/>
            </a:endParaRPr>
          </a:p>
          <a:p>
            <a:pPr>
              <a:lnSpc>
                <a:spcPct val="100000"/>
              </a:lnSpc>
            </a:pPr>
            <a:r>
              <a:rPr b="0" lang="it-IT" sz="1800" spc="-1" strike="noStrike">
                <a:solidFill>
                  <a:srgbClr val="000000"/>
                </a:solidFill>
                <a:latin typeface="Arial"/>
                <a:ea typeface="DejaVu Sans"/>
              </a:rPr>
              <a:t>?&gt;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Memorizziamo il programma nel file hello.php e possiamo quindi eseguire il programma digitando: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hello.php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Questa modalità di esecuzione tramite la linea di comando (CLI, command line interface) è una delle possibilità di utilizzo del codice.</a:t>
            </a:r>
            <a:endParaRPr b="0" lang="it-IT" sz="1800" spc="-1" strike="noStrike">
              <a:latin typeface="Arial"/>
            </a:endParaRPr>
          </a:p>
          <a:p>
            <a:pPr>
              <a:lnSpc>
                <a:spcPct val="100000"/>
              </a:lnSpc>
            </a:pPr>
            <a:endParaRPr b="0" lang="it-IT" sz="1800" spc="-1" strike="noStrike">
              <a:latin typeface="Arial"/>
            </a:endParaRPr>
          </a:p>
        </p:txBody>
      </p:sp>
      <p:sp>
        <p:nvSpPr>
          <p:cNvPr id="88"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160020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Il programma inizia con i tag di apertura</a:t>
            </a:r>
            <a:endParaRPr b="0" lang="it-IT" sz="1800" spc="-1" strike="noStrike">
              <a:latin typeface="Arial"/>
            </a:endParaRPr>
          </a:p>
          <a:p>
            <a:pPr>
              <a:lnSpc>
                <a:spcPct val="100000"/>
              </a:lnSpc>
            </a:pPr>
            <a:r>
              <a:rPr b="0" lang="it-IT" sz="1800" spc="-1" strike="noStrike">
                <a:solidFill>
                  <a:srgbClr val="000000"/>
                </a:solidFill>
                <a:latin typeface="Arial"/>
                <a:ea typeface="DejaVu Sans"/>
              </a:rPr>
              <a:t>&lt;?php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Seguiti dai dati di chiusura ?&gt; che sono qui omessi poiché la chiusura corrisponderà al termine del file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L’istruzione echo viene usata per stampare a video la scritta Hello World sotto forma di stringa e deve essere racchiusa sa apici singoli o doppi, nel nostro caso doppi per utilizzare la sequenza di escape.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Ogni istruzione PHP termina con il carattere punto e virgola. E’ possibile omettere il punto e virgola nell’ultima riga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90"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160020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L’interprete esegue tutto il codice compreso tra i tag di apertura e di chiusura, ed è quindi possibile intercalare codice HTML e codice PHP, come in questo caso: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&lt;b&gt; anno corrente: &lt;?php echo date(‘Y’) ?&gt; &lt;/b&gt;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Eseguendo questo programma verrà visualizzato l’anno corrente grazie all’uso della funzione date() del linguaggio.</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92"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Arial"/>
                <a:ea typeface="DejaVu Sans"/>
              </a:rPr>
              <a:t>Commenti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Il codice può essere commentato: un commento può essere iniziato con </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Nel qual caso tutti i caratteri che seguono sulla riga non verranno interpretati dall’interprete</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inserire un commento su più righe si usa la sintassi : </a:t>
            </a:r>
            <a:endParaRPr b="0" lang="it-IT" sz="1800" spc="-1" strike="noStrike">
              <a:latin typeface="Arial"/>
            </a:endParaRPr>
          </a:p>
          <a:p>
            <a:pPr>
              <a:lnSpc>
                <a:spcPct val="100000"/>
              </a:lnSpc>
            </a:pPr>
            <a:r>
              <a:rPr b="0" lang="it-IT" sz="1800" spc="-1" strike="noStrike">
                <a:solidFill>
                  <a:srgbClr val="000000"/>
                </a:solidFill>
                <a:latin typeface="Arial"/>
                <a:ea typeface="DejaVu Sans"/>
              </a:rPr>
              <a:t>/*    commento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Il commenti servono a rendere chiaro lo scopo del codice e per inserire riferimenti di documentazione.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94"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Tipi di dati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è in grado di gestire i seguenti tipi di dati: </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Boolean  (true , false)</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Integer ( numeri interi)</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Double ( numeri in virgola mobile )</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String  ( stringhe, sequenza di caratteri )</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Array  (sequenze ordinate di valori di qualsiasi tipo, )</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Object (per la programmazione OO)</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Resource  (per le risorse esterne )</a:t>
            </a:r>
            <a:endParaRPr b="0" lang="it-IT" sz="1800" spc="-1" strike="noStrike">
              <a:latin typeface="Arial"/>
            </a:endParaRPr>
          </a:p>
          <a:p>
            <a:pPr marL="285840" indent="-284760">
              <a:lnSpc>
                <a:spcPct val="100000"/>
              </a:lnSpc>
              <a:buClr>
                <a:srgbClr val="000000"/>
              </a:buClr>
              <a:buFont typeface="Arial"/>
              <a:buChar char="•"/>
            </a:pPr>
            <a:r>
              <a:rPr b="0" i="1" lang="it-IT" sz="1800" spc="-1" strike="noStrike">
                <a:solidFill>
                  <a:srgbClr val="000000"/>
                </a:solidFill>
                <a:latin typeface="Arial"/>
                <a:ea typeface="DejaVu Sans"/>
              </a:rPr>
              <a:t>NULL</a:t>
            </a:r>
            <a:r>
              <a:rPr b="0" lang="it-IT" sz="1800" spc="-1" strike="noStrike">
                <a:solidFill>
                  <a:srgbClr val="000000"/>
                </a:solidFill>
                <a:latin typeface="Arial"/>
                <a:ea typeface="DejaVu Sans"/>
              </a:rPr>
              <a:t>  (nessun tipo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96"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Tipi di dati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 dati vengono memorizzati in variabili.</a:t>
            </a:r>
            <a:endParaRPr b="0" lang="it-IT" sz="1800" spc="-1" strike="noStrike">
              <a:latin typeface="Arial"/>
            </a:endParaRPr>
          </a:p>
          <a:p>
            <a:pPr>
              <a:lnSpc>
                <a:spcPct val="100000"/>
              </a:lnSpc>
            </a:pPr>
            <a:r>
              <a:rPr b="0" lang="it-IT" sz="1800" spc="-1" strike="noStrike">
                <a:solidFill>
                  <a:srgbClr val="000000"/>
                </a:solidFill>
                <a:latin typeface="Arial"/>
                <a:ea typeface="DejaVu Sans"/>
              </a:rPr>
              <a:t>Una variabile è una locazione di memoria utilizzata per la memorizzazione temporanea di informazioni</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 il termine temporaneo si intende che la variabile rimane in memoria fino al termine dell’esecuzione del programma. Quando il programma termina il contenuto delle variabili viene liberato. Per memorizzare una informazione in modo persistente è necessario utilizzare un altro supporto, come file o database.</a:t>
            </a:r>
            <a:endParaRPr b="0" lang="it-IT" sz="1800" spc="-1" strike="noStrike">
              <a:latin typeface="Arial"/>
            </a:endParaRPr>
          </a:p>
          <a:p>
            <a:pPr>
              <a:lnSpc>
                <a:spcPct val="100000"/>
              </a:lnSpc>
            </a:pPr>
            <a:r>
              <a:rPr b="0" lang="it-IT" sz="1800" spc="-1" strike="noStrike">
                <a:solidFill>
                  <a:srgbClr val="000000"/>
                </a:solidFill>
                <a:latin typeface="Arial"/>
                <a:ea typeface="DejaVu Sans"/>
              </a:rPr>
              <a:t>La gestione della memoria è effettuata automaticamente dall’interprete e il programmatore non ha alcun dovere.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Le variabili sono denominate utilizzando il prefisso del dollaro ($).</a:t>
            </a:r>
            <a:endParaRPr b="0" lang="it-IT" sz="1800" spc="-1" strike="noStrike">
              <a:latin typeface="Arial"/>
            </a:endParaRPr>
          </a:p>
          <a:p>
            <a:pPr>
              <a:lnSpc>
                <a:spcPct val="100000"/>
              </a:lnSpc>
            </a:pPr>
            <a:r>
              <a:rPr b="0" lang="it-IT" sz="1800" spc="-1" strike="noStrike">
                <a:solidFill>
                  <a:srgbClr val="000000"/>
                </a:solidFill>
                <a:latin typeface="Arial"/>
                <a:ea typeface="DejaVu Sans"/>
              </a:rPr>
              <a:t>Ogni nome deve iniziare con una lettera dell’alfabeto o underscore (_), e poi proseguire con qualsiasi lettera, numero o underscore.</a:t>
            </a:r>
            <a:endParaRPr b="0" lang="it-IT" sz="1800" spc="-1" strike="noStrike">
              <a:latin typeface="Arial"/>
            </a:endParaRPr>
          </a:p>
          <a:p>
            <a:pPr>
              <a:lnSpc>
                <a:spcPct val="100000"/>
              </a:lnSpc>
            </a:pPr>
            <a:r>
              <a:rPr b="0" lang="it-IT" sz="1800" spc="-1" strike="noStrike">
                <a:solidFill>
                  <a:srgbClr val="000000"/>
                </a:solidFill>
                <a:latin typeface="Arial"/>
                <a:ea typeface="DejaVu Sans"/>
              </a:rPr>
              <a:t>I nomi sono </a:t>
            </a:r>
            <a:r>
              <a:rPr b="1" lang="it-IT" sz="1800" spc="-1" strike="noStrike">
                <a:solidFill>
                  <a:srgbClr val="000000"/>
                </a:solidFill>
                <a:latin typeface="Arial"/>
                <a:ea typeface="DejaVu Sans"/>
              </a:rPr>
              <a:t>casesensitive</a:t>
            </a:r>
            <a:r>
              <a:rPr b="0" lang="it-IT" sz="1800" spc="-1" strike="noStrike">
                <a:solidFill>
                  <a:srgbClr val="000000"/>
                </a:solidFill>
                <a:latin typeface="Arial"/>
                <a:ea typeface="DejaVu Sans"/>
              </a:rPr>
              <a:t>, cioè sensibili al maiuscolo/minuscolo</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98"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63320" y="1667520"/>
            <a:ext cx="8216640" cy="4512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Arial"/>
                <a:ea typeface="DejaVu Sans"/>
              </a:rPr>
              <a:t>Le variabili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Nomi validi sono:</a:t>
            </a:r>
            <a:endParaRPr b="0" lang="it-IT" sz="1800" spc="-1" strike="noStrike">
              <a:latin typeface="Arial"/>
            </a:endParaRPr>
          </a:p>
          <a:p>
            <a:pPr>
              <a:lnSpc>
                <a:spcPct val="100000"/>
              </a:lnSpc>
            </a:pPr>
            <a:r>
              <a:rPr b="0" lang="it-IT" sz="1800" spc="-1" strike="noStrike">
                <a:solidFill>
                  <a:srgbClr val="000000"/>
                </a:solidFill>
                <a:latin typeface="Arial"/>
                <a:ea typeface="DejaVu Sans"/>
              </a:rPr>
              <a:t>$a, $_a, $a1, $index, $_index1 etc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Le variabili NON sono tipizzate, è quindi possibile assegnare ad una stessa variabile diversi tipi, nello stesso programma in momenti diversi. La sequenza: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$flag=true;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$flag= 1;</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è perfettamente lecita.</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Questa caratteristica del linguaggio consente di utilizzare le variabili a proprio piacimento, senza dover definire a priori i tipi di dato delle variabili. Non è conveniente assegnare tipi diversi alla stessa variabile, per evitare confusioni</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p:txBody>
      </p:sp>
      <p:sp>
        <p:nvSpPr>
          <p:cNvPr id="100" name="CustomShape 2"/>
          <p:cNvSpPr/>
          <p:nvPr/>
        </p:nvSpPr>
        <p:spPr>
          <a:xfrm>
            <a:off x="714240" y="0"/>
            <a:ext cx="8216640" cy="1130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797</TotalTime>
  <Application>LibreOffice/6.0.7.3$Linux_X86_64 LibreOffice_project/00m0$Build-3</Application>
  <Words>1751</Words>
  <Paragraphs>357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2017-01-16T21:52:02Z</dcterms:created>
  <dc:creator>Roberto</dc:creator>
  <dc:description/>
  <dc:language>it-IT</dc:language>
  <cp:lastModifiedBy/>
  <dcterms:modified xsi:type="dcterms:W3CDTF">2022-01-21T12:19:45Z</dcterms:modified>
  <cp:revision>182</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Presentazione su schermo (4:3)</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