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91" r:id="rId17"/>
    <p:sldId id="29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5000" cy="113400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5000" cy="113400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3600" cy="11340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5000" cy="11340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5000" cy="113400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3600" cy="113400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49760" cy="441684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2640" cy="2316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50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2640" cy="789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27/02/2022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85" name="Immagine 5"/>
          <p:cNvPicPr/>
          <p:nvPr/>
        </p:nvPicPr>
        <p:blipFill>
          <a:blip r:embed="rId3"/>
          <a:stretch/>
        </p:blipFill>
        <p:spPr>
          <a:xfrm>
            <a:off x="302400" y="0"/>
            <a:ext cx="8584920" cy="880200"/>
          </a:xfrm>
          <a:prstGeom prst="rect">
            <a:avLst/>
          </a:prstGeom>
          <a:ln>
            <a:noFill/>
          </a:ln>
        </p:spPr>
      </p:pic>
      <p:pic>
        <p:nvPicPr>
          <p:cNvPr id="86" name="Immagine 42"/>
          <p:cNvPicPr/>
          <p:nvPr/>
        </p:nvPicPr>
        <p:blipFill>
          <a:blip r:embed="rId4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33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#12.01  	PROGRAMMAZIONE A OGGETTI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33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nella classe user è presente una variabile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$name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contenente il nome dell’utente e due funzioni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getName()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setName() 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restituire e impostare il nome dell’utente.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L’utilizzo della tipologia protected garantisce che la variabile $name non sia direttamente accessibile all’esterno della classe.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modificare il contenuto è necessario usare la funzione setName().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Per poter accedere al contenuto di variabili e alle funzioni di classe all’interno della stessa si utilizza la variabile speciale $this che identifica l’istanza corrente dell’oggetto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poter usare una classe è necessario instanziare un oggetto, ossia creare una variabile contenente una rappresentazione specifica della classe.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creare un oggetto in PHP si deve utilizzare l’operatore new.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$user1 = new User();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$user1-&gt;setName(‘Carlo’);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printf(“Hello %s&lt;br/&gt;”, $user→getName());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$user2 = new User();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$user2-&gt;setName(‘Carlo’);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printf(“Hello %s&lt;br/&gt;”, $user→getName());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codice dell’esempio vengono creati due oggetti, $user1 e $user2 della classe User.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E’ possibile chiamare le proprietà pubbliche (nel nostro caso nessuna) o le sue funzioni con l’operatore “freccia”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&gt;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l’esecuzione del codice precedente produrrà: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Hello Carlo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Hello Carlo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anche se le variabili contengono gli stessi valori sono due oggetti, quindi due entità distinte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nell’esempio fatto non esistono proprietà pubbliche pertanto l’accesso diretto a $name genera un errore: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$user1→name = “Franco”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verrebbe generato un errore: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Fatal error: Uncaught Error: Cannot access protected property User::$name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9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Esercizio che facciamo insieme:</a:t>
            </a: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definire una classe chiamata Person con le seguenti proprietà: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name: per contenere il nome</a:t>
            </a: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age: per contenere l'età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scrivere i seguenti metodi: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setName() per impostare il valore del nome</a:t>
            </a: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setAge() per impostare il valore del nome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getData() per ottenere una stringa in cui sia indicato il nome e l'eta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9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151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Esercizio da fare in autonomia in classe: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definire una classe chiamata Car con le seguenti proprietà: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model: per contenere il modello</a:t>
            </a: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manufacturer: per contenere la casa costruttrice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scrivere i seguenti metodi: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setModel() per impostare il valore del modello</a:t>
            </a:r>
          </a:p>
          <a:p>
            <a:pPr>
              <a:lnSpc>
                <a:spcPct val="100000"/>
              </a:lnSpc>
            </a:pPr>
            <a:r>
              <a:rPr lang="it-IT" spc="-1">
                <a:solidFill>
                  <a:srgbClr val="000000"/>
                </a:solidFill>
                <a:latin typeface="Arial"/>
              </a:rPr>
              <a:t>setManufacturer() per impostare il valore dell casa costruttrice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getData() per ottenere una stringa in cui sia indicata il modello e la casa costruttrice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9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34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Esercizio da fare a casa e caricare nel proprio spazio condiviso,</a:t>
            </a:r>
          </a:p>
          <a:p>
            <a:pPr>
              <a:lnSpc>
                <a:spcPct val="100000"/>
              </a:lnSpc>
            </a:pPr>
            <a:r>
              <a:rPr lang="it-IT" b="1" spc="-1">
                <a:solidFill>
                  <a:srgbClr val="000000"/>
                </a:solidFill>
                <a:latin typeface="Arial"/>
                <a:ea typeface="DejaVu Sans"/>
              </a:rPr>
              <a:t>lezione13/bike.php</a:t>
            </a:r>
          </a:p>
          <a:p>
            <a:pPr>
              <a:lnSpc>
                <a:spcPct val="100000"/>
              </a:lnSpc>
            </a:pPr>
            <a:endParaRPr lang="it-IT" sz="18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18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it-IT" b="1" spc="-1">
                <a:solidFill>
                  <a:srgbClr val="000000"/>
                </a:solidFill>
                <a:latin typeface="Arial"/>
              </a:rPr>
              <a:t>definire una classe chiamata Bike con le seguenti proprietà: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</a:rPr>
              <a:t>color: per contenere il colore</a:t>
            </a:r>
          </a:p>
          <a:p>
            <a:pPr>
              <a:lnSpc>
                <a:spcPct val="100000"/>
              </a:lnSpc>
            </a:pPr>
            <a:r>
              <a:rPr lang="it-IT" b="1" spc="-1">
                <a:solidFill>
                  <a:srgbClr val="000000"/>
                </a:solidFill>
                <a:latin typeface="Arial"/>
              </a:rPr>
              <a:t>owner: per contenere il nome del proprietario</a:t>
            </a:r>
          </a:p>
          <a:p>
            <a:pPr>
              <a:lnSpc>
                <a:spcPct val="100000"/>
              </a:lnSpc>
            </a:pPr>
            <a:endParaRPr lang="it-IT" b="1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pc="-1">
                <a:solidFill>
                  <a:srgbClr val="000000"/>
                </a:solidFill>
                <a:latin typeface="Arial"/>
              </a:rPr>
              <a:t>scrivere i seguenti metodi: 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</a:rPr>
              <a:t>setColor() per impostare il valore del modello</a:t>
            </a:r>
          </a:p>
          <a:p>
            <a:pPr>
              <a:lnSpc>
                <a:spcPct val="100000"/>
              </a:lnSpc>
            </a:pPr>
            <a:r>
              <a:rPr lang="it-IT" b="1" spc="-1">
                <a:solidFill>
                  <a:srgbClr val="000000"/>
                </a:solidFill>
                <a:latin typeface="Arial"/>
              </a:rPr>
              <a:t>setOwner() per impostare il valore dell casa costruttrice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</a:rPr>
              <a:t>getData() per ottenere una stringa in cui sia indicato il nome del proprietario e il colore della bici.</a:t>
            </a:r>
          </a:p>
          <a:p>
            <a:pPr>
              <a:lnSpc>
                <a:spcPct val="100000"/>
              </a:lnSpc>
            </a:pPr>
            <a:endParaRPr lang="it-IT" b="1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</a:rPr>
              <a:t>vale 1 punto </a:t>
            </a:r>
            <a:endParaRPr lang="it-IT" sz="1800" b="1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9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32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si assegna un oggetto ad una altra variabile si ottiene una copia del riferimento in memoria e non una copia dell’intero oggetto.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PHP copia gli oggetti per riferimento e non per valore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 si desidera copiare un oggetto si deve utilizzare l’operatore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clone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22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esempio: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A 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public $i=1;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$a = new A();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$b = $a 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$b-&gt;i++;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printf("a=%d,b=%d&lt;br/&gt;",$a-&gt;i, $b-&gt;i);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// risultato: a=2, a=2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2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esempio: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A 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public $i=1;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$a = new A();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$b = $a 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$c = clone $a;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$b-&gt;i++;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echo “&lt;pre&gt;”; var_dump($a); var_dump($b); var_dump($c);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28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programmazione ad oggetti (OOP, object oriented programming) è una metodologia di sviluppo software che è molto usata perché consente di scrivere codice più leggibile, strutturato e di facile manutenzione.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Astrazione e incapsulamento sono due principi di OOP: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-astrazione della soluzione rispetto ad una classe di problemi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-incapsulamento, ovvero isolamento del comportamento rispetto al resto del sistema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produce questo output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object(A)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[1]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public 'i' =&gt; int 2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object(A)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[1]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public 'i' =&gt; int 2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object(A)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[2]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public 'i' =&gt; int 1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cui si vede che gli oggetti $a e $b fanno riverimento alla stessa locazione di memoria, rappresentata dal riferimento [1] nell’output di var_dump. L’oggetto $c è una  copia ed ha un valore diverso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riferirsi ad una classe tramite una variabile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questo codice è valido: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$class = ‘User’;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$user = new $class;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33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Costruttore di una classe</a:t>
            </a:r>
            <a:endParaRPr lang="it-IT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viene istanziato un oggetto è spesso necessario passare dei parametri per la sua creazione. Per passare dei parametri è necessario usare il costruttore di classe gestito in PHP con la funzione speciale __construct()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Alcune funzioni che iniziano con un doppio underscore (__) sono denominate magiche in PHP.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(vedi manuale PHP.net   OO  magic 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nostro esempio della classe user volendo passare il nome direttamente nella fase di creazione possiamo aggiungere la funzione 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public function __construct(string $name){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$this-&gt;name = $name;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 nell’uso: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$user1 = new User(‘Carlo’)</a:t>
            </a: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38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e’ possibile inserire nel costruttore altro codice che deve essere usato al momento della generazione dell’oggetto.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regola di buona programmazione occorre passare al costruttore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tutte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le dipendenze necessarie alla classe stessa, in modo da evitare all’interno della classe di istanziare  direttamente ad altre classi.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41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 esempio se in una classe avessimo bisogno dell’oggetto  di tipo user potremmo scrivere: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public function __construct(){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$this→user = new User();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meglio: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 function __construct(User $user){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	$this→user = $user;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dipendenza in questo modo  è esplicita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1076" y="127438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esistono molti altri metodi magici: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__construct()					__set_state()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__destruct()						__clone</a:t>
            </a:r>
          </a:p>
          <a:p>
            <a:r>
              <a:rPr lang="it-IT" sz="2400" spc="-1">
                <a:solidFill>
                  <a:srgbClr val="000000"/>
                </a:solidFill>
              </a:rPr>
              <a:t>__call()	__unset()</a:t>
            </a: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__debugInfo()</a:t>
            </a:r>
            <a:endParaRPr lang="it-IT" sz="2400" b="0" strike="noStrike" spc="-1">
              <a:latin typeface="Arial"/>
            </a:endParaRPr>
          </a:p>
          <a:p>
            <a:r>
              <a:rPr lang="it-IT" sz="2400" spc="-1">
                <a:solidFill>
                  <a:srgbClr val="000000"/>
                </a:solidFill>
              </a:rPr>
              <a:t>__callStatic() __unset()</a:t>
            </a:r>
            <a:endParaRPr lang="it-IT" sz="2400" spc="-1"/>
          </a:p>
          <a:p>
            <a:r>
              <a:rPr lang="it-IT" sz="2400" spc="-1">
                <a:solidFill>
                  <a:srgbClr val="000000"/>
                </a:solidFill>
              </a:rPr>
              <a:t>__get() __unset(). __unset() __isset()</a:t>
            </a:r>
            <a:endParaRPr lang="it-IT" sz="2400" spc="-1"/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</a:rPr>
              <a:t>__toString()</a:t>
            </a:r>
            <a:endParaRPr lang="it-IT" sz="2400" spc="-1"/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</a:rPr>
              <a:t>__invoke()</a:t>
            </a:r>
            <a:endParaRPr lang="it-IT" sz="2400" spc="-1"/>
          </a:p>
          <a:p>
            <a:pPr>
              <a:lnSpc>
                <a:spcPct val="100000"/>
              </a:lnSpc>
            </a:pPr>
            <a:endParaRPr lang="it-IT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ad esempio la funzione __toString()  viene usata per specificare la conversione in stringa di una classe.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Aggiungendo la funzione: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public function __toString() : string{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return $this→name;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è possibile utilizzare una istanza dell’oggetto User come se fosse una stringa e scrivere: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$user = new User(‘Carlo’);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printf(“Hello %s&lt;br/&gt;”, $user);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ottenere Hello Carlo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esercizio da svolgere  insieme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scriviamo una classe Calcoli in cui inseriamo alcune funzioni che abbiamo scritto in passato, che sono massimo(), minimo().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fase di creazione la classe accetta due variabili su cui lavorare  e le memorizza al proprio interno.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Inotre vogliamo poter aggiornare i dati su cui lavorare, successivamente alla creazione dell’oggetto. 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50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esercizio da svolgere  insieme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avendo due numeri useremo la nostra classe in questo modo: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$operazioni = new Calcoli(3, 5);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$valore_massimo = $operazioni -&gt; massimo();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printf(“il massimo è %d&lt;br/&gt;”, $valore_massimo);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è un esempio molto semplice che ci permette di concentrarci sulla sintassi delle Classi e sul modo in cui si passano i parametri 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classe è una astrazione di una entità contenente sia codice ( funzioni o metodi) che dati (variabili o proprietà).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oggetti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poter utilizzare una classe occorre creare un oggetto, si dice che un oggetto è una istanza della classe. Gli oggetti sono le variabili con cui una applicazione OOP interagisce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3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prima parte della nostra implementazione sarà: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Calcoli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private $_op1;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private $_op2;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public function __construct($op1,$op2)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$this-&gt;_op1 = $op1;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$this-&gt;_op2 = $op2;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5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cui aggiungeremo ancore le due funzioni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...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public function massimo()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if ($this-&gt;_op1 &gt; $this-&gt;_op2)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    return $this-&gt;_op1;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return $this-&gt;_op2;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public function minimo()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if ($this-&gt;_op1 &gt; $this-&gt;_op2)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    return $this-&gt;_op2;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return $this-&gt;_op1;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...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verifichiamo che funzioni correttamente 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$operazioni  = new Calcoli(3,5);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$massimo = $operazioni-&gt;massimo();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printf("il massimo vale %s&lt;br/&gt;", $massimo);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$minimo = $operazioni-&gt;minimo();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printf("il minimo vale %s&lt;br/&gt;", $minimo);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otteniamo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massimo vale 5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minimo vale 3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60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l’ultima parte è sull’aggiornamento dei dati su cui lavora la classe.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vogliamo poter scrivere: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$operazioni→update(10,4);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$massimo = $operazioni→massimo();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printf(“il massimo ora vale %d”, $massimo);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massimo vale 10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6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dunque aggiungiamo un metodo: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public function update($op1,$op2){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$this-&gt;_op1 = $op1;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$this-&gt;_op2 = $op2;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invochiamo il codice scritto nella slide precedente e verifichiamo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esercizio da svolgere in autonomia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(iniziare in aula e poi finire a casa)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-scrivere una classe Stringa per la manipolazione di stringhe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costruttore accetta una stringa e la memorizza, quindi implementa alcuni metodi di trasformazione in modo da poter: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$stringa = new Stringa(‘casa’)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echo $stringa→toupper()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stampa tutto maiuscolo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368000"/>
            <a:ext cx="8220600" cy="47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 metodi da implementare sono: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toupper() per avere tutto maiuscolo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tolower() per avere tutto minuscolo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ucfirst() per avere la prima lettera maiuscola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len() che calcola la lunghezza</a:t>
            </a: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consegnare nel proprio spazio web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lezione13/Stringa.php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vale 1 punto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73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sintassi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&lt;nome&gt;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const &lt;nome-costante&gt;=&lt;valore&gt;;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public/private/protected $&lt;proprieta&gt;;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public/private/protected function &lt;metodo&gt;($&lt;parametro&gt;) {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// -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dove: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&lt;nome&gt;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rappresenta il nome della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&lt;proprieta&gt;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il nome di una variabile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&lt;metodo&gt;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il nome di una funzione inclusi i  &lt;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parametri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nome di una classe può iniziare con underscore ( _ ) o con una lettera e proseguire con lettere numeri e underscore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la nomenclatura delle variabili e delle funzioni vale la sintassi definita fino ad ora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contenere una o più costanti identificate da &lt;nome-costante&gt; che per convenzione è maiuscolo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contenere una o più </a:t>
            </a:r>
            <a:r>
              <a:rPr lang="it-IT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variabili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(proprietà) di tipo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protected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public: è accessibile sia all’interno che all’esterno d una classe; 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private: è accessibile solo all’interno di una classe; 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protected:  è accessibile all’interno di una classe e da tutte le classi che estendono la classe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01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contenere una o più </a:t>
            </a:r>
            <a:r>
              <a:rPr lang="it-IT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funzioni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(metodi) di tipo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protected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public: è richiamabile sia all’interno che all’esterno della classe; 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private: è richiamabile solo all’interno della classe; </a:t>
            </a: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protected:  è richiamabile all’interno della classe e da tutte le classi che estendono la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assenza di indicazioni il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default  è public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04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partire da PHP 7.1 anche le costanti possono essere definite public, private, protected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07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0200"/>
            <a:ext cx="8220600" cy="45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User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protected $name = '';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public function getName() : string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    return $this-&gt;name;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public function setName(string $name)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    $this-&gt;name = $name;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14240" y="0"/>
            <a:ext cx="8220600" cy="11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0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2302</Words>
  <Application>Microsoft Macintosh PowerPoint</Application>
  <PresentationFormat>Presentazione su schermo (4:3)</PresentationFormat>
  <Paragraphs>458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Noto Mono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Roberto </dc:creator>
  <dc:description/>
  <cp:lastModifiedBy>Roberto Ruffinengo</cp:lastModifiedBy>
  <cp:revision>124</cp:revision>
  <dcterms:created xsi:type="dcterms:W3CDTF">2017-01-16T21:52:02Z</dcterms:created>
  <dcterms:modified xsi:type="dcterms:W3CDTF">2022-02-27T13:26:38Z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