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11.png" ContentType="image/png"/>
  <Override PartName="/ppt/media/image3.png" ContentType="image/png"/>
  <Override PartName="/ppt/media/image4.jpeg" ContentType="image/jpeg"/>
  <Override PartName="/ppt/media/image21.png" ContentType="image/png"/>
  <Override PartName="/ppt/media/image6.png" ContentType="image/png"/>
  <Override PartName="/ppt/media/image5.jpeg" ContentType="image/jpeg"/>
  <Override PartName="/ppt/media/image8.png" ContentType="image/png"/>
  <Override PartName="/ppt/media/image23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7.png" ContentType="image/png"/>
  <Override PartName="/ppt/media/image2.jpeg" ContentType="image/jpeg"/>
  <Override PartName="/ppt/media/image18.png" ContentType="image/png"/>
  <Override PartName="/ppt/media/image15.png" ContentType="image/png"/>
  <Override PartName="/ppt/media/image14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22.png" ContentType="image/png"/>
  <Override PartName="/ppt/media/image7.png" ContentType="image/png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9128160" cy="1127160"/>
          </a:xfrm>
          <a:prstGeom prst="rect">
            <a:avLst/>
          </a:prstGeom>
          <a:ln w="9360">
            <a:noFill/>
          </a:ln>
        </p:spPr>
      </p:pic>
      <p:pic>
        <p:nvPicPr>
          <p:cNvPr id="1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9128160" cy="1127160"/>
          </a:xfrm>
          <a:prstGeom prst="rect">
            <a:avLst/>
          </a:prstGeom>
          <a:ln w="9360">
            <a:noFill/>
          </a:ln>
        </p:spPr>
      </p:pic>
      <p:pic>
        <p:nvPicPr>
          <p:cNvPr id="2" name="Picture 3" descr=""/>
          <p:cNvPicPr/>
          <p:nvPr/>
        </p:nvPicPr>
        <p:blipFill>
          <a:blip r:embed="rId4"/>
          <a:stretch/>
        </p:blipFill>
        <p:spPr>
          <a:xfrm>
            <a:off x="0" y="0"/>
            <a:ext cx="1166760" cy="1127160"/>
          </a:xfrm>
          <a:prstGeom prst="rect">
            <a:avLst/>
          </a:prstGeom>
          <a:ln w="936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Click to edit the title text format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Click to edit the outline text format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 Outline Level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Third Outline Level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Fourth Outline Level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Fifth Outline Level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Sixth Outline Level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Seventh Outline Level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9128160" cy="1127160"/>
          </a:xfrm>
          <a:prstGeom prst="rect">
            <a:avLst/>
          </a:prstGeom>
          <a:ln w="9360">
            <a:noFill/>
          </a:ln>
        </p:spPr>
      </p:pic>
      <p:pic>
        <p:nvPicPr>
          <p:cNvPr id="42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9128160" cy="1127160"/>
          </a:xfrm>
          <a:prstGeom prst="rect">
            <a:avLst/>
          </a:prstGeom>
          <a:ln w="9360">
            <a:noFill/>
          </a:ln>
        </p:spPr>
      </p:pic>
      <p:pic>
        <p:nvPicPr>
          <p:cNvPr id="43" name="Picture 3" descr=""/>
          <p:cNvPicPr/>
          <p:nvPr/>
        </p:nvPicPr>
        <p:blipFill>
          <a:blip r:embed="rId4"/>
          <a:stretch/>
        </p:blipFill>
        <p:spPr>
          <a:xfrm>
            <a:off x="0" y="0"/>
            <a:ext cx="1166760" cy="1127160"/>
          </a:xfrm>
          <a:prstGeom prst="rect">
            <a:avLst/>
          </a:prstGeom>
          <a:ln w="936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Click to edit the title text format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Click to edit the outline text format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 Outline Level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Third Outline Level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Fourth Outline Level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Fifth Outline Level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Sixth Outline Level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Seventh Outline Level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-5400" y="-5400"/>
            <a:ext cx="9153360" cy="4420440"/>
          </a:xfrm>
          <a:prstGeom prst="rect">
            <a:avLst/>
          </a:prstGeom>
          <a:blipFill rotWithShape="0">
            <a:blip r:embed="rId1"/>
            <a:srcRect/>
            <a:tile/>
          </a:blip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402840" y="1810440"/>
            <a:ext cx="7356240" cy="2319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5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SERVER SIDE </a:t>
            </a:r>
            <a:endParaRPr b="0" lang="it-IT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50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02400" y="1018080"/>
            <a:ext cx="7356240" cy="792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DISPENSA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SGQS modulo rev 01 09/09/2019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</p:txBody>
      </p:sp>
      <p:pic>
        <p:nvPicPr>
          <p:cNvPr id="85" name="Immagine 5" descr=""/>
          <p:cNvPicPr/>
          <p:nvPr/>
        </p:nvPicPr>
        <p:blipFill>
          <a:blip r:embed="rId2"/>
          <a:stretch/>
        </p:blipFill>
        <p:spPr>
          <a:xfrm>
            <a:off x="302400" y="0"/>
            <a:ext cx="8588520" cy="883800"/>
          </a:xfrm>
          <a:prstGeom prst="rect">
            <a:avLst/>
          </a:prstGeom>
          <a:ln w="0">
            <a:noFill/>
          </a:ln>
        </p:spPr>
      </p:pic>
      <p:pic>
        <p:nvPicPr>
          <p:cNvPr id="86" name="Immagine 42" descr=""/>
          <p:cNvPicPr/>
          <p:nvPr/>
        </p:nvPicPr>
        <p:blipFill>
          <a:blip r:embed="rId3"/>
          <a:stretch/>
        </p:blipFill>
        <p:spPr>
          <a:xfrm>
            <a:off x="0" y="6082560"/>
            <a:ext cx="9142200" cy="773640"/>
          </a:xfrm>
          <a:prstGeom prst="rect">
            <a:avLst/>
          </a:prstGeom>
          <a:ln w="0">
            <a:noFill/>
          </a:ln>
        </p:spPr>
      </p:pic>
      <p:sp>
        <p:nvSpPr>
          <p:cNvPr id="87" name="CustomShape 4"/>
          <p:cNvSpPr/>
          <p:nvPr/>
        </p:nvSpPr>
        <p:spPr>
          <a:xfrm>
            <a:off x="576000" y="3096000"/>
            <a:ext cx="4606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#02.03  ISTRUZIONI CONDIZIONALI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576000" y="3600000"/>
            <a:ext cx="4606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ruffinengo@lochiva.com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1600200"/>
            <a:ext cx="8213760" cy="45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Che cosa è vero e che cosa è falso ?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$string = “nome”;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If ($string == 0 ){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Printf(“Sorpresa!”);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} else {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Printf(“tutto bene );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Usare invece 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$stringa === 0  va tutto bene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La conversione di $string per fare il confronto la fa diventare un intero, ma siccome “nome” non è convertibile in un numero, diventa false che risulta essere uguale a 0.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714240" y="0"/>
            <a:ext cx="8213760" cy="11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114" name="Immagine 42" descr=""/>
          <p:cNvPicPr/>
          <p:nvPr/>
        </p:nvPicPr>
        <p:blipFill>
          <a:blip r:embed="rId1"/>
          <a:stretch/>
        </p:blipFill>
        <p:spPr>
          <a:xfrm>
            <a:off x="360" y="6082920"/>
            <a:ext cx="9142200" cy="77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1600200"/>
            <a:ext cx="8213760" cy="45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Che cosa è vero e che cosa è falso ?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Funzioni che ci sono utili: 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gettype()  : restituisce il tipo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isset(): restituisce true se la variabile esiste e non è NULL 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empty(): restituisce true se la variabile non è impostata (non esiste), oppure è false ,  oppure se è una stringa vuota, oppure è 0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714240" y="0"/>
            <a:ext cx="8213760" cy="11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117" name="Immagine 42" descr=""/>
          <p:cNvPicPr/>
          <p:nvPr/>
        </p:nvPicPr>
        <p:blipFill>
          <a:blip r:embed="rId1"/>
          <a:stretch/>
        </p:blipFill>
        <p:spPr>
          <a:xfrm>
            <a:off x="360" y="6082920"/>
            <a:ext cx="9142200" cy="77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1600200"/>
            <a:ext cx="8213760" cy="45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Gestire più condizione vere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Cascate di if – then - else if –then -  else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...codice precedente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If( condizione1 ) {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Codice eseguito se la condizione1 è vera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elseif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(condizione 2) {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Codice eseguito se la condizione2 è vera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}else{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Codice eseguito se nessuna condizione precedente è vera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..codice seguente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714240" y="0"/>
            <a:ext cx="8213760" cy="11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120" name="Immagine 42" descr=""/>
          <p:cNvPicPr/>
          <p:nvPr/>
        </p:nvPicPr>
        <p:blipFill>
          <a:blip r:embed="rId1"/>
          <a:stretch/>
        </p:blipFill>
        <p:spPr>
          <a:xfrm>
            <a:off x="360" y="6082920"/>
            <a:ext cx="9142200" cy="77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1600200"/>
            <a:ext cx="8213760" cy="45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Operatore ternario.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L’istruzione condizionale if-then-else può anche essere espressa in PHP nella sua forma contratta utilizzando l’operatore ternario tramite la sintassi :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(expr) ? (expr2) : (expr3)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Nel caso in cui expr2 sia vero viene restituito il valore di expr2, altrimenti il valore expr3. Il punto interrogativo funge da operatore </a:t>
            </a: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then 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e i due punti da operatore </a:t>
            </a: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else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714240" y="0"/>
            <a:ext cx="8213760" cy="11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123" name="Immagine 42" descr=""/>
          <p:cNvPicPr/>
          <p:nvPr/>
        </p:nvPicPr>
        <p:blipFill>
          <a:blip r:embed="rId1"/>
          <a:stretch/>
        </p:blipFill>
        <p:spPr>
          <a:xfrm>
            <a:off x="360" y="6082920"/>
            <a:ext cx="9142200" cy="77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1600200"/>
            <a:ext cx="8213760" cy="45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Esempio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Le seguenti sintassi sono usate per inizializzare i valori di variabili. 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Ad esempio per inizializzare la variabile $ruolo, che nel caso di un utente loggato sarà disponibile dalla sessione, oppure se non disponibile intendiamo assegnare un ruolo di bassi privilegi: 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Con l’operatore null coalesce: 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$ruolo = $_SESSION[‘ruolo’]  ?? ‘ospite’;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Con l’operatore ternario: 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$ruolo = isset($_SESSION[‘ruolo’]) ? $_SESSION[‘ruolo’] : ‘ospite’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14240" y="0"/>
            <a:ext cx="8213760" cy="11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126" name="Immagine 42" descr=""/>
          <p:cNvPicPr/>
          <p:nvPr/>
        </p:nvPicPr>
        <p:blipFill>
          <a:blip r:embed="rId1"/>
          <a:stretch/>
        </p:blipFill>
        <p:spPr>
          <a:xfrm>
            <a:off x="360" y="6082920"/>
            <a:ext cx="9142200" cy="77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1600200"/>
            <a:ext cx="8213760" cy="45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Se occorre distinguere tra diversi casi si può usare una cascata di if – elseif – elseif - … else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if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($scelta == ‘mare’) {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printf( “sole caldo, spiaggia”);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elseif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($scelta == ‘ monti’ ) {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printf( “belle passeggiate”);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elseif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($scelta == ‘campagna’ ) {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printf( “tranquilità e cibo sano”);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} else {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printf( ‘hai scelto altro’);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714240" y="0"/>
            <a:ext cx="8213760" cy="11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129" name="Immagine 42" descr=""/>
          <p:cNvPicPr/>
          <p:nvPr/>
        </p:nvPicPr>
        <p:blipFill>
          <a:blip r:embed="rId1"/>
          <a:stretch/>
        </p:blipFill>
        <p:spPr>
          <a:xfrm>
            <a:off x="360" y="6082920"/>
            <a:ext cx="9142200" cy="77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1600200"/>
            <a:ext cx="8213760" cy="45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La sintassi if-elsif-elsif…. può portare a codice difficile da leggere e da manutenere.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Meglio usare l’istruzione switch per implementare una selezione multipla.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Switch... case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714240" y="0"/>
            <a:ext cx="8213760" cy="11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132" name="Immagine 42" descr=""/>
          <p:cNvPicPr/>
          <p:nvPr/>
        </p:nvPicPr>
        <p:blipFill>
          <a:blip r:embed="rId1"/>
          <a:stretch/>
        </p:blipFill>
        <p:spPr>
          <a:xfrm>
            <a:off x="360" y="6082920"/>
            <a:ext cx="9142200" cy="77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1600200"/>
            <a:ext cx="8213760" cy="45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switch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(espressione){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case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‘uno’: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codice eseguito se espressione == uno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break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case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‘due’ :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codice eseguito se espressione == due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break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case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‘...’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default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codice eseguito se nessuno è vero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714240" y="0"/>
            <a:ext cx="8213760" cy="11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135" name="Immagine 42" descr=""/>
          <p:cNvPicPr/>
          <p:nvPr/>
        </p:nvPicPr>
        <p:blipFill>
          <a:blip r:embed="rId1"/>
          <a:stretch/>
        </p:blipFill>
        <p:spPr>
          <a:xfrm>
            <a:off x="360" y="6082920"/>
            <a:ext cx="9142200" cy="77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1600200"/>
            <a:ext cx="8213760" cy="45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switch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($scelta) {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case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‘mare’: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printf( “sole caldo, spiaggia”);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break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case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‘monti’ :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printf( “belle passeggiate”);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case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‘campagna’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printf( “tranquilità e cibo sano”);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default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printf( ‘hai scelto altro’);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714240" y="0"/>
            <a:ext cx="8213760" cy="11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138" name="Immagine 42" descr=""/>
          <p:cNvPicPr/>
          <p:nvPr/>
        </p:nvPicPr>
        <p:blipFill>
          <a:blip r:embed="rId1"/>
          <a:stretch/>
        </p:blipFill>
        <p:spPr>
          <a:xfrm>
            <a:off x="360" y="6082920"/>
            <a:ext cx="9142200" cy="77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1600200"/>
            <a:ext cx="8213760" cy="45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l’istruzione break serve ad interrompere l’esecuzione, diversamente vengono eseguiti tutti i blocchi di codice successivi a quello riscontrato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l’istruzione default viene eseguita se nessuna condizione precedente è vera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714240" y="0"/>
            <a:ext cx="8213760" cy="11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141" name="Immagine 42" descr=""/>
          <p:cNvPicPr/>
          <p:nvPr/>
        </p:nvPicPr>
        <p:blipFill>
          <a:blip r:embed="rId1"/>
          <a:stretch/>
        </p:blipFill>
        <p:spPr>
          <a:xfrm>
            <a:off x="360" y="6082920"/>
            <a:ext cx="9142200" cy="77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1600200"/>
            <a:ext cx="8213760" cy="45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Nella scrittura di un programma è frequente la necessità di dover eseguire porzioni di codice al verificarsi di una particolare condizione.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Questo compito viene svolto dalle istruzioni condizionali del tipo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– then – else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 esempio immaginiamo di voler eseguire una istruzione nel caso in cui cui il valore della variabile $a sia maggiore della variabile $b.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PHP questo si può tradurre in :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($a &gt; $b )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printf(“%d è maggiore di %d\n ”, $a, $b) 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14240" y="0"/>
            <a:ext cx="8213760" cy="11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91" name="Immagine 42" descr=""/>
          <p:cNvPicPr/>
          <p:nvPr/>
        </p:nvPicPr>
        <p:blipFill>
          <a:blip r:embed="rId1"/>
          <a:stretch/>
        </p:blipFill>
        <p:spPr>
          <a:xfrm>
            <a:off x="360" y="6082920"/>
            <a:ext cx="9142200" cy="77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1600200"/>
            <a:ext cx="8213760" cy="45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esercizi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714240" y="0"/>
            <a:ext cx="8213760" cy="11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1600200"/>
            <a:ext cx="8213760" cy="45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 sintassi quindi è: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..codice precedente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If( condizione ){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Codice eseguito se la condizione è vera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..codice seguente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14240" y="0"/>
            <a:ext cx="8213760" cy="11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94" name="Immagine 42" descr=""/>
          <p:cNvPicPr/>
          <p:nvPr/>
        </p:nvPicPr>
        <p:blipFill>
          <a:blip r:embed="rId1"/>
          <a:stretch/>
        </p:blipFill>
        <p:spPr>
          <a:xfrm>
            <a:off x="360" y="6082920"/>
            <a:ext cx="9142200" cy="77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1600200"/>
            <a:ext cx="8213760" cy="45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...codice precedente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If( condizione ) {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Codice eseguito se la condizione è vera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} else {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Codice eseguito se la condizione è falsa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..codice seguente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714240" y="0"/>
            <a:ext cx="8213760" cy="11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97" name="Immagine 42" descr=""/>
          <p:cNvPicPr/>
          <p:nvPr/>
        </p:nvPicPr>
        <p:blipFill>
          <a:blip r:embed="rId1"/>
          <a:stretch/>
        </p:blipFill>
        <p:spPr>
          <a:xfrm>
            <a:off x="360" y="6082920"/>
            <a:ext cx="9142200" cy="77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1600200"/>
            <a:ext cx="8213760" cy="45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Tabella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14240" y="0"/>
            <a:ext cx="8213760" cy="11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graphicFrame>
        <p:nvGraphicFramePr>
          <p:cNvPr id="100" name="Table 3"/>
          <p:cNvGraphicFramePr/>
          <p:nvPr/>
        </p:nvGraphicFramePr>
        <p:xfrm>
          <a:off x="543600" y="1458000"/>
          <a:ext cx="8096040" cy="4644000"/>
        </p:xfrm>
        <a:graphic>
          <a:graphicData uri="http://schemas.openxmlformats.org/drawingml/2006/table">
            <a:tbl>
              <a:tblPr/>
              <a:tblGrid>
                <a:gridCol w="2250720"/>
                <a:gridCol w="5845680"/>
              </a:tblGrid>
              <a:tr h="37728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400" spc="-1" strike="noStrike">
                          <a:latin typeface="Arial"/>
                        </a:rPr>
                        <a:t>Operatore</a:t>
                      </a:r>
                      <a:endParaRPr b="0" lang="it-IT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400" spc="-1" strike="noStrike">
                          <a:latin typeface="Arial"/>
                        </a:rPr>
                        <a:t>Descrizione</a:t>
                      </a:r>
                      <a:endParaRPr b="0" lang="it-IT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128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1400" spc="-1" strike="noStrike">
                          <a:latin typeface="Arial"/>
                        </a:rPr>
                        <a:t>$a == $b</a:t>
                      </a:r>
                      <a:endParaRPr b="0" lang="it-IT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400" spc="-1" strike="noStrike">
                          <a:latin typeface="Arial"/>
                        </a:rPr>
                        <a:t>Uguaglianza del contenuto delle variabili</a:t>
                      </a:r>
                      <a:endParaRPr b="0" lang="it-IT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40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1400" spc="-1" strike="noStrike">
                          <a:latin typeface="Arial"/>
                        </a:rPr>
                        <a:t>$a === $b</a:t>
                      </a:r>
                      <a:endParaRPr b="0" lang="it-IT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400" spc="-1" strike="noStrike">
                          <a:latin typeface="Arial"/>
                        </a:rPr>
                        <a:t>Uguaglianza del contenuto e del tipo</a:t>
                      </a:r>
                      <a:endParaRPr b="0" lang="it-IT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2148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1400" spc="-1" strike="noStrike">
                          <a:latin typeface="Arial"/>
                        </a:rPr>
                        <a:t>$a != $b</a:t>
                      </a:r>
                      <a:endParaRPr b="0" lang="it-IT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400" spc="-1" strike="noStrike">
                          <a:latin typeface="Arial"/>
                        </a:rPr>
                        <a:t>Non uguaglianza del contenuto</a:t>
                      </a:r>
                      <a:endParaRPr b="0" lang="it-IT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160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1400" spc="-1" strike="noStrike">
                          <a:latin typeface="Arial"/>
                        </a:rPr>
                        <a:t>$a &lt;&gt; $b</a:t>
                      </a:r>
                      <a:endParaRPr b="0" lang="it-IT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400" spc="-1" strike="noStrike">
                          <a:latin typeface="Arial"/>
                        </a:rPr>
                        <a:t>Non uguaglianza del contenuto (identica alla precedente)</a:t>
                      </a:r>
                      <a:endParaRPr b="0" lang="it-IT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09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1400" spc="-1" strike="noStrike">
                          <a:latin typeface="Arial"/>
                        </a:rPr>
                        <a:t>$a !== $b</a:t>
                      </a:r>
                      <a:endParaRPr b="0" lang="it-IT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400" spc="-1" strike="noStrike">
                          <a:latin typeface="Arial"/>
                        </a:rPr>
                        <a:t>Non uguaglianza del contenuto o tipi differenti</a:t>
                      </a:r>
                      <a:endParaRPr b="0" lang="it-IT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2148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1400" spc="-1" strike="noStrike">
                          <a:latin typeface="Arial"/>
                        </a:rPr>
                        <a:t>$a &lt; $b</a:t>
                      </a:r>
                      <a:endParaRPr b="0" lang="it-IT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400" spc="-1" strike="noStrike">
                          <a:latin typeface="Arial"/>
                        </a:rPr>
                        <a:t>Minore di </a:t>
                      </a:r>
                      <a:endParaRPr b="0" lang="it-IT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08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1400" spc="-1" strike="noStrike">
                          <a:latin typeface="Arial"/>
                        </a:rPr>
                        <a:t>$a &gt; $b</a:t>
                      </a:r>
                      <a:endParaRPr b="0" lang="it-IT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400" spc="-1" strike="noStrike">
                          <a:latin typeface="Arial"/>
                        </a:rPr>
                        <a:t>Maggiore di </a:t>
                      </a:r>
                      <a:endParaRPr b="0" lang="it-IT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848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1400" spc="-1" strike="noStrike">
                          <a:latin typeface="Arial"/>
                        </a:rPr>
                        <a:t>$a &lt;= $b</a:t>
                      </a:r>
                      <a:endParaRPr b="0" lang="it-IT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400" spc="-1" strike="noStrike">
                          <a:latin typeface="Arial"/>
                        </a:rPr>
                        <a:t>Minore o uguale</a:t>
                      </a:r>
                      <a:endParaRPr b="0" lang="it-IT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50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1400" spc="-1" strike="noStrike">
                          <a:latin typeface="Arial"/>
                        </a:rPr>
                        <a:t>$a &gt;= $b</a:t>
                      </a:r>
                      <a:endParaRPr b="0" lang="it-IT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400" spc="-1" strike="noStrike">
                          <a:latin typeface="Arial"/>
                        </a:rPr>
                        <a:t>Maggiore o uguale</a:t>
                      </a:r>
                      <a:endParaRPr b="0" lang="it-IT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380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1400" spc="-1" strike="noStrike">
                          <a:latin typeface="Arial"/>
                        </a:rPr>
                        <a:t>$ &lt;=&gt;$b</a:t>
                      </a:r>
                      <a:endParaRPr b="0" lang="it-IT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400" spc="-1" strike="noStrike">
                          <a:latin typeface="Arial"/>
                        </a:rPr>
                        <a:t>Operatore </a:t>
                      </a:r>
                      <a:r>
                        <a:rPr b="0" i="1" lang="it-IT" sz="1400" spc="-1" strike="noStrike">
                          <a:latin typeface="Arial"/>
                        </a:rPr>
                        <a:t>spaceship</a:t>
                      </a:r>
                      <a:r>
                        <a:rPr b="0" lang="it-IT" sz="1400" spc="-1" strike="noStrike">
                          <a:latin typeface="Arial"/>
                        </a:rPr>
                        <a:t>, che confronta $a con $b e restituisce 1 se $a&gt;$b, 0 se $a==$b, -1 se $a&lt;$b (PHP 7)</a:t>
                      </a:r>
                      <a:endParaRPr b="0" lang="it-IT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31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1400" spc="-1" strike="noStrike">
                          <a:latin typeface="Arial"/>
                        </a:rPr>
                        <a:t>$a ?? $b ?? $c</a:t>
                      </a:r>
                      <a:endParaRPr b="0" lang="it-IT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400" spc="-1" strike="noStrike">
                          <a:latin typeface="Arial"/>
                        </a:rPr>
                        <a:t>Operatore </a:t>
                      </a:r>
                      <a:r>
                        <a:rPr b="0" i="1" lang="it-IT" sz="1400" spc="-1" strike="noStrike">
                          <a:latin typeface="Arial"/>
                        </a:rPr>
                        <a:t>null</a:t>
                      </a:r>
                      <a:r>
                        <a:rPr b="0" lang="it-IT" sz="1400" spc="-1" strike="noStrike">
                          <a:latin typeface="Arial"/>
                        </a:rPr>
                        <a:t> coalesce, che confronta i valori di $a,$b,$c e restituisce il prino valore no null; nel caso in cui tutti siano </a:t>
                      </a:r>
                      <a:r>
                        <a:rPr b="0" i="1" lang="it-IT" sz="1400" spc="-1" strike="noStrike">
                          <a:latin typeface="Arial"/>
                        </a:rPr>
                        <a:t>null</a:t>
                      </a:r>
                      <a:r>
                        <a:rPr b="0" lang="it-IT" sz="1400" spc="-1" strike="noStrike">
                          <a:latin typeface="Arial"/>
                        </a:rPr>
                        <a:t> restituisce </a:t>
                      </a:r>
                      <a:r>
                        <a:rPr b="0" i="1" lang="it-IT" sz="1400" spc="-1" strike="noStrike">
                          <a:latin typeface="Arial"/>
                        </a:rPr>
                        <a:t>null (PHP 7)</a:t>
                      </a:r>
                      <a:endParaRPr b="0" lang="it-IT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1600200"/>
            <a:ext cx="8213760" cy="45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Tabella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714240" y="0"/>
            <a:ext cx="8213760" cy="11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graphicFrame>
        <p:nvGraphicFramePr>
          <p:cNvPr id="103" name="Table 3"/>
          <p:cNvGraphicFramePr/>
          <p:nvPr/>
        </p:nvGraphicFramePr>
        <p:xfrm>
          <a:off x="543600" y="1458000"/>
          <a:ext cx="8389800" cy="2194200"/>
        </p:xfrm>
        <a:graphic>
          <a:graphicData uri="http://schemas.openxmlformats.org/drawingml/2006/table">
            <a:tbl>
              <a:tblPr/>
              <a:tblGrid>
                <a:gridCol w="1103040"/>
                <a:gridCol w="1690200"/>
                <a:gridCol w="5596920"/>
              </a:tblGrid>
              <a:tr h="29160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400" spc="-1" strike="noStrike">
                          <a:latin typeface="Arial"/>
                        </a:rPr>
                        <a:t>Operatore</a:t>
                      </a:r>
                      <a:endParaRPr b="0" lang="it-IT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456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it-IT" sz="1400" spc="-1" strike="noStrike">
                          <a:latin typeface="Arial"/>
                        </a:rPr>
                        <a:t>Sintassi</a:t>
                      </a:r>
                      <a:endParaRPr b="0" lang="it-IT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400" spc="-1" strike="noStrike">
                          <a:latin typeface="Arial"/>
                        </a:rPr>
                        <a:t>Descrizione</a:t>
                      </a:r>
                      <a:endParaRPr b="0" lang="it-IT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037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latin typeface="Arial"/>
                        </a:rPr>
                        <a:t>AND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latin typeface="Arial"/>
                        </a:rPr>
                        <a:t>&amp;&amp; oppure and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latin typeface="Arial"/>
                        </a:rPr>
                        <a:t>$a &amp;&amp; $b è vero solo se $a e $b sono entrambi veri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latin typeface="Arial"/>
                        </a:rPr>
                        <a:t>OR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latin typeface="Arial"/>
                        </a:rPr>
                        <a:t>|| oppure or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latin typeface="Arial"/>
                        </a:rPr>
                        <a:t>$a || $b è vero se almeno uno tra $a e $b è vero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latin typeface="Arial"/>
                        </a:rPr>
                        <a:t>NOT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latin typeface="Arial"/>
                        </a:rPr>
                        <a:t>!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latin typeface="Arial"/>
                        </a:rPr>
                        <a:t>! $a è vero se $a è falso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latin typeface="Arial"/>
                        </a:rPr>
                        <a:t>XOR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latin typeface="Arial"/>
                        </a:rPr>
                        <a:t>xor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latin typeface="Arial"/>
                        </a:rPr>
                        <a:t>$a xor $b è vero se $a è vero o $b è vero, ma non entrambi.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pic>
        <p:nvPicPr>
          <p:cNvPr id="104" name="Immagine 42" descr=""/>
          <p:cNvPicPr/>
          <p:nvPr/>
        </p:nvPicPr>
        <p:blipFill>
          <a:blip r:embed="rId1"/>
          <a:stretch/>
        </p:blipFill>
        <p:spPr>
          <a:xfrm>
            <a:off x="360" y="6082920"/>
            <a:ext cx="9142200" cy="77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1600200"/>
            <a:ext cx="8213760" cy="45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Che cosa è vero e che cosa è falso ?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Poichè PHP non è tipizzato avvengono delle conversioni automatiche di tipo che possono portare a risultati sorprendenti.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True: è vero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False : è falso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Qualsiasi numero &gt;0: vero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0 : è falso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Qualsiasi stringa: vero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Stringa vuota: falso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https://secure.php.net/manual/en/types.comparisons.php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714240" y="0"/>
            <a:ext cx="8213760" cy="11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1600200"/>
            <a:ext cx="8213760" cy="45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Che cosa è vero e che cosa è falso ?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Quando un numero viene confrontato con una stringa, oppure se si confrontano stringhe numeriche ogni stringa viene convertita in numero.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Molte funzioni PHP che lavorano sulle stringhe restituiscono false in caso di errore. Ad esempio la funzione: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strpos($string, $findme)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Restituisce false se la stringa $findme no viene trovata in $string e restituisce 0 se la stringa $findme viene trovata nella prima posizione.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714240" y="0"/>
            <a:ext cx="8213760" cy="11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109" name="Immagine 42" descr=""/>
          <p:cNvPicPr/>
          <p:nvPr/>
        </p:nvPicPr>
        <p:blipFill>
          <a:blip r:embed="rId1"/>
          <a:stretch/>
        </p:blipFill>
        <p:spPr>
          <a:xfrm>
            <a:off x="360" y="6082920"/>
            <a:ext cx="9142200" cy="77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1600200"/>
            <a:ext cx="8213760" cy="45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Che cosa è vero e che cosa è falso ?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$string= “Hello World!”;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$findme= “Hello”;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If (! strpos($string, $findme)){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printf(“non trovo %s in %s.\n”, $findme, $string);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If (strpos($string, $findme) ==  false){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printf(“non trovo %s in %s.\n”, $findme, $string);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If ( strpos($string, $findme)  === false){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printf(“non trovo %s in %s.\n”, $findme, $string);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Solo la terza è corretta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14240" y="0"/>
            <a:ext cx="8213760" cy="11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</TotalTime>
  <Application>LibreOffice/7.1.2.2$MacOSX_X86_64 LibreOffice_project/8a45595d069ef5570103caea1b71cc9d82b2aae4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2017-01-16T21:52:02Z</dcterms:created>
  <dc:creator>Roberto </dc:creator>
  <dc:description/>
  <dc:language>it-IT</dc:language>
  <cp:lastModifiedBy/>
  <dcterms:modified xsi:type="dcterms:W3CDTF">2022-01-26T18:43:47Z</dcterms:modified>
  <cp:revision>184</cp:revision>
  <dc:subject/>
  <dc:title>Diapositiva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Presentazione su schermo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</vt:i4>
  </property>
</Properties>
</file>