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8" r:id="rId4"/>
    <p:sldId id="269" r:id="rId5"/>
    <p:sldId id="270" r:id="rId6"/>
    <p:sldId id="266" r:id="rId7"/>
    <p:sldId id="267" r:id="rId8"/>
    <p:sldId id="271" r:id="rId9"/>
    <p:sldId id="272" r:id="rId10"/>
    <p:sldId id="273" r:id="rId11"/>
    <p:sldId id="264" r:id="rId12"/>
    <p:sldId id="274" r:id="rId13"/>
    <p:sldId id="275" r:id="rId14"/>
    <p:sldId id="276" r:id="rId15"/>
    <p:sldId id="278" r:id="rId16"/>
    <p:sldId id="277" r:id="rId17"/>
    <p:sldId id="265" r:id="rId18"/>
    <p:sldId id="285" r:id="rId19"/>
    <p:sldId id="286" r:id="rId20"/>
    <p:sldId id="279" r:id="rId21"/>
    <p:sldId id="280" r:id="rId22"/>
    <p:sldId id="281" r:id="rId23"/>
    <p:sldId id="282" r:id="rId24"/>
    <p:sldId id="283" r:id="rId25"/>
    <p:sldId id="284" r:id="rId26"/>
    <p:sldId id="287" r:id="rId27"/>
    <p:sldId id="288" r:id="rId28"/>
    <p:sldId id="289" r:id="rId29"/>
  </p:sldIdLst>
  <p:sldSz cx="9144000" cy="6858000" type="screen4x3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40040" cy="1139040"/>
          </a:xfrm>
          <a:prstGeom prst="rect">
            <a:avLst/>
          </a:prstGeom>
          <a:ln w="9360">
            <a:noFill/>
          </a:ln>
        </p:spPr>
      </p:pic>
      <p:pic>
        <p:nvPicPr>
          <p:cNvPr id="6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40040" cy="1139040"/>
          </a:xfrm>
          <a:prstGeom prst="rect">
            <a:avLst/>
          </a:prstGeom>
          <a:ln w="9360">
            <a:noFill/>
          </a:ln>
        </p:spPr>
      </p:pic>
      <p:pic>
        <p:nvPicPr>
          <p:cNvPr id="2" name="Picture 3"/>
          <p:cNvPicPr/>
          <p:nvPr/>
        </p:nvPicPr>
        <p:blipFill>
          <a:blip r:embed="rId15"/>
          <a:stretch/>
        </p:blipFill>
        <p:spPr>
          <a:xfrm>
            <a:off x="0" y="0"/>
            <a:ext cx="1178640" cy="1139040"/>
          </a:xfrm>
          <a:prstGeom prst="rect">
            <a:avLst/>
          </a:prstGeom>
          <a:ln w="936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language.types.declarations.php#language.types.declarations.mixe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5400" y="-5400"/>
            <a:ext cx="9151200" cy="4418280"/>
          </a:xfrm>
          <a:prstGeom prst="rect">
            <a:avLst/>
          </a:prstGeom>
          <a:blipFill rotWithShape="0">
            <a:blip r:embed="rId2"/>
            <a:tile/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402840" y="1810440"/>
            <a:ext cx="7354080" cy="2317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b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5000" b="1" strike="noStrike" spc="-1" dirty="0">
                <a:solidFill>
                  <a:srgbClr val="FFFFFF"/>
                </a:solidFill>
                <a:latin typeface="Century Gothic"/>
                <a:ea typeface="Century Gothic"/>
              </a:rPr>
              <a:t>SERVER SIDE </a:t>
            </a:r>
            <a:endParaRPr lang="it-IT" sz="5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5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5000" b="0" strike="noStrike" spc="-1" dirty="0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302400" y="1018080"/>
            <a:ext cx="7354080" cy="790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1" strike="noStrike" spc="-1" dirty="0">
                <a:solidFill>
                  <a:srgbClr val="FFFFFF"/>
                </a:solidFill>
                <a:latin typeface="Century Gothic"/>
                <a:ea typeface="Century Gothic"/>
              </a:rPr>
              <a:t>DISPENSA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 dirty="0">
                <a:solidFill>
                  <a:srgbClr val="FFFFFF"/>
                </a:solidFill>
                <a:latin typeface="Century Gothic"/>
                <a:ea typeface="Century Gothic"/>
              </a:rPr>
              <a:t>SGQS modulo </a:t>
            </a:r>
            <a:r>
              <a:rPr lang="it-IT" sz="1000" b="0" strike="noStrike" spc="-1" dirty="0" err="1">
                <a:solidFill>
                  <a:srgbClr val="FFFFFF"/>
                </a:solidFill>
                <a:latin typeface="Century Gothic"/>
                <a:ea typeface="Century Gothic"/>
              </a:rPr>
              <a:t>rev</a:t>
            </a:r>
            <a:r>
              <a:rPr lang="it-IT" sz="10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 01 05/02/2022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</p:txBody>
      </p:sp>
      <p:pic>
        <p:nvPicPr>
          <p:cNvPr id="44" name="Immagine 5"/>
          <p:cNvPicPr/>
          <p:nvPr/>
        </p:nvPicPr>
        <p:blipFill>
          <a:blip r:embed="rId3"/>
          <a:stretch/>
        </p:blipFill>
        <p:spPr>
          <a:xfrm>
            <a:off x="302400" y="0"/>
            <a:ext cx="8586360" cy="881640"/>
          </a:xfrm>
          <a:prstGeom prst="rect">
            <a:avLst/>
          </a:prstGeom>
          <a:ln>
            <a:noFill/>
          </a:ln>
        </p:spPr>
      </p:pic>
      <p:pic>
        <p:nvPicPr>
          <p:cNvPr id="45" name="Immagine 42"/>
          <p:cNvPicPr/>
          <p:nvPr/>
        </p:nvPicPr>
        <p:blipFill>
          <a:blip r:embed="rId4"/>
          <a:stretch/>
        </p:blipFill>
        <p:spPr>
          <a:xfrm>
            <a:off x="0" y="6082560"/>
            <a:ext cx="9140040" cy="771480"/>
          </a:xfrm>
          <a:prstGeom prst="rect">
            <a:avLst/>
          </a:prstGeom>
          <a:ln>
            <a:noFill/>
          </a:ln>
        </p:spPr>
      </p:pic>
      <p:sp>
        <p:nvSpPr>
          <p:cNvPr id="46" name="CustomShape 4"/>
          <p:cNvSpPr/>
          <p:nvPr/>
        </p:nvSpPr>
        <p:spPr>
          <a:xfrm>
            <a:off x="576000" y="3096000"/>
            <a:ext cx="460476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#07.01  	FILE SYSTEM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576000" y="3600000"/>
            <a:ext cx="460476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ruffinengo@lochiva.com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88000" y="1584000"/>
            <a:ext cx="8225640" cy="5100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200" spc="-1">
                <a:solidFill>
                  <a:srgbClr val="000000"/>
                </a:solidFill>
                <a:latin typeface="Arial"/>
                <a:ea typeface="DejaVu Sans"/>
              </a:rPr>
              <a:t>esempio di scrittura, scrivere nel descrittore il </a:t>
            </a: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52" name="Immagine 42"/>
          <p:cNvPicPr/>
          <p:nvPr/>
        </p:nvPicPr>
        <p:blipFill>
          <a:blip r:embed="rId2"/>
          <a:stretch/>
        </p:blipFill>
        <p:spPr>
          <a:xfrm>
            <a:off x="720" y="6083280"/>
            <a:ext cx="9140040" cy="771480"/>
          </a:xfrm>
          <a:prstGeom prst="rect">
            <a:avLst/>
          </a:prstGeom>
          <a:ln>
            <a:noFill/>
          </a:ln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B1C22BCF-2D6C-6D4E-AEFC-0EB730713657}"/>
              </a:ext>
            </a:extLst>
          </p:cNvPr>
          <p:cNvSpPr/>
          <p:nvPr/>
        </p:nvSpPr>
        <p:spPr>
          <a:xfrm>
            <a:off x="519228" y="2186275"/>
            <a:ext cx="7584248" cy="33736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endParaRPr lang="it-IT" sz="2200" b="0" strike="noStrike" spc="-1">
              <a:latin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90EA8F6-8613-DB43-AFA8-7430303ECEC5}"/>
              </a:ext>
            </a:extLst>
          </p:cNvPr>
          <p:cNvSpPr txBox="1"/>
          <p:nvPr/>
        </p:nvSpPr>
        <p:spPr>
          <a:xfrm>
            <a:off x="856593" y="2226205"/>
            <a:ext cx="7162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// Write $</a:t>
            </a:r>
            <a:r>
              <a:rPr lang="it-IT" b="0" i="0" dirty="0" err="1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somecontent</a:t>
            </a:r>
            <a:r>
              <a:rPr lang="it-IT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 to </a:t>
            </a:r>
            <a:r>
              <a:rPr lang="it-IT" b="0" i="0" dirty="0" err="1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our</a:t>
            </a:r>
            <a:r>
              <a:rPr lang="it-IT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i="0" dirty="0" err="1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opened</a:t>
            </a:r>
            <a:r>
              <a:rPr lang="it-IT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 file.</a:t>
            </a:r>
            <a:br>
              <a:rPr lang="it-IT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</a:br>
            <a:r>
              <a:rPr lang="it-IT" b="0" i="0" dirty="0">
                <a:solidFill>
                  <a:srgbClr val="FF8000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it-IT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if (</a:t>
            </a:r>
            <a:r>
              <a:rPr lang="it-IT" b="0" i="0" dirty="0" err="1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fwrite</a:t>
            </a:r>
            <a:r>
              <a:rPr lang="it-IT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it-IT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$fp</a:t>
            </a:r>
            <a:r>
              <a:rPr lang="it-IT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, </a:t>
            </a:r>
            <a:r>
              <a:rPr lang="it-IT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$</a:t>
            </a:r>
            <a:r>
              <a:rPr lang="it-IT" b="0" i="0" dirty="0" err="1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somecontent</a:t>
            </a:r>
            <a:r>
              <a:rPr lang="it-IT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) === </a:t>
            </a:r>
            <a:r>
              <a:rPr lang="it-IT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FALSE</a:t>
            </a:r>
            <a:r>
              <a:rPr lang="it-IT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) {</a:t>
            </a:r>
            <a:br>
              <a:rPr lang="it-IT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</a:br>
            <a:r>
              <a:rPr lang="it-IT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        echo </a:t>
            </a:r>
            <a:r>
              <a:rPr lang="it-IT" b="0" i="0" dirty="0">
                <a:solidFill>
                  <a:srgbClr val="DD0000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i="0" dirty="0" err="1">
                <a:solidFill>
                  <a:srgbClr val="DD0000"/>
                </a:solidFill>
                <a:effectLst/>
                <a:latin typeface="Fira Mono" panose="020B0509050000020004" pitchFamily="49" charset="0"/>
              </a:rPr>
              <a:t>Cannot</a:t>
            </a:r>
            <a:r>
              <a:rPr lang="it-IT" b="0" i="0" dirty="0">
                <a:solidFill>
                  <a:srgbClr val="DD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i="0" dirty="0" err="1">
                <a:solidFill>
                  <a:srgbClr val="DD0000"/>
                </a:solidFill>
                <a:effectLst/>
                <a:latin typeface="Fira Mono" panose="020B0509050000020004" pitchFamily="49" charset="0"/>
              </a:rPr>
              <a:t>write</a:t>
            </a:r>
            <a:r>
              <a:rPr lang="it-IT" b="0" i="0" dirty="0">
                <a:solidFill>
                  <a:srgbClr val="DD0000"/>
                </a:solidFill>
                <a:effectLst/>
                <a:latin typeface="Fira Mono" panose="020B0509050000020004" pitchFamily="49" charset="0"/>
              </a:rPr>
              <a:t> to file (</a:t>
            </a:r>
            <a:r>
              <a:rPr lang="it-IT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$filename</a:t>
            </a:r>
            <a:r>
              <a:rPr lang="it-IT" b="0" i="0" dirty="0">
                <a:solidFill>
                  <a:srgbClr val="DD0000"/>
                </a:solidFill>
                <a:effectLst/>
                <a:latin typeface="Fira Mono" panose="020B0509050000020004" pitchFamily="49" charset="0"/>
              </a:rPr>
              <a:t>)"</a:t>
            </a:r>
            <a:r>
              <a:rPr lang="it-IT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;</a:t>
            </a:r>
            <a:br>
              <a:rPr lang="it-IT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</a:br>
            <a:r>
              <a:rPr lang="it-IT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        exit;</a:t>
            </a:r>
            <a:br>
              <a:rPr lang="it-IT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</a:br>
            <a:r>
              <a:rPr lang="it-IT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    }</a:t>
            </a:r>
            <a:br>
              <a:rPr lang="it-IT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</a:b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81130F-DF5A-F448-9B67-235939A95FB5}"/>
              </a:ext>
            </a:extLst>
          </p:cNvPr>
          <p:cNvSpPr txBox="1"/>
          <p:nvPr/>
        </p:nvSpPr>
        <p:spPr>
          <a:xfrm>
            <a:off x="415159" y="407273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i="0" err="1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fclose</a:t>
            </a:r>
            <a:r>
              <a:rPr lang="it-IT" b="0" i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it-IT" b="0" i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$fp</a:t>
            </a:r>
            <a:r>
              <a:rPr lang="it-IT" b="0" i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);</a:t>
            </a:r>
            <a:endParaRPr lang="it-IT"/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82FF22E2-FC12-334E-9016-60426856BB5A}"/>
              </a:ext>
            </a:extLst>
          </p:cNvPr>
          <p:cNvSpPr/>
          <p:nvPr/>
        </p:nvSpPr>
        <p:spPr>
          <a:xfrm>
            <a:off x="399132" y="4840962"/>
            <a:ext cx="8225640" cy="5100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200" spc="-1">
                <a:solidFill>
                  <a:srgbClr val="000000"/>
                </a:solidFill>
                <a:latin typeface="Arial"/>
                <a:ea typeface="DejaVu Sans"/>
              </a:rPr>
              <a:t>ulteriori dettagli sui manuale  </a:t>
            </a:r>
            <a:r>
              <a:rPr lang="it-IT" sz="2200" spc="-1" err="1">
                <a:solidFill>
                  <a:srgbClr val="000000"/>
                </a:solidFill>
                <a:latin typeface="Arial"/>
                <a:ea typeface="DejaVu Sans"/>
              </a:rPr>
              <a:t>php.net</a:t>
            </a:r>
            <a:endParaRPr lang="it-IT" sz="22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97738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88000" y="1584000"/>
            <a:ext cx="8225640" cy="7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funzione più evolute:</a:t>
            </a: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 file()</a:t>
            </a: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52" name="Immagine 42"/>
          <p:cNvPicPr/>
          <p:nvPr/>
        </p:nvPicPr>
        <p:blipFill>
          <a:blip r:embed="rId2"/>
          <a:stretch/>
        </p:blipFill>
        <p:spPr>
          <a:xfrm>
            <a:off x="720" y="6083280"/>
            <a:ext cx="9140040" cy="77148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4A92AFD-111A-F145-B04A-493BB26425A0}"/>
              </a:ext>
            </a:extLst>
          </p:cNvPr>
          <p:cNvSpPr txBox="1"/>
          <p:nvPr/>
        </p:nvSpPr>
        <p:spPr>
          <a:xfrm>
            <a:off x="288000" y="2535753"/>
            <a:ext cx="84355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rgbClr val="336699"/>
                </a:solidFill>
                <a:effectLst/>
                <a:latin typeface="Fira Mono" panose="020B0509050000020004" pitchFamily="49" charset="0"/>
              </a:rPr>
              <a:t>file</a:t>
            </a:r>
            <a:r>
              <a:rPr lang="it-IT" sz="1600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it-IT" sz="1600" b="0" i="0" dirty="0" err="1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it-IT" sz="1600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$filename, </a:t>
            </a:r>
            <a:r>
              <a:rPr lang="it-IT" sz="1600" b="0" i="0" dirty="0" err="1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it-IT" sz="1600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$</a:t>
            </a:r>
            <a:r>
              <a:rPr lang="it-IT" sz="1600" b="0" i="0" dirty="0" err="1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flags</a:t>
            </a:r>
            <a:r>
              <a:rPr lang="it-IT" sz="1600" b="0" i="0" dirty="0">
                <a:solidFill>
                  <a:srgbClr val="993366"/>
                </a:solidFill>
                <a:effectLst/>
                <a:latin typeface="Fira Mono" panose="020B0509050000020004" pitchFamily="49" charset="0"/>
              </a:rPr>
              <a:t> = 0</a:t>
            </a:r>
            <a:r>
              <a:rPr lang="it-IT" sz="1600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, </a:t>
            </a:r>
            <a:r>
              <a:rPr lang="it-IT" sz="1600" b="0" i="0" dirty="0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?</a:t>
            </a:r>
            <a:r>
              <a:rPr lang="it-IT" sz="1600" b="0" i="0" dirty="0" err="1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resource</a:t>
            </a:r>
            <a:r>
              <a:rPr lang="it-IT" sz="1600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$</a:t>
            </a:r>
            <a:r>
              <a:rPr lang="it-IT" sz="1600" b="0" i="0" dirty="0" err="1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context</a:t>
            </a:r>
            <a:r>
              <a:rPr lang="it-IT" sz="1600" b="0" i="0" dirty="0">
                <a:solidFill>
                  <a:srgbClr val="993366"/>
                </a:solidFill>
                <a:effectLst/>
                <a:latin typeface="Fira Mono" panose="020B0509050000020004" pitchFamily="49" charset="0"/>
              </a:rPr>
              <a:t> = </a:t>
            </a:r>
            <a:r>
              <a:rPr lang="it-IT" sz="1600" b="1" i="0" dirty="0" err="1">
                <a:solidFill>
                  <a:srgbClr val="993366"/>
                </a:solidFill>
                <a:effectLst/>
                <a:latin typeface="Fira Mono" panose="020B0509050000020004" pitchFamily="49" charset="0"/>
              </a:rPr>
              <a:t>null</a:t>
            </a:r>
            <a:r>
              <a:rPr lang="it-IT" sz="1600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) : </a:t>
            </a:r>
            <a:r>
              <a:rPr lang="it-IT" sz="1600" b="0" i="0" dirty="0" err="1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array|false</a:t>
            </a:r>
            <a:endParaRPr lang="it-IT" sz="16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FA42681-F31C-8E47-9659-9901DD5181CD}"/>
              </a:ext>
            </a:extLst>
          </p:cNvPr>
          <p:cNvSpPr txBox="1"/>
          <p:nvPr/>
        </p:nvSpPr>
        <p:spPr>
          <a:xfrm>
            <a:off x="840828" y="3752193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legge l'intero file in un array</a:t>
            </a:r>
          </a:p>
        </p:txBody>
      </p:sp>
    </p:spTree>
    <p:extLst>
      <p:ext uri="{BB962C8B-B14F-4D97-AF65-F5344CB8AC3E}">
        <p14:creationId xmlns:p14="http://schemas.microsoft.com/office/powerpoint/2010/main" val="19065782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88000" y="1584000"/>
            <a:ext cx="8225640" cy="7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funzione più evolute:</a:t>
            </a: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22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file_get_contents</a:t>
            </a: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()</a:t>
            </a: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52" name="Immagine 42"/>
          <p:cNvPicPr/>
          <p:nvPr/>
        </p:nvPicPr>
        <p:blipFill>
          <a:blip r:embed="rId2"/>
          <a:stretch/>
        </p:blipFill>
        <p:spPr>
          <a:xfrm>
            <a:off x="720" y="6083280"/>
            <a:ext cx="9140040" cy="771480"/>
          </a:xfrm>
          <a:prstGeom prst="rect">
            <a:avLst/>
          </a:prstGeom>
          <a:ln>
            <a:noFill/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3398BBF-8753-AE45-8712-C73F51EB0D28}"/>
              </a:ext>
            </a:extLst>
          </p:cNvPr>
          <p:cNvSpPr txBox="1"/>
          <p:nvPr/>
        </p:nvSpPr>
        <p:spPr>
          <a:xfrm>
            <a:off x="520262" y="2736530"/>
            <a:ext cx="62276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 err="1">
                <a:solidFill>
                  <a:srgbClr val="336699"/>
                </a:solidFill>
                <a:effectLst/>
                <a:latin typeface="Fira Mono" panose="020B0509050000020004" pitchFamily="49" charset="0"/>
              </a:rPr>
              <a:t>file_get_contents</a:t>
            </a: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(</a:t>
            </a:r>
            <a:br>
              <a:rPr lang="it-IT" dirty="0"/>
            </a:b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it-IT" b="0" i="0" dirty="0" err="1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$filename,</a:t>
            </a:r>
            <a:br>
              <a:rPr lang="it-IT" dirty="0"/>
            </a:b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it-IT" b="0" i="0" dirty="0" err="1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bool</a:t>
            </a: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$</a:t>
            </a:r>
            <a:r>
              <a:rPr lang="it-IT" b="0" i="0" dirty="0" err="1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use_include_path</a:t>
            </a:r>
            <a:r>
              <a:rPr lang="it-IT" b="0" i="0" dirty="0">
                <a:solidFill>
                  <a:srgbClr val="993366"/>
                </a:solidFill>
                <a:effectLst/>
                <a:latin typeface="Fira Mono" panose="020B0509050000020004" pitchFamily="49" charset="0"/>
              </a:rPr>
              <a:t> = </a:t>
            </a:r>
            <a:r>
              <a:rPr lang="it-IT" b="1" i="0" dirty="0">
                <a:solidFill>
                  <a:srgbClr val="993366"/>
                </a:solidFill>
                <a:effectLst/>
                <a:latin typeface="Fira Mono" panose="020B0509050000020004" pitchFamily="49" charset="0"/>
              </a:rPr>
              <a:t>false</a:t>
            </a: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,</a:t>
            </a:r>
            <a:br>
              <a:rPr lang="it-IT" dirty="0"/>
            </a:b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it-IT" b="0" i="0" dirty="0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?</a:t>
            </a:r>
            <a:r>
              <a:rPr lang="it-IT" b="0" i="0" dirty="0" err="1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resource</a:t>
            </a: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$</a:t>
            </a:r>
            <a:r>
              <a:rPr lang="it-IT" b="0" i="0" dirty="0" err="1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context</a:t>
            </a:r>
            <a:r>
              <a:rPr lang="it-IT" b="0" i="0" dirty="0">
                <a:solidFill>
                  <a:srgbClr val="993366"/>
                </a:solidFill>
                <a:effectLst/>
                <a:latin typeface="Fira Mono" panose="020B0509050000020004" pitchFamily="49" charset="0"/>
              </a:rPr>
              <a:t> = </a:t>
            </a:r>
            <a:r>
              <a:rPr lang="it-IT" b="1" i="0" dirty="0" err="1">
                <a:solidFill>
                  <a:srgbClr val="993366"/>
                </a:solidFill>
                <a:effectLst/>
                <a:latin typeface="Fira Mono" panose="020B0509050000020004" pitchFamily="49" charset="0"/>
              </a:rPr>
              <a:t>null</a:t>
            </a: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,</a:t>
            </a:r>
            <a:br>
              <a:rPr lang="it-IT" dirty="0"/>
            </a:b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it-IT" b="0" i="0" dirty="0" err="1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$offset</a:t>
            </a:r>
            <a:r>
              <a:rPr lang="it-IT" b="0" i="0" dirty="0">
                <a:solidFill>
                  <a:srgbClr val="993366"/>
                </a:solidFill>
                <a:effectLst/>
                <a:latin typeface="Fira Mono" panose="020B0509050000020004" pitchFamily="49" charset="0"/>
              </a:rPr>
              <a:t> = 0</a:t>
            </a: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,</a:t>
            </a:r>
            <a:br>
              <a:rPr lang="it-IT" dirty="0"/>
            </a:b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it-IT" b="0" i="0" dirty="0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?</a:t>
            </a:r>
            <a:r>
              <a:rPr lang="it-IT" b="0" i="0" dirty="0" err="1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$</a:t>
            </a:r>
            <a:r>
              <a:rPr lang="it-IT" b="0" i="0" dirty="0" err="1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length</a:t>
            </a:r>
            <a:r>
              <a:rPr lang="it-IT" b="0" i="0" dirty="0">
                <a:solidFill>
                  <a:srgbClr val="993366"/>
                </a:solidFill>
                <a:effectLst/>
                <a:latin typeface="Fira Mono" panose="020B0509050000020004" pitchFamily="49" charset="0"/>
              </a:rPr>
              <a:t> = </a:t>
            </a:r>
            <a:r>
              <a:rPr lang="it-IT" b="1" i="0" dirty="0" err="1">
                <a:solidFill>
                  <a:srgbClr val="993366"/>
                </a:solidFill>
                <a:effectLst/>
                <a:latin typeface="Fira Mono" panose="020B0509050000020004" pitchFamily="49" charset="0"/>
              </a:rPr>
              <a:t>null</a:t>
            </a:r>
            <a:br>
              <a:rPr lang="it-IT" dirty="0"/>
            </a:b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): </a:t>
            </a:r>
            <a:r>
              <a:rPr lang="it-IT" b="0" i="0" dirty="0" err="1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string|false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519201C-91EA-A146-AAA3-30727AB0BAEE}"/>
              </a:ext>
            </a:extLst>
          </p:cNvPr>
          <p:cNvSpPr txBox="1"/>
          <p:nvPr/>
        </p:nvSpPr>
        <p:spPr>
          <a:xfrm>
            <a:off x="1019503" y="5370786"/>
            <a:ext cx="705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legge l'intero file in una stringa. E' il metodo preferito per leggere file</a:t>
            </a:r>
          </a:p>
        </p:txBody>
      </p:sp>
    </p:spTree>
    <p:extLst>
      <p:ext uri="{BB962C8B-B14F-4D97-AF65-F5344CB8AC3E}">
        <p14:creationId xmlns:p14="http://schemas.microsoft.com/office/powerpoint/2010/main" val="8273643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88000" y="1584000"/>
            <a:ext cx="8225640" cy="7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funzione più evolute:</a:t>
            </a: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22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file_get_contents</a:t>
            </a: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()</a:t>
            </a: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52" name="Immagine 42"/>
          <p:cNvPicPr/>
          <p:nvPr/>
        </p:nvPicPr>
        <p:blipFill>
          <a:blip r:embed="rId2"/>
          <a:stretch/>
        </p:blipFill>
        <p:spPr>
          <a:xfrm>
            <a:off x="720" y="6083280"/>
            <a:ext cx="9140040" cy="771480"/>
          </a:xfrm>
          <a:prstGeom prst="rect">
            <a:avLst/>
          </a:prstGeom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DCA2F51-A862-4241-9F7F-DE7E394BB1A7}"/>
              </a:ext>
            </a:extLst>
          </p:cNvPr>
          <p:cNvSpPr txBox="1"/>
          <p:nvPr/>
        </p:nvSpPr>
        <p:spPr>
          <a:xfrm>
            <a:off x="378373" y="2714000"/>
            <a:ext cx="8561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err="1"/>
              <a:t>file_get_contents</a:t>
            </a:r>
            <a:r>
              <a:rPr lang="it-IT" b="1"/>
              <a:t>() può leggere da un </a:t>
            </a:r>
            <a:r>
              <a:rPr lang="it-IT" b="1" err="1"/>
              <a:t>url</a:t>
            </a:r>
            <a:r>
              <a:rPr lang="it-IT" b="1"/>
              <a:t>.</a:t>
            </a:r>
          </a:p>
          <a:p>
            <a:endParaRPr lang="it-IT"/>
          </a:p>
          <a:p>
            <a:r>
              <a:rPr lang="it-IT"/>
              <a:t> In questo caso codificare </a:t>
            </a:r>
            <a:r>
              <a:rPr lang="it-IT" err="1"/>
              <a:t>l'url</a:t>
            </a:r>
            <a:r>
              <a:rPr lang="it-IT"/>
              <a:t> con  la funzione </a:t>
            </a:r>
            <a:r>
              <a:rPr lang="it-IT" err="1"/>
              <a:t>urlencode</a:t>
            </a:r>
            <a:r>
              <a:rPr lang="it-IT"/>
              <a:t>()  (che codifica i caratteri con %&lt;</a:t>
            </a:r>
            <a:r>
              <a:rPr lang="it-IT" err="1"/>
              <a:t>num</a:t>
            </a:r>
            <a:r>
              <a:rPr lang="it-IT"/>
              <a:t>&gt; ad esempio lo spazio con %20</a:t>
            </a:r>
          </a:p>
        </p:txBody>
      </p:sp>
    </p:spTree>
    <p:extLst>
      <p:ext uri="{BB962C8B-B14F-4D97-AF65-F5344CB8AC3E}">
        <p14:creationId xmlns:p14="http://schemas.microsoft.com/office/powerpoint/2010/main" val="9411379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88000" y="1584000"/>
            <a:ext cx="8225640" cy="7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funzione più evolute:</a:t>
            </a: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22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file_</a:t>
            </a:r>
            <a:r>
              <a:rPr lang="it-IT" sz="2200" spc="-1" err="1">
                <a:solidFill>
                  <a:srgbClr val="000000"/>
                </a:solidFill>
                <a:latin typeface="Arial"/>
                <a:ea typeface="DejaVu Sans"/>
              </a:rPr>
              <a:t>put</a:t>
            </a:r>
            <a:r>
              <a:rPr lang="it-IT" sz="22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_contents</a:t>
            </a: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()</a:t>
            </a: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52" name="Immagine 42"/>
          <p:cNvPicPr/>
          <p:nvPr/>
        </p:nvPicPr>
        <p:blipFill>
          <a:blip r:embed="rId2"/>
          <a:stretch/>
        </p:blipFill>
        <p:spPr>
          <a:xfrm>
            <a:off x="720" y="6083280"/>
            <a:ext cx="9140040" cy="771480"/>
          </a:xfrm>
          <a:prstGeom prst="rect">
            <a:avLst/>
          </a:prstGeom>
          <a:ln>
            <a:noFill/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DEB8454-BA87-D449-B076-22DC67260F54}"/>
              </a:ext>
            </a:extLst>
          </p:cNvPr>
          <p:cNvSpPr txBox="1"/>
          <p:nvPr/>
        </p:nvSpPr>
        <p:spPr>
          <a:xfrm>
            <a:off x="457200" y="2733997"/>
            <a:ext cx="64796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 err="1">
                <a:solidFill>
                  <a:srgbClr val="336699"/>
                </a:solidFill>
                <a:effectLst/>
                <a:latin typeface="Fira Mono" panose="020B0509050000020004" pitchFamily="49" charset="0"/>
              </a:rPr>
              <a:t>file_put_contents</a:t>
            </a: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(</a:t>
            </a:r>
            <a:br>
              <a:rPr lang="it-IT" dirty="0"/>
            </a:b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it-IT" b="0" i="0" dirty="0" err="1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$filename,</a:t>
            </a:r>
            <a:br>
              <a:rPr lang="it-IT" dirty="0"/>
            </a:b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it-IT" b="0" i="0" u="none" strike="noStrike" dirty="0">
                <a:solidFill>
                  <a:srgbClr val="336699"/>
                </a:solidFill>
                <a:effectLst/>
                <a:latin typeface="Fira Mono" panose="020B0509050000020004" pitchFamily="49" charset="0"/>
                <a:hlinkClick r:id="rId3"/>
              </a:rPr>
              <a:t>mixed</a:t>
            </a: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$data,</a:t>
            </a:r>
            <a:br>
              <a:rPr lang="it-IT" dirty="0"/>
            </a:b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it-IT" b="0" i="0" dirty="0" err="1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$</a:t>
            </a:r>
            <a:r>
              <a:rPr lang="it-IT" b="0" i="0" dirty="0" err="1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flags</a:t>
            </a:r>
            <a:r>
              <a:rPr lang="it-IT" b="0" i="0" dirty="0">
                <a:solidFill>
                  <a:srgbClr val="993366"/>
                </a:solidFill>
                <a:effectLst/>
                <a:latin typeface="Fira Mono" panose="020B0509050000020004" pitchFamily="49" charset="0"/>
              </a:rPr>
              <a:t> = 0</a:t>
            </a: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,</a:t>
            </a:r>
            <a:br>
              <a:rPr lang="it-IT" dirty="0"/>
            </a:b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it-IT" b="0" i="0" dirty="0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?</a:t>
            </a:r>
            <a:r>
              <a:rPr lang="it-IT" b="0" i="0" dirty="0" err="1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resource</a:t>
            </a: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$</a:t>
            </a:r>
            <a:r>
              <a:rPr lang="it-IT" b="0" i="0" dirty="0" err="1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context</a:t>
            </a:r>
            <a:r>
              <a:rPr lang="it-IT" b="0" i="0" dirty="0">
                <a:solidFill>
                  <a:srgbClr val="993366"/>
                </a:solidFill>
                <a:effectLst/>
                <a:latin typeface="Fira Mono" panose="020B0509050000020004" pitchFamily="49" charset="0"/>
              </a:rPr>
              <a:t> = </a:t>
            </a:r>
            <a:r>
              <a:rPr lang="it-IT" b="1" i="0" dirty="0" err="1">
                <a:solidFill>
                  <a:srgbClr val="993366"/>
                </a:solidFill>
                <a:effectLst/>
                <a:latin typeface="Fira Mono" panose="020B0509050000020004" pitchFamily="49" charset="0"/>
              </a:rPr>
              <a:t>null</a:t>
            </a:r>
            <a:br>
              <a:rPr lang="it-IT" dirty="0"/>
            </a:b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): </a:t>
            </a:r>
            <a:r>
              <a:rPr lang="it-IT" b="0" i="0" dirty="0" err="1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int|false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407964-CE42-2E44-867F-D27CA385F960}"/>
              </a:ext>
            </a:extLst>
          </p:cNvPr>
          <p:cNvSpPr txBox="1"/>
          <p:nvPr/>
        </p:nvSpPr>
        <p:spPr>
          <a:xfrm>
            <a:off x="288000" y="4916469"/>
            <a:ext cx="865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scrive nel file indicato il contenuto di data. Se il file non esiste lo crea, se esiste lo sovrascrive. </a:t>
            </a:r>
          </a:p>
        </p:txBody>
      </p:sp>
    </p:spTree>
    <p:extLst>
      <p:ext uri="{BB962C8B-B14F-4D97-AF65-F5344CB8AC3E}">
        <p14:creationId xmlns:p14="http://schemas.microsoft.com/office/powerpoint/2010/main" val="12506725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88000" y="1584000"/>
            <a:ext cx="8225640" cy="7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funzione più evolute:</a:t>
            </a: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22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file_</a:t>
            </a:r>
            <a:r>
              <a:rPr lang="it-IT" sz="2200" spc="-1" err="1">
                <a:solidFill>
                  <a:srgbClr val="000000"/>
                </a:solidFill>
                <a:latin typeface="Arial"/>
                <a:ea typeface="DejaVu Sans"/>
              </a:rPr>
              <a:t>put</a:t>
            </a:r>
            <a:r>
              <a:rPr lang="it-IT" sz="22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_contents</a:t>
            </a: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()</a:t>
            </a: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52" name="Immagine 42"/>
          <p:cNvPicPr/>
          <p:nvPr/>
        </p:nvPicPr>
        <p:blipFill>
          <a:blip r:embed="rId2"/>
          <a:stretch/>
        </p:blipFill>
        <p:spPr>
          <a:xfrm>
            <a:off x="720" y="6083280"/>
            <a:ext cx="9140040" cy="771480"/>
          </a:xfrm>
          <a:prstGeom prst="rect">
            <a:avLst/>
          </a:prstGeom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407964-CE42-2E44-867F-D27CA385F960}"/>
              </a:ext>
            </a:extLst>
          </p:cNvPr>
          <p:cNvSpPr txBox="1"/>
          <p:nvPr/>
        </p:nvSpPr>
        <p:spPr>
          <a:xfrm>
            <a:off x="288000" y="2964828"/>
            <a:ext cx="8651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per mantenere il contenuto presente nel file ed appendere al fondo di esso si specifica come </a:t>
            </a:r>
            <a:r>
              <a:rPr lang="it-IT" err="1"/>
              <a:t>flag</a:t>
            </a:r>
            <a:r>
              <a:rPr lang="it-IT"/>
              <a:t>: </a:t>
            </a:r>
          </a:p>
          <a:p>
            <a:r>
              <a:rPr lang="it-IT" b="1"/>
              <a:t>FILE_APPEND</a:t>
            </a:r>
          </a:p>
          <a:p>
            <a:endParaRPr lang="it-IT" b="1"/>
          </a:p>
          <a:p>
            <a:r>
              <a:rPr lang="it-IT" b="1"/>
              <a:t>es: </a:t>
            </a:r>
          </a:p>
          <a:p>
            <a:r>
              <a:rPr lang="it-IT" err="1"/>
              <a:t>file_put_contents</a:t>
            </a:r>
            <a:r>
              <a:rPr lang="it-IT"/>
              <a:t>($file, $data,</a:t>
            </a:r>
            <a:r>
              <a:rPr lang="it-IT" b="1"/>
              <a:t> FILE_APPEND</a:t>
            </a:r>
            <a:r>
              <a:rPr lang="it-IT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845679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88000" y="1584000"/>
            <a:ext cx="8225640" cy="7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gestione degli errori: </a:t>
            </a:r>
            <a:r>
              <a:rPr lang="it-IT" sz="2200" spc="-1">
                <a:solidFill>
                  <a:srgbClr val="000000"/>
                </a:solidFill>
                <a:latin typeface="Arial"/>
                <a:ea typeface="DejaVu Sans"/>
              </a:rPr>
              <a:t>meglio </a:t>
            </a:r>
            <a:r>
              <a:rPr lang="it-IT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prevenire</a:t>
            </a: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52" name="Immagine 42"/>
          <p:cNvPicPr/>
          <p:nvPr/>
        </p:nvPicPr>
        <p:blipFill>
          <a:blip r:embed="rId2"/>
          <a:stretch/>
        </p:blipFill>
        <p:spPr>
          <a:xfrm>
            <a:off x="720" y="6083280"/>
            <a:ext cx="9140040" cy="77148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ECCBABA-9CA9-554C-88B7-925E1C83FB37}"/>
              </a:ext>
            </a:extLst>
          </p:cNvPr>
          <p:cNvSpPr txBox="1"/>
          <p:nvPr/>
        </p:nvSpPr>
        <p:spPr>
          <a:xfrm>
            <a:off x="419951" y="2606373"/>
            <a:ext cx="6285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336699"/>
                </a:solidFill>
                <a:effectLst/>
                <a:latin typeface="Fira Mono" panose="020B0509050000020004" pitchFamily="49" charset="0"/>
              </a:rPr>
              <a:t>file_exists</a:t>
            </a: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it-IT" b="0" i="0" dirty="0" err="1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$filename): </a:t>
            </a:r>
            <a:r>
              <a:rPr lang="it-IT" b="0" i="0" dirty="0" err="1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bool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9D34CC4-1F12-7948-A59B-7B7FCF6BBC5A}"/>
              </a:ext>
            </a:extLst>
          </p:cNvPr>
          <p:cNvSpPr txBox="1"/>
          <p:nvPr/>
        </p:nvSpPr>
        <p:spPr>
          <a:xfrm>
            <a:off x="714240" y="30571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spc="-1">
                <a:solidFill>
                  <a:srgbClr val="000000"/>
                </a:solidFill>
                <a:latin typeface="Arial"/>
                <a:ea typeface="DejaVu Sans"/>
              </a:rPr>
              <a:t>-controlla che il file o la directory esiste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C30A6A3-C368-164C-A143-CEFD067BF62F}"/>
              </a:ext>
            </a:extLst>
          </p:cNvPr>
          <p:cNvSpPr txBox="1"/>
          <p:nvPr/>
        </p:nvSpPr>
        <p:spPr>
          <a:xfrm>
            <a:off x="530772" y="3600284"/>
            <a:ext cx="6416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 err="1">
                <a:solidFill>
                  <a:srgbClr val="336699"/>
                </a:solidFill>
                <a:effectLst/>
                <a:latin typeface="Fira Mono" panose="020B0509050000020004" pitchFamily="49" charset="0"/>
              </a:rPr>
              <a:t>is_readable</a:t>
            </a: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it-IT" b="0" i="0" dirty="0" err="1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$filename): </a:t>
            </a:r>
            <a:r>
              <a:rPr lang="it-IT" b="0" i="0" dirty="0" err="1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bool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05D38A0-3F64-0145-99F2-0CDF88414758}"/>
              </a:ext>
            </a:extLst>
          </p:cNvPr>
          <p:cNvSpPr txBox="1"/>
          <p:nvPr/>
        </p:nvSpPr>
        <p:spPr>
          <a:xfrm>
            <a:off x="530772" y="4841782"/>
            <a:ext cx="6416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 err="1">
                <a:solidFill>
                  <a:srgbClr val="336699"/>
                </a:solidFill>
                <a:effectLst/>
                <a:latin typeface="Fira Mono" panose="020B0509050000020004" pitchFamily="49" charset="0"/>
              </a:rPr>
              <a:t>is_writable</a:t>
            </a: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it-IT" b="0" i="0" dirty="0" err="1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$filename): </a:t>
            </a:r>
            <a:r>
              <a:rPr lang="it-IT" b="0" i="0" dirty="0" err="1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bool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E407573-E47B-3E49-A9A7-89FE00B81426}"/>
              </a:ext>
            </a:extLst>
          </p:cNvPr>
          <p:cNvSpPr txBox="1"/>
          <p:nvPr/>
        </p:nvSpPr>
        <p:spPr>
          <a:xfrm>
            <a:off x="714240" y="403471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spc="-1">
                <a:solidFill>
                  <a:srgbClr val="000000"/>
                </a:solidFill>
                <a:latin typeface="Arial"/>
                <a:ea typeface="DejaVu Sans"/>
              </a:rPr>
              <a:t>restituisce </a:t>
            </a:r>
            <a:r>
              <a:rPr lang="it-IT" sz="1800" spc="-1" err="1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lang="it-IT" sz="1800" spc="-1">
                <a:solidFill>
                  <a:srgbClr val="000000"/>
                </a:solidFill>
                <a:latin typeface="Arial"/>
                <a:ea typeface="DejaVu Sans"/>
              </a:rPr>
              <a:t> se i</a:t>
            </a:r>
            <a:r>
              <a:rPr lang="it-IT" spc="-1">
                <a:solidFill>
                  <a:srgbClr val="000000"/>
                </a:solidFill>
                <a:latin typeface="Arial"/>
                <a:ea typeface="DejaVu Sans"/>
              </a:rPr>
              <a:t>l file è leggibile </a:t>
            </a:r>
            <a:endParaRPr lang="it-IT" sz="1800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262CF82-4B58-D748-891D-206DC6624D2A}"/>
              </a:ext>
            </a:extLst>
          </p:cNvPr>
          <p:cNvSpPr txBox="1"/>
          <p:nvPr/>
        </p:nvSpPr>
        <p:spPr>
          <a:xfrm>
            <a:off x="603881" y="535549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spc="-1">
                <a:solidFill>
                  <a:srgbClr val="000000"/>
                </a:solidFill>
                <a:latin typeface="Arial"/>
                <a:ea typeface="DejaVu Sans"/>
              </a:rPr>
              <a:t>restituisce </a:t>
            </a:r>
            <a:r>
              <a:rPr lang="it-IT" sz="1800" spc="-1" err="1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lang="it-IT" sz="1800" spc="-1">
                <a:solidFill>
                  <a:srgbClr val="000000"/>
                </a:solidFill>
                <a:latin typeface="Arial"/>
                <a:ea typeface="DejaVu Sans"/>
              </a:rPr>
              <a:t> se i</a:t>
            </a:r>
            <a:r>
              <a:rPr lang="it-IT" spc="-1">
                <a:solidFill>
                  <a:srgbClr val="000000"/>
                </a:solidFill>
                <a:latin typeface="Arial"/>
                <a:ea typeface="DejaVu Sans"/>
              </a:rPr>
              <a:t>l file è scrivibile </a:t>
            </a:r>
            <a:endParaRPr lang="it-IT" sz="1800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9160734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88000" y="1584000"/>
            <a:ext cx="8225640" cy="7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200" spc="-1">
                <a:solidFill>
                  <a:srgbClr val="000000"/>
                </a:solidFill>
                <a:latin typeface="Arial"/>
              </a:rPr>
              <a:t>Esercizio:</a:t>
            </a:r>
          </a:p>
          <a:p>
            <a:pPr>
              <a:lnSpc>
                <a:spcPct val="100000"/>
              </a:lnSpc>
            </a:pPr>
            <a:r>
              <a:rPr lang="it-IT" sz="2200" spc="-1">
                <a:solidFill>
                  <a:srgbClr val="000000"/>
                </a:solidFill>
                <a:latin typeface="Arial"/>
              </a:rPr>
              <a:t>scrivere un programma che deve scrivere il contenuto della variabile $messaggio nel file "</a:t>
            </a:r>
            <a:r>
              <a:rPr lang="it-IT" sz="2200" spc="-1" err="1">
                <a:solidFill>
                  <a:srgbClr val="000000"/>
                </a:solidFill>
                <a:latin typeface="Arial"/>
              </a:rPr>
              <a:t>dati.txt</a:t>
            </a:r>
            <a:r>
              <a:rPr lang="it-IT" sz="2200" spc="-1">
                <a:solidFill>
                  <a:srgbClr val="000000"/>
                </a:solidFill>
                <a:latin typeface="Arial"/>
              </a:rPr>
              <a:t>" contenuto della cartella "archivio".</a:t>
            </a: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spc="-1">
                <a:solidFill>
                  <a:srgbClr val="000000"/>
                </a:solidFill>
                <a:latin typeface="Arial"/>
              </a:rPr>
              <a:t>Il programma deve: </a:t>
            </a:r>
          </a:p>
          <a:p>
            <a:pPr>
              <a:lnSpc>
                <a:spcPct val="100000"/>
              </a:lnSpc>
            </a:pPr>
            <a:r>
              <a:rPr lang="it-IT" sz="2200" spc="-1">
                <a:solidFill>
                  <a:srgbClr val="000000"/>
                </a:solidFill>
                <a:latin typeface="Arial"/>
              </a:rPr>
              <a:t>controllare che esista la cartella "archivio" e che la cartella sia scrivibile</a:t>
            </a:r>
          </a:p>
        </p:txBody>
      </p:sp>
      <p:sp>
        <p:nvSpPr>
          <p:cNvPr id="51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52" name="Immagine 42"/>
          <p:cNvPicPr/>
          <p:nvPr/>
        </p:nvPicPr>
        <p:blipFill>
          <a:blip r:embed="rId2"/>
          <a:stretch/>
        </p:blipFill>
        <p:spPr>
          <a:xfrm>
            <a:off x="720" y="6083280"/>
            <a:ext cx="9140040" cy="771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6817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88000" y="1584000"/>
            <a:ext cx="8225640" cy="7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52" name="Immagine 42"/>
          <p:cNvPicPr/>
          <p:nvPr/>
        </p:nvPicPr>
        <p:blipFill>
          <a:blip r:embed="rId2"/>
          <a:stretch/>
        </p:blipFill>
        <p:spPr>
          <a:xfrm>
            <a:off x="720" y="6083280"/>
            <a:ext cx="9140040" cy="771480"/>
          </a:xfrm>
          <a:prstGeom prst="rect">
            <a:avLst/>
          </a:prstGeom>
          <a:ln>
            <a:noFill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210539-599A-EC49-B857-D8944246E0E2}"/>
              </a:ext>
            </a:extLst>
          </p:cNvPr>
          <p:cNvSpPr txBox="1"/>
          <p:nvPr/>
        </p:nvSpPr>
        <p:spPr>
          <a:xfrm>
            <a:off x="288000" y="1584000"/>
            <a:ext cx="84774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$dir =</a:t>
            </a:r>
            <a:r>
              <a:rPr lang="it-IT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'archivio'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$file=</a:t>
            </a:r>
            <a:r>
              <a:rPr lang="it-IT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'dati.txt'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$filename=$dir . </a:t>
            </a:r>
            <a:r>
              <a:rPr lang="it-IT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'/'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 $file;</a:t>
            </a:r>
          </a:p>
          <a:p>
            <a:b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it-IT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(!file_exists($dir)){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echo </a:t>
            </a:r>
            <a:r>
              <a:rPr lang="it-IT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'la dir '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. $dir . </a:t>
            </a:r>
            <a:r>
              <a:rPr lang="it-IT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 non esiste!'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;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it-IT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elseif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(!</a:t>
            </a:r>
            <a:r>
              <a:rPr lang="it-IT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is_writable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($dir)){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echo </a:t>
            </a:r>
            <a:r>
              <a:rPr lang="it-IT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'la dir'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. $dir . </a:t>
            </a:r>
            <a:r>
              <a:rPr lang="it-IT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 non è scrivibile'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it-IT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elseif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(file_exists($filename) &amp;&amp; !</a:t>
            </a:r>
            <a:r>
              <a:rPr lang="it-IT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is_writable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($filename) ){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echo </a:t>
            </a:r>
            <a:r>
              <a:rPr lang="it-IT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'il file '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. $filename . </a:t>
            </a:r>
            <a:r>
              <a:rPr lang="it-IT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'non è scrivibile'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it-IT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echo </a:t>
            </a:r>
            <a:r>
              <a:rPr lang="it-IT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'posso procedere'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it-IT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file_put_contents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($</a:t>
            </a:r>
            <a:r>
              <a:rPr lang="it-IT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filename,</a:t>
            </a:r>
            <a:r>
              <a:rPr lang="it-IT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'messaggio</a:t>
            </a:r>
            <a:r>
              <a:rPr lang="it-IT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53CE54A-AF5D-7E4F-B2F4-06C4C5FEAEF4}"/>
              </a:ext>
            </a:extLst>
          </p:cNvPr>
          <p:cNvSpPr txBox="1"/>
          <p:nvPr/>
        </p:nvSpPr>
        <p:spPr>
          <a:xfrm>
            <a:off x="3993931" y="121466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svolgimento</a:t>
            </a:r>
          </a:p>
        </p:txBody>
      </p:sp>
    </p:spTree>
    <p:extLst>
      <p:ext uri="{BB962C8B-B14F-4D97-AF65-F5344CB8AC3E}">
        <p14:creationId xmlns:p14="http://schemas.microsoft.com/office/powerpoint/2010/main" val="2365854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88000" y="1584000"/>
            <a:ext cx="8225640" cy="7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52" name="Immagine 42"/>
          <p:cNvPicPr/>
          <p:nvPr/>
        </p:nvPicPr>
        <p:blipFill>
          <a:blip r:embed="rId2"/>
          <a:stretch/>
        </p:blipFill>
        <p:spPr>
          <a:xfrm>
            <a:off x="720" y="6083280"/>
            <a:ext cx="9140040" cy="771480"/>
          </a:xfrm>
          <a:prstGeom prst="rect">
            <a:avLst/>
          </a:prstGeom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53CE54A-AF5D-7E4F-B2F4-06C4C5FEAEF4}"/>
              </a:ext>
            </a:extLst>
          </p:cNvPr>
          <p:cNvSpPr txBox="1"/>
          <p:nvPr/>
        </p:nvSpPr>
        <p:spPr>
          <a:xfrm>
            <a:off x="3993931" y="1214668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creare la dir se non esiste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55D17B1-CF20-F347-83B1-97FEDA08346B}"/>
              </a:ext>
            </a:extLst>
          </p:cNvPr>
          <p:cNvSpPr txBox="1"/>
          <p:nvPr/>
        </p:nvSpPr>
        <p:spPr>
          <a:xfrm>
            <a:off x="288000" y="1584000"/>
            <a:ext cx="8477425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$dir =</a:t>
            </a:r>
            <a:r>
              <a:rPr lang="it-IT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'archivio'</a:t>
            </a:r>
            <a:r>
              <a:rPr lang="it-IT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$file=</a:t>
            </a:r>
            <a:r>
              <a:rPr lang="it-IT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'dati.txt'</a:t>
            </a:r>
            <a:r>
              <a:rPr lang="it-IT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$filename=$dir . </a:t>
            </a:r>
            <a:r>
              <a:rPr lang="it-IT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'/'</a:t>
            </a:r>
            <a:r>
              <a:rPr lang="it-IT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 $file;</a:t>
            </a:r>
          </a:p>
          <a:p>
            <a:endParaRPr lang="it-IT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600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it-IT" sz="1600" dirty="0">
                <a:solidFill>
                  <a:srgbClr val="000000"/>
                </a:solidFill>
                <a:latin typeface="Menlo" panose="020B0609030804020204" pitchFamily="49" charset="0"/>
              </a:rPr>
              <a:t>(!file_exists($dir)){</a:t>
            </a:r>
          </a:p>
          <a:p>
            <a:r>
              <a:rPr lang="it-IT" sz="1600" dirty="0">
                <a:solidFill>
                  <a:srgbClr val="000000"/>
                </a:solidFill>
                <a:latin typeface="Menlo" panose="020B0609030804020204" pitchFamily="49" charset="0"/>
              </a:rPr>
              <a:t>mkdir($dir);</a:t>
            </a:r>
          </a:p>
          <a:p>
            <a:r>
              <a:rPr lang="it-IT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it-IT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it-IT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it-IT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(!file_exists($dir)){</a:t>
            </a: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echo </a:t>
            </a:r>
            <a:r>
              <a:rPr lang="it-IT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'la dir '</a:t>
            </a:r>
            <a:r>
              <a:rPr lang="it-IT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. $dir . </a:t>
            </a:r>
            <a:r>
              <a:rPr lang="it-IT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 non esiste!'</a:t>
            </a:r>
            <a:r>
              <a:rPr lang="it-IT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;</a:t>
            </a: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it-IT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elseif</a:t>
            </a:r>
            <a:r>
              <a:rPr lang="it-IT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(!</a:t>
            </a:r>
            <a:r>
              <a:rPr lang="it-IT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is_writable</a:t>
            </a:r>
            <a:r>
              <a:rPr lang="it-IT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($dir)){</a:t>
            </a: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echo </a:t>
            </a:r>
            <a:r>
              <a:rPr lang="it-IT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'la dir'</a:t>
            </a:r>
            <a:r>
              <a:rPr lang="it-IT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. $dir . </a:t>
            </a:r>
            <a:r>
              <a:rPr lang="it-IT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 non è scrivibile'</a:t>
            </a:r>
            <a:r>
              <a:rPr lang="it-IT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it-IT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elseif</a:t>
            </a:r>
            <a:r>
              <a:rPr lang="it-IT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(file_exists($filename) &amp;&amp; !</a:t>
            </a:r>
            <a:r>
              <a:rPr lang="it-IT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is_writable</a:t>
            </a:r>
            <a:r>
              <a:rPr lang="it-IT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($filename) ){</a:t>
            </a: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echo </a:t>
            </a:r>
            <a:r>
              <a:rPr lang="it-IT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'il file '</a:t>
            </a:r>
            <a:r>
              <a:rPr lang="it-IT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. $filename . </a:t>
            </a:r>
            <a:r>
              <a:rPr lang="it-IT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'non è scrivibile'</a:t>
            </a:r>
            <a:r>
              <a:rPr lang="it-IT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it-IT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it-IT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echo </a:t>
            </a:r>
            <a:r>
              <a:rPr lang="it-IT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'posso procedere'</a:t>
            </a:r>
            <a:r>
              <a:rPr lang="it-IT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it-IT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file_put_contents</a:t>
            </a:r>
            <a:r>
              <a:rPr lang="it-IT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($</a:t>
            </a:r>
            <a:r>
              <a:rPr lang="it-IT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filename,</a:t>
            </a:r>
            <a:r>
              <a:rPr lang="it-IT" sz="16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'messaggio</a:t>
            </a:r>
            <a:r>
              <a:rPr lang="it-IT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63942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88000" y="1584000"/>
            <a:ext cx="8225640" cy="7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200" spc="-1">
                <a:solidFill>
                  <a:srgbClr val="000000"/>
                </a:solidFill>
                <a:latin typeface="Arial"/>
                <a:ea typeface="DejaVu Sans"/>
              </a:rPr>
              <a:t>per leggere e scrivere file si </a:t>
            </a:r>
            <a:r>
              <a:rPr lang="it-IT" sz="2200" spc="-1" err="1">
                <a:solidFill>
                  <a:srgbClr val="000000"/>
                </a:solidFill>
                <a:latin typeface="Arial"/>
                <a:ea typeface="DejaVu Sans"/>
              </a:rPr>
              <a:t>posono</a:t>
            </a:r>
            <a:r>
              <a:rPr lang="it-IT" sz="2200" spc="-1">
                <a:solidFill>
                  <a:srgbClr val="000000"/>
                </a:solidFill>
                <a:latin typeface="Arial"/>
                <a:ea typeface="DejaVu Sans"/>
              </a:rPr>
              <a:t> usare:</a:t>
            </a:r>
            <a:endParaRPr lang="it-IT" sz="2200" b="0" strike="noStrike" spc="-1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52" name="Immagine 42"/>
          <p:cNvPicPr/>
          <p:nvPr/>
        </p:nvPicPr>
        <p:blipFill>
          <a:blip r:embed="rId2"/>
          <a:stretch/>
        </p:blipFill>
        <p:spPr>
          <a:xfrm>
            <a:off x="720" y="6083280"/>
            <a:ext cx="9140040" cy="771480"/>
          </a:xfrm>
          <a:prstGeom prst="rect">
            <a:avLst/>
          </a:prstGeom>
          <a:ln>
            <a:noFill/>
          </a:ln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B1C22BCF-2D6C-6D4E-AEFC-0EB730713657}"/>
              </a:ext>
            </a:extLst>
          </p:cNvPr>
          <p:cNvSpPr/>
          <p:nvPr/>
        </p:nvSpPr>
        <p:spPr>
          <a:xfrm>
            <a:off x="435145" y="2617200"/>
            <a:ext cx="2654897" cy="26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200" spc="-1">
                <a:solidFill>
                  <a:srgbClr val="000000"/>
                </a:solidFill>
                <a:latin typeface="Arial"/>
              </a:rPr>
              <a:t>lettura</a:t>
            </a: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spc="-1" err="1">
                <a:solidFill>
                  <a:srgbClr val="000000"/>
                </a:solidFill>
                <a:latin typeface="Arial"/>
              </a:rPr>
              <a:t>fopen</a:t>
            </a:r>
            <a:r>
              <a:rPr lang="it-IT" sz="2200" spc="-1">
                <a:solidFill>
                  <a:srgbClr val="000000"/>
                </a:solidFill>
                <a:latin typeface="Arial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it-IT" sz="2200" spc="-1">
                <a:solidFill>
                  <a:srgbClr val="000000"/>
                </a:solidFill>
                <a:latin typeface="Arial"/>
              </a:rPr>
              <a:t>  </a:t>
            </a:r>
            <a:r>
              <a:rPr lang="it-IT" sz="2200" spc="-1" err="1">
                <a:solidFill>
                  <a:srgbClr val="000000"/>
                </a:solidFill>
                <a:latin typeface="Arial"/>
              </a:rPr>
              <a:t>fread</a:t>
            </a:r>
            <a:r>
              <a:rPr lang="it-IT" sz="2200" spc="-1">
                <a:solidFill>
                  <a:srgbClr val="000000"/>
                </a:solidFill>
                <a:latin typeface="Arial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it-IT" sz="2200" spc="-1" err="1">
                <a:solidFill>
                  <a:srgbClr val="000000"/>
                </a:solidFill>
                <a:latin typeface="Arial"/>
              </a:rPr>
              <a:t>fclose</a:t>
            </a:r>
            <a:r>
              <a:rPr lang="it-IT" sz="2200" spc="-1">
                <a:solidFill>
                  <a:srgbClr val="000000"/>
                </a:solidFill>
                <a:latin typeface="Arial"/>
              </a:rPr>
              <a:t>()</a:t>
            </a:r>
          </a:p>
          <a:p>
            <a:pPr>
              <a:lnSpc>
                <a:spcPct val="100000"/>
              </a:lnSpc>
            </a:pPr>
            <a:endParaRPr lang="it-IT" sz="2200" b="0" strike="noStrike" spc="-1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3E48F3C0-6694-AF42-93F1-77B8B1F10FE4}"/>
              </a:ext>
            </a:extLst>
          </p:cNvPr>
          <p:cNvSpPr/>
          <p:nvPr/>
        </p:nvSpPr>
        <p:spPr>
          <a:xfrm>
            <a:off x="4400820" y="2464800"/>
            <a:ext cx="2654897" cy="26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200" spc="-1">
                <a:solidFill>
                  <a:srgbClr val="000000"/>
                </a:solidFill>
              </a:rPr>
              <a:t>scrittura</a:t>
            </a: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it-IT" sz="2200" spc="-1" err="1">
                <a:solidFill>
                  <a:srgbClr val="000000"/>
                </a:solidFill>
              </a:rPr>
              <a:t>fopen</a:t>
            </a:r>
            <a:r>
              <a:rPr lang="it-IT" sz="2200" spc="-1">
                <a:solidFill>
                  <a:srgbClr val="000000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it-IT" sz="2200" spc="-1">
                <a:solidFill>
                  <a:srgbClr val="000000"/>
                </a:solidFill>
              </a:rPr>
              <a:t>  </a:t>
            </a:r>
            <a:r>
              <a:rPr lang="it-IT" sz="2200" spc="-1" err="1">
                <a:solidFill>
                  <a:srgbClr val="000000"/>
                </a:solidFill>
              </a:rPr>
              <a:t>fwrite</a:t>
            </a:r>
            <a:r>
              <a:rPr lang="it-IT" sz="2200" spc="-1">
                <a:solidFill>
                  <a:srgbClr val="000000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it-IT" sz="2200" spc="-1" err="1">
                <a:solidFill>
                  <a:srgbClr val="000000"/>
                </a:solidFill>
              </a:rPr>
              <a:t>fclose</a:t>
            </a:r>
            <a:r>
              <a:rPr lang="it-IT" sz="2200" spc="-1">
                <a:solidFill>
                  <a:srgbClr val="000000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88000" y="1584000"/>
            <a:ext cx="8225640" cy="7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200" spc="-1">
                <a:solidFill>
                  <a:srgbClr val="000000"/>
                </a:solidFill>
                <a:latin typeface="Arial"/>
              </a:rPr>
              <a:t>altre funzioni:</a:t>
            </a: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  <a:p>
            <a:r>
              <a:rPr lang="it-IT" sz="2200" spc="-1" err="1">
                <a:solidFill>
                  <a:srgbClr val="000000"/>
                </a:solidFill>
              </a:rPr>
              <a:t>is_file</a:t>
            </a:r>
            <a:r>
              <a:rPr lang="it-IT" sz="2200" spc="-1">
                <a:solidFill>
                  <a:srgbClr val="000000"/>
                </a:solidFill>
              </a:rPr>
              <a:t>($</a:t>
            </a:r>
            <a:r>
              <a:rPr lang="it-IT" sz="2200" spc="-1" err="1">
                <a:solidFill>
                  <a:srgbClr val="000000"/>
                </a:solidFill>
              </a:rPr>
              <a:t>name</a:t>
            </a:r>
            <a:r>
              <a:rPr lang="it-IT" sz="2200" spc="-1">
                <a:solidFill>
                  <a:srgbClr val="000000"/>
                </a:solidFill>
              </a:rPr>
              <a:t>)   ==&gt; restituisce </a:t>
            </a:r>
            <a:r>
              <a:rPr lang="it-IT" sz="2200" spc="-1" err="1">
                <a:solidFill>
                  <a:srgbClr val="000000"/>
                </a:solidFill>
              </a:rPr>
              <a:t>true</a:t>
            </a:r>
            <a:r>
              <a:rPr lang="it-IT" sz="2200" spc="-1">
                <a:solidFill>
                  <a:srgbClr val="000000"/>
                </a:solidFill>
              </a:rPr>
              <a:t> se </a:t>
            </a:r>
            <a:r>
              <a:rPr lang="it-IT" sz="2200" spc="-1" err="1">
                <a:solidFill>
                  <a:srgbClr val="000000"/>
                </a:solidFill>
              </a:rPr>
              <a:t>name</a:t>
            </a:r>
            <a:r>
              <a:rPr lang="it-IT" sz="2200" spc="-1">
                <a:solidFill>
                  <a:srgbClr val="000000"/>
                </a:solidFill>
              </a:rPr>
              <a:t> è un file</a:t>
            </a: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spc="-1" err="1">
                <a:solidFill>
                  <a:srgbClr val="000000"/>
                </a:solidFill>
                <a:latin typeface="Arial"/>
              </a:rPr>
              <a:t>is_dir</a:t>
            </a:r>
            <a:r>
              <a:rPr lang="it-IT" sz="2200" spc="-1">
                <a:solidFill>
                  <a:srgbClr val="000000"/>
                </a:solidFill>
                <a:latin typeface="Arial"/>
              </a:rPr>
              <a:t>($</a:t>
            </a:r>
            <a:r>
              <a:rPr lang="it-IT" sz="2200" spc="-1" err="1">
                <a:solidFill>
                  <a:srgbClr val="000000"/>
                </a:solidFill>
                <a:latin typeface="Arial"/>
              </a:rPr>
              <a:t>name</a:t>
            </a:r>
            <a:r>
              <a:rPr lang="it-IT" sz="2200" spc="-1">
                <a:solidFill>
                  <a:srgbClr val="000000"/>
                </a:solidFill>
                <a:latin typeface="Arial"/>
              </a:rPr>
              <a:t>)   ==&gt; restituisce </a:t>
            </a:r>
            <a:r>
              <a:rPr lang="it-IT" sz="2200" spc="-1" err="1">
                <a:solidFill>
                  <a:srgbClr val="000000"/>
                </a:solidFill>
                <a:latin typeface="Arial"/>
              </a:rPr>
              <a:t>true</a:t>
            </a:r>
            <a:r>
              <a:rPr lang="it-IT" sz="2200" spc="-1">
                <a:solidFill>
                  <a:srgbClr val="000000"/>
                </a:solidFill>
                <a:latin typeface="Arial"/>
              </a:rPr>
              <a:t> se </a:t>
            </a:r>
            <a:r>
              <a:rPr lang="it-IT" sz="2200" spc="-1" err="1">
                <a:solidFill>
                  <a:srgbClr val="000000"/>
                </a:solidFill>
                <a:latin typeface="Arial"/>
              </a:rPr>
              <a:t>name</a:t>
            </a:r>
            <a:r>
              <a:rPr lang="it-IT" sz="2200" spc="-1">
                <a:solidFill>
                  <a:srgbClr val="000000"/>
                </a:solidFill>
                <a:latin typeface="Arial"/>
              </a:rPr>
              <a:t> è una directory</a:t>
            </a: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52" name="Immagine 42"/>
          <p:cNvPicPr/>
          <p:nvPr/>
        </p:nvPicPr>
        <p:blipFill>
          <a:blip r:embed="rId2"/>
          <a:stretch/>
        </p:blipFill>
        <p:spPr>
          <a:xfrm>
            <a:off x="720" y="6083280"/>
            <a:ext cx="9140040" cy="771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4978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88000" y="1584000"/>
            <a:ext cx="8225640" cy="7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200" spc="-1">
                <a:solidFill>
                  <a:srgbClr val="000000"/>
                </a:solidFill>
                <a:latin typeface="Arial"/>
              </a:rPr>
              <a:t>creare una directory:</a:t>
            </a: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52" name="Immagine 42"/>
          <p:cNvPicPr/>
          <p:nvPr/>
        </p:nvPicPr>
        <p:blipFill>
          <a:blip r:embed="rId2"/>
          <a:stretch/>
        </p:blipFill>
        <p:spPr>
          <a:xfrm>
            <a:off x="720" y="6083280"/>
            <a:ext cx="9140040" cy="771480"/>
          </a:xfrm>
          <a:prstGeom prst="rect">
            <a:avLst/>
          </a:prstGeom>
          <a:ln>
            <a:noFill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506494B-D461-F34F-9096-5FAB006AF823}"/>
              </a:ext>
            </a:extLst>
          </p:cNvPr>
          <p:cNvSpPr txBox="1"/>
          <p:nvPr/>
        </p:nvSpPr>
        <p:spPr>
          <a:xfrm>
            <a:off x="288000" y="2448781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336699"/>
                </a:solidFill>
                <a:effectLst/>
                <a:latin typeface="Fira Mono" panose="020B0509050000020004" pitchFamily="49" charset="0"/>
              </a:rPr>
              <a:t>mkdir</a:t>
            </a: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(</a:t>
            </a:r>
            <a:br>
              <a:rPr lang="it-IT" dirty="0"/>
            </a:b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it-IT" b="0" i="0" dirty="0" err="1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$directory,</a:t>
            </a:r>
            <a:br>
              <a:rPr lang="it-IT" dirty="0"/>
            </a:b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it-IT" b="0" i="0" dirty="0" err="1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$</a:t>
            </a:r>
            <a:r>
              <a:rPr lang="it-IT" b="0" i="0" dirty="0" err="1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permissions</a:t>
            </a:r>
            <a:r>
              <a:rPr lang="it-IT" b="0" i="0" dirty="0">
                <a:solidFill>
                  <a:srgbClr val="993366"/>
                </a:solidFill>
                <a:effectLst/>
                <a:latin typeface="Fira Mono" panose="020B0509050000020004" pitchFamily="49" charset="0"/>
              </a:rPr>
              <a:t> = 0777</a:t>
            </a: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,</a:t>
            </a:r>
            <a:br>
              <a:rPr lang="it-IT" dirty="0"/>
            </a:b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it-IT" b="0" i="0" dirty="0" err="1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bool</a:t>
            </a: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$recursive</a:t>
            </a:r>
            <a:r>
              <a:rPr lang="it-IT" b="0" i="0" dirty="0">
                <a:solidFill>
                  <a:srgbClr val="993366"/>
                </a:solidFill>
                <a:effectLst/>
                <a:latin typeface="Fira Mono" panose="020B0509050000020004" pitchFamily="49" charset="0"/>
              </a:rPr>
              <a:t> = </a:t>
            </a:r>
            <a:r>
              <a:rPr lang="it-IT" b="1" i="0" dirty="0">
                <a:solidFill>
                  <a:srgbClr val="993366"/>
                </a:solidFill>
                <a:effectLst/>
                <a:latin typeface="Fira Mono" panose="020B0509050000020004" pitchFamily="49" charset="0"/>
              </a:rPr>
              <a:t>false</a:t>
            </a: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,</a:t>
            </a:r>
            <a:br>
              <a:rPr lang="it-IT" dirty="0"/>
            </a:b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it-IT" b="0" i="0" dirty="0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?</a:t>
            </a:r>
            <a:r>
              <a:rPr lang="it-IT" b="0" i="0" dirty="0" err="1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resource</a:t>
            </a: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$</a:t>
            </a:r>
            <a:r>
              <a:rPr lang="it-IT" b="0" i="0" dirty="0" err="1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context</a:t>
            </a:r>
            <a:r>
              <a:rPr lang="it-IT" b="0" i="0" dirty="0">
                <a:solidFill>
                  <a:srgbClr val="993366"/>
                </a:solidFill>
                <a:effectLst/>
                <a:latin typeface="Fira Mono" panose="020B0509050000020004" pitchFamily="49" charset="0"/>
              </a:rPr>
              <a:t> = </a:t>
            </a:r>
            <a:r>
              <a:rPr lang="it-IT" b="1" i="0" dirty="0" err="1">
                <a:solidFill>
                  <a:srgbClr val="993366"/>
                </a:solidFill>
                <a:effectLst/>
                <a:latin typeface="Fira Mono" panose="020B0509050000020004" pitchFamily="49" charset="0"/>
              </a:rPr>
              <a:t>null</a:t>
            </a:r>
            <a:br>
              <a:rPr lang="it-IT" dirty="0"/>
            </a:b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): </a:t>
            </a:r>
            <a:r>
              <a:rPr lang="it-IT" b="0" i="0" dirty="0" err="1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bool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42BC613-83C8-6948-95BF-D96FF05A9071}"/>
              </a:ext>
            </a:extLst>
          </p:cNvPr>
          <p:cNvSpPr txBox="1"/>
          <p:nvPr/>
        </p:nvSpPr>
        <p:spPr>
          <a:xfrm>
            <a:off x="672662" y="4834759"/>
            <a:ext cx="688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se recursive=</a:t>
            </a:r>
            <a:r>
              <a:rPr lang="it-IT" err="1"/>
              <a:t>true</a:t>
            </a:r>
            <a:r>
              <a:rPr lang="it-IT"/>
              <a:t> vengono create tutte le dir nel percorso indicato</a:t>
            </a:r>
          </a:p>
        </p:txBody>
      </p:sp>
    </p:spTree>
    <p:extLst>
      <p:ext uri="{BB962C8B-B14F-4D97-AF65-F5344CB8AC3E}">
        <p14:creationId xmlns:p14="http://schemas.microsoft.com/office/powerpoint/2010/main" val="16263179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88000" y="1584000"/>
            <a:ext cx="8225640" cy="7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200" spc="-1">
                <a:solidFill>
                  <a:srgbClr val="000000"/>
                </a:solidFill>
                <a:latin typeface="Arial"/>
              </a:rPr>
              <a:t>creare una directory:</a:t>
            </a: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52" name="Immagine 42"/>
          <p:cNvPicPr/>
          <p:nvPr/>
        </p:nvPicPr>
        <p:blipFill>
          <a:blip r:embed="rId2"/>
          <a:stretch/>
        </p:blipFill>
        <p:spPr>
          <a:xfrm>
            <a:off x="720" y="6083280"/>
            <a:ext cx="9140040" cy="77148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E96E482-3D96-F841-84C0-24DA20CBED9F}"/>
              </a:ext>
            </a:extLst>
          </p:cNvPr>
          <p:cNvSpPr txBox="1"/>
          <p:nvPr/>
        </p:nvSpPr>
        <p:spPr>
          <a:xfrm>
            <a:off x="714239" y="2588338"/>
            <a:ext cx="8103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err="1">
                <a:solidFill>
                  <a:srgbClr val="336699"/>
                </a:solidFill>
                <a:effectLst/>
                <a:latin typeface="Fira Mono" panose="020B0509050000020004" pitchFamily="49" charset="0"/>
              </a:rPr>
              <a:t>rmdir</a:t>
            </a:r>
            <a:r>
              <a:rPr lang="it-IT" b="0" i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it-IT" b="0" i="0" err="1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it-IT" b="0" i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$directory, </a:t>
            </a:r>
            <a:r>
              <a:rPr lang="it-IT" b="0" i="0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?</a:t>
            </a:r>
            <a:r>
              <a:rPr lang="it-IT" b="0" i="0" err="1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resource</a:t>
            </a:r>
            <a:r>
              <a:rPr lang="it-IT" b="0" i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$</a:t>
            </a:r>
            <a:r>
              <a:rPr lang="it-IT" b="0" i="0" err="1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context</a:t>
            </a:r>
            <a:r>
              <a:rPr lang="it-IT" b="0" i="0">
                <a:solidFill>
                  <a:srgbClr val="993366"/>
                </a:solidFill>
                <a:effectLst/>
                <a:latin typeface="Fira Mono" panose="020B0509050000020004" pitchFamily="49" charset="0"/>
              </a:rPr>
              <a:t> = </a:t>
            </a:r>
            <a:r>
              <a:rPr lang="it-IT" b="1" i="0" err="1">
                <a:solidFill>
                  <a:srgbClr val="993366"/>
                </a:solidFill>
                <a:effectLst/>
                <a:latin typeface="Fira Mono" panose="020B0509050000020004" pitchFamily="49" charset="0"/>
              </a:rPr>
              <a:t>null</a:t>
            </a:r>
            <a:r>
              <a:rPr lang="it-IT" b="0" i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): </a:t>
            </a:r>
            <a:r>
              <a:rPr lang="it-IT" b="0" i="0" err="1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bool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3128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88000" y="1584000"/>
            <a:ext cx="8225640" cy="7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200" spc="-1">
                <a:solidFill>
                  <a:srgbClr val="000000"/>
                </a:solidFill>
                <a:latin typeface="Arial"/>
              </a:rPr>
              <a:t>cancellare un file</a:t>
            </a: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52" name="Immagine 42"/>
          <p:cNvPicPr/>
          <p:nvPr/>
        </p:nvPicPr>
        <p:blipFill>
          <a:blip r:embed="rId2"/>
          <a:stretch/>
        </p:blipFill>
        <p:spPr>
          <a:xfrm>
            <a:off x="720" y="6083280"/>
            <a:ext cx="9140040" cy="771480"/>
          </a:xfrm>
          <a:prstGeom prst="rect">
            <a:avLst/>
          </a:prstGeom>
          <a:ln>
            <a:noFill/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F801E5B-A40E-3F49-A746-84B81839C0C7}"/>
              </a:ext>
            </a:extLst>
          </p:cNvPr>
          <p:cNvSpPr txBox="1"/>
          <p:nvPr/>
        </p:nvSpPr>
        <p:spPr>
          <a:xfrm>
            <a:off x="288000" y="2448942"/>
            <a:ext cx="8481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 err="1">
                <a:solidFill>
                  <a:srgbClr val="336699"/>
                </a:solidFill>
                <a:effectLst/>
                <a:latin typeface="Fira Mono" panose="020B0509050000020004" pitchFamily="49" charset="0"/>
              </a:rPr>
              <a:t>unlink</a:t>
            </a: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it-IT" b="0" i="0" dirty="0" err="1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$filename, </a:t>
            </a:r>
            <a:r>
              <a:rPr lang="it-IT" b="0" i="0" dirty="0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?</a:t>
            </a:r>
            <a:r>
              <a:rPr lang="it-IT" b="0" i="0" dirty="0" err="1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resource</a:t>
            </a: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$</a:t>
            </a:r>
            <a:r>
              <a:rPr lang="it-IT" b="0" i="0" dirty="0" err="1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context</a:t>
            </a:r>
            <a:r>
              <a:rPr lang="it-IT" b="0" i="0" dirty="0">
                <a:solidFill>
                  <a:srgbClr val="993366"/>
                </a:solidFill>
                <a:effectLst/>
                <a:latin typeface="Fira Mono" panose="020B0509050000020004" pitchFamily="49" charset="0"/>
              </a:rPr>
              <a:t> = </a:t>
            </a:r>
            <a:r>
              <a:rPr lang="it-IT" b="1" i="0" dirty="0" err="1">
                <a:solidFill>
                  <a:srgbClr val="993366"/>
                </a:solidFill>
                <a:effectLst/>
                <a:latin typeface="Fira Mono" panose="020B0509050000020004" pitchFamily="49" charset="0"/>
              </a:rPr>
              <a:t>null</a:t>
            </a:r>
            <a:r>
              <a:rPr lang="it-IT" b="0" i="0" dirty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): </a:t>
            </a:r>
            <a:r>
              <a:rPr lang="it-IT" b="0" i="0" dirty="0" err="1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bool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09296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88000" y="1584000"/>
            <a:ext cx="8225640" cy="7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200" spc="-1">
                <a:solidFill>
                  <a:srgbClr val="000000"/>
                </a:solidFill>
                <a:latin typeface="Arial"/>
              </a:rPr>
              <a:t>esercizio</a:t>
            </a: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52" name="Immagine 42"/>
          <p:cNvPicPr/>
          <p:nvPr/>
        </p:nvPicPr>
        <p:blipFill>
          <a:blip r:embed="rId2"/>
          <a:stretch/>
        </p:blipFill>
        <p:spPr>
          <a:xfrm>
            <a:off x="720" y="6083280"/>
            <a:ext cx="9140040" cy="771480"/>
          </a:xfrm>
          <a:prstGeom prst="rect">
            <a:avLst/>
          </a:prstGeom>
          <a:ln>
            <a:noFill/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F801E5B-A40E-3F49-A746-84B81839C0C7}"/>
              </a:ext>
            </a:extLst>
          </p:cNvPr>
          <p:cNvSpPr txBox="1"/>
          <p:nvPr/>
        </p:nvSpPr>
        <p:spPr>
          <a:xfrm>
            <a:off x="288000" y="2448942"/>
            <a:ext cx="84818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dato l'array associativo $</a:t>
            </a:r>
            <a:r>
              <a:rPr lang="it-IT" err="1"/>
              <a:t>dirs</a:t>
            </a:r>
            <a:r>
              <a:rPr lang="it-IT"/>
              <a:t> che contiene i nomi delle cartelle che si vogliono creare:</a:t>
            </a:r>
          </a:p>
          <a:p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A434484-0141-254B-8D9F-BC28BED4D9B8}"/>
              </a:ext>
            </a:extLst>
          </p:cNvPr>
          <p:cNvSpPr txBox="1"/>
          <p:nvPr/>
        </p:nvSpPr>
        <p:spPr>
          <a:xfrm>
            <a:off x="572814" y="3111384"/>
            <a:ext cx="68159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it-IT" b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dirs</a:t>
            </a:r>
            <a:r>
              <a:rPr lang="it-IT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=[</a:t>
            </a:r>
          </a:p>
          <a:p>
            <a:r>
              <a:rPr lang="it-IT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'aziende'</a:t>
            </a:r>
            <a:r>
              <a:rPr lang="it-IT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=&gt;[</a:t>
            </a:r>
            <a:r>
              <a:rPr lang="it-IT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b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ford</a:t>
            </a:r>
            <a:r>
              <a:rPr lang="it-IT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it-IT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b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peugeot</a:t>
            </a:r>
            <a:r>
              <a:rPr lang="it-IT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r>
              <a:rPr lang="it-IT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'persone'</a:t>
            </a:r>
            <a:r>
              <a:rPr lang="it-IT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=&gt;[</a:t>
            </a:r>
            <a:r>
              <a:rPr lang="it-IT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b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mario</a:t>
            </a:r>
            <a:r>
              <a:rPr lang="it-IT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it-IT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b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carla</a:t>
            </a:r>
            <a:r>
              <a:rPr lang="it-IT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  <a:br>
              <a:rPr lang="it-IT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it-IT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0E95693-C36A-4E48-95DF-68E82065A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177" y="3111384"/>
            <a:ext cx="3844159" cy="243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864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88000" y="1584000"/>
            <a:ext cx="8225640" cy="7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200" spc="-1">
                <a:solidFill>
                  <a:srgbClr val="000000"/>
                </a:solidFill>
                <a:latin typeface="Arial"/>
              </a:rPr>
              <a:t>esercizio svolto</a:t>
            </a: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spc="-1">
                <a:solidFill>
                  <a:srgbClr val="000000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52" name="Immagine 42"/>
          <p:cNvPicPr/>
          <p:nvPr/>
        </p:nvPicPr>
        <p:blipFill>
          <a:blip r:embed="rId2"/>
          <a:stretch/>
        </p:blipFill>
        <p:spPr>
          <a:xfrm>
            <a:off x="720" y="6083280"/>
            <a:ext cx="9140040" cy="771480"/>
          </a:xfrm>
          <a:prstGeom prst="rect">
            <a:avLst/>
          </a:prstGeom>
          <a:ln>
            <a:noFill/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915DAE-ECF6-B14D-AA09-59ABEED4A6DC}"/>
              </a:ext>
            </a:extLst>
          </p:cNvPr>
          <p:cNvSpPr txBox="1"/>
          <p:nvPr/>
        </p:nvSpPr>
        <p:spPr>
          <a:xfrm>
            <a:off x="630359" y="2218978"/>
            <a:ext cx="77043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it-IT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dirs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=[</a:t>
            </a:r>
          </a:p>
          <a:p>
            <a:r>
              <a:rPr lang="it-IT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'aziende'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=&gt;[</a:t>
            </a:r>
            <a:r>
              <a:rPr lang="it-IT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ford</a:t>
            </a:r>
            <a:r>
              <a:rPr lang="it-IT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peugeot</a:t>
            </a:r>
            <a:r>
              <a:rPr lang="it-IT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r>
              <a:rPr lang="it-IT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'persone'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=&gt;[</a:t>
            </a:r>
            <a:r>
              <a:rPr lang="it-IT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mario</a:t>
            </a:r>
            <a:r>
              <a:rPr lang="it-IT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carla</a:t>
            </a:r>
            <a:r>
              <a:rPr lang="it-IT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  <a:b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it-IT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foreach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($</a:t>
            </a:r>
            <a:r>
              <a:rPr lang="it-IT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dirs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$dir=&gt;$</a:t>
            </a:r>
            <a:r>
              <a:rPr lang="it-IT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subdirs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it-IT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it-IT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foreach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($</a:t>
            </a:r>
            <a:r>
              <a:rPr lang="it-IT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subdirs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it-IT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subdir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	mkdir($dir . </a:t>
            </a:r>
            <a:r>
              <a:rPr lang="it-IT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'/'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. $subdir,</a:t>
            </a:r>
            <a:r>
              <a:rPr lang="it-IT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0777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it-IT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34195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88000" y="1584000"/>
            <a:ext cx="8225640" cy="7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200" spc="-1">
                <a:solidFill>
                  <a:srgbClr val="000000"/>
                </a:solidFill>
                <a:latin typeface="Arial"/>
              </a:rPr>
              <a:t>Leggere il contenuto della cartella</a:t>
            </a: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spc="-1">
                <a:solidFill>
                  <a:srgbClr val="000000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52" name="Immagine 42"/>
          <p:cNvPicPr/>
          <p:nvPr/>
        </p:nvPicPr>
        <p:blipFill>
          <a:blip r:embed="rId2"/>
          <a:stretch/>
        </p:blipFill>
        <p:spPr>
          <a:xfrm>
            <a:off x="720" y="6083280"/>
            <a:ext cx="9140040" cy="771480"/>
          </a:xfrm>
          <a:prstGeom prst="rect">
            <a:avLst/>
          </a:prstGeom>
          <a:ln>
            <a:noFill/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E46EEF-1EF2-A14A-99FA-74728ED6C7F5}"/>
              </a:ext>
            </a:extLst>
          </p:cNvPr>
          <p:cNvSpPr txBox="1"/>
          <p:nvPr/>
        </p:nvSpPr>
        <p:spPr>
          <a:xfrm>
            <a:off x="255060" y="2200275"/>
            <a:ext cx="86848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>
                <a:solidFill>
                  <a:srgbClr val="336699"/>
                </a:solidFill>
                <a:effectLst/>
                <a:latin typeface="Fira Mono" panose="020B0509050000020004" pitchFamily="49" charset="0"/>
              </a:rPr>
              <a:t>scandir</a:t>
            </a:r>
            <a:r>
              <a:rPr lang="it-IT" b="0" i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it-IT" b="0" i="0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it-IT" b="0" i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$directory, </a:t>
            </a:r>
            <a:r>
              <a:rPr lang="it-IT" b="0" i="0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it-IT" b="0" i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$sorting_order</a:t>
            </a:r>
            <a:r>
              <a:rPr lang="it-IT" b="0" i="0">
                <a:solidFill>
                  <a:srgbClr val="993366"/>
                </a:solidFill>
                <a:effectLst/>
                <a:latin typeface="Fira Mono" panose="020B0509050000020004" pitchFamily="49" charset="0"/>
              </a:rPr>
              <a:t> = </a:t>
            </a:r>
            <a:r>
              <a:rPr lang="it-IT" b="1" i="0">
                <a:solidFill>
                  <a:srgbClr val="993366"/>
                </a:solidFill>
                <a:effectLst/>
                <a:latin typeface="Fira Mono" panose="020B0509050000020004" pitchFamily="49" charset="0"/>
              </a:rPr>
              <a:t>SCANDIR_SORT_ASCENDING</a:t>
            </a:r>
            <a:r>
              <a:rPr lang="it-IT" b="0" i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, </a:t>
            </a:r>
            <a:r>
              <a:rPr lang="it-IT" b="0" i="0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?resource</a:t>
            </a:r>
            <a:r>
              <a:rPr lang="it-IT" b="0" i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$context</a:t>
            </a:r>
            <a:r>
              <a:rPr lang="it-IT" b="0" i="0">
                <a:solidFill>
                  <a:srgbClr val="993366"/>
                </a:solidFill>
                <a:effectLst/>
                <a:latin typeface="Fira Mono" panose="020B0509050000020004" pitchFamily="49" charset="0"/>
              </a:rPr>
              <a:t> = </a:t>
            </a:r>
            <a:r>
              <a:rPr lang="it-IT" b="1" i="0">
                <a:solidFill>
                  <a:srgbClr val="993366"/>
                </a:solidFill>
                <a:effectLst/>
                <a:latin typeface="Fira Mono" panose="020B0509050000020004" pitchFamily="49" charset="0"/>
              </a:rPr>
              <a:t>null</a:t>
            </a:r>
            <a:r>
              <a:rPr lang="it-IT" b="0" i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): </a:t>
            </a:r>
            <a:r>
              <a:rPr lang="it-IT" b="0" i="0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array|false</a:t>
            </a:r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E3D20D-02F3-074B-B2D9-4F25DB407D6E}"/>
              </a:ext>
            </a:extLst>
          </p:cNvPr>
          <p:cNvSpPr txBox="1"/>
          <p:nvPr/>
        </p:nvSpPr>
        <p:spPr>
          <a:xfrm>
            <a:off x="620110" y="3867807"/>
            <a:ext cx="720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restituisce l'elenco dei file e delle directory contenute in una directory</a:t>
            </a:r>
          </a:p>
        </p:txBody>
      </p:sp>
    </p:spTree>
    <p:extLst>
      <p:ext uri="{BB962C8B-B14F-4D97-AF65-F5344CB8AC3E}">
        <p14:creationId xmlns:p14="http://schemas.microsoft.com/office/powerpoint/2010/main" val="32543965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88000" y="1584000"/>
            <a:ext cx="8225640" cy="7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200" spc="-1">
                <a:solidFill>
                  <a:srgbClr val="000000"/>
                </a:solidFill>
                <a:latin typeface="Arial"/>
              </a:rPr>
              <a:t>Leggere il contenuto della cartella</a:t>
            </a: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spc="-1">
                <a:solidFill>
                  <a:srgbClr val="000000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52" name="Immagine 42"/>
          <p:cNvPicPr/>
          <p:nvPr/>
        </p:nvPicPr>
        <p:blipFill>
          <a:blip r:embed="rId2"/>
          <a:stretch/>
        </p:blipFill>
        <p:spPr>
          <a:xfrm>
            <a:off x="720" y="6083280"/>
            <a:ext cx="9140040" cy="771480"/>
          </a:xfrm>
          <a:prstGeom prst="rect">
            <a:avLst/>
          </a:prstGeom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E3D20D-02F3-074B-B2D9-4F25DB407D6E}"/>
              </a:ext>
            </a:extLst>
          </p:cNvPr>
          <p:cNvSpPr txBox="1"/>
          <p:nvPr/>
        </p:nvSpPr>
        <p:spPr>
          <a:xfrm>
            <a:off x="620110" y="3867807"/>
            <a:ext cx="8225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cerca tutti i pathname che hanno un match con il pattern (con i caratteri speciali *,?, […], \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C05A232-25B5-0245-B969-BD9044469A66}"/>
              </a:ext>
            </a:extLst>
          </p:cNvPr>
          <p:cNvSpPr txBox="1"/>
          <p:nvPr/>
        </p:nvSpPr>
        <p:spPr>
          <a:xfrm>
            <a:off x="255059" y="2154109"/>
            <a:ext cx="8363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>
                <a:solidFill>
                  <a:srgbClr val="336699"/>
                </a:solidFill>
                <a:effectLst/>
                <a:latin typeface="Fira Mono" panose="020B0509050000020004" pitchFamily="49" charset="0"/>
              </a:rPr>
              <a:t>glob</a:t>
            </a:r>
            <a:r>
              <a:rPr lang="it-IT" b="0" i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it-IT" b="0" i="0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it-IT" b="0" i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$pattern, </a:t>
            </a:r>
            <a:r>
              <a:rPr lang="it-IT" b="0" i="0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int</a:t>
            </a:r>
            <a:r>
              <a:rPr lang="it-IT" b="0" i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$flags</a:t>
            </a:r>
            <a:r>
              <a:rPr lang="it-IT" b="0" i="0">
                <a:solidFill>
                  <a:srgbClr val="993366"/>
                </a:solidFill>
                <a:effectLst/>
                <a:latin typeface="Fira Mono" panose="020B0509050000020004" pitchFamily="49" charset="0"/>
              </a:rPr>
              <a:t> = 0</a:t>
            </a:r>
            <a:r>
              <a:rPr lang="it-IT" b="0" i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): </a:t>
            </a:r>
            <a:r>
              <a:rPr lang="it-IT" b="0" i="0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array|false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31626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88000" y="1584000"/>
            <a:ext cx="8225640" cy="7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200" spc="-1">
                <a:solidFill>
                  <a:srgbClr val="000000"/>
                </a:solidFill>
                <a:latin typeface="Arial"/>
              </a:rPr>
              <a:t>Leggere il contenuto della cartella</a:t>
            </a: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spc="-1">
                <a:solidFill>
                  <a:srgbClr val="000000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52" name="Immagine 42"/>
          <p:cNvPicPr/>
          <p:nvPr/>
        </p:nvPicPr>
        <p:blipFill>
          <a:blip r:embed="rId2"/>
          <a:stretch/>
        </p:blipFill>
        <p:spPr>
          <a:xfrm>
            <a:off x="720" y="6083280"/>
            <a:ext cx="9140040" cy="771480"/>
          </a:xfrm>
          <a:prstGeom prst="rect">
            <a:avLst/>
          </a:prstGeom>
          <a:ln>
            <a:noFill/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2CEBE4D-F783-5B42-867B-89B2CC06E9D1}"/>
              </a:ext>
            </a:extLst>
          </p:cNvPr>
          <p:cNvSpPr txBox="1"/>
          <p:nvPr/>
        </p:nvSpPr>
        <p:spPr>
          <a:xfrm>
            <a:off x="160929" y="2314430"/>
            <a:ext cx="86848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>
                <a:solidFill>
                  <a:srgbClr val="336699"/>
                </a:solidFill>
                <a:effectLst/>
                <a:latin typeface="Fira Mono" panose="020B0509050000020004" pitchFamily="49" charset="0"/>
              </a:rPr>
              <a:t>opendir</a:t>
            </a:r>
            <a:r>
              <a:rPr lang="it-IT" sz="1600" b="0" i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it-IT" sz="1600" b="0" i="0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string</a:t>
            </a:r>
            <a:r>
              <a:rPr lang="it-IT" sz="1600" b="0" i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$directory, </a:t>
            </a:r>
            <a:r>
              <a:rPr lang="it-IT" sz="1600" b="0" i="0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?resource</a:t>
            </a:r>
            <a:r>
              <a:rPr lang="it-IT" sz="1600" b="0" i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$context</a:t>
            </a:r>
            <a:r>
              <a:rPr lang="it-IT" sz="1600" b="0" i="0">
                <a:solidFill>
                  <a:srgbClr val="993366"/>
                </a:solidFill>
                <a:effectLst/>
                <a:latin typeface="Fira Mono" panose="020B0509050000020004" pitchFamily="49" charset="0"/>
              </a:rPr>
              <a:t> = </a:t>
            </a:r>
            <a:r>
              <a:rPr lang="it-IT" sz="1600" b="1" i="0">
                <a:solidFill>
                  <a:srgbClr val="993366"/>
                </a:solidFill>
                <a:effectLst/>
                <a:latin typeface="Fira Mono" panose="020B0509050000020004" pitchFamily="49" charset="0"/>
              </a:rPr>
              <a:t>null</a:t>
            </a:r>
            <a:r>
              <a:rPr lang="it-IT" sz="1600" b="0" i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): </a:t>
            </a:r>
            <a:r>
              <a:rPr lang="it-IT" sz="1600" b="0" i="0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resource|false</a:t>
            </a:r>
            <a:endParaRPr lang="it-IT" sz="160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4C7BB1-A5F1-CB41-B7D3-3F9C9BBF08CD}"/>
              </a:ext>
            </a:extLst>
          </p:cNvPr>
          <p:cNvSpPr txBox="1"/>
          <p:nvPr/>
        </p:nvSpPr>
        <p:spPr>
          <a:xfrm>
            <a:off x="160928" y="2793522"/>
            <a:ext cx="83527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>
                <a:solidFill>
                  <a:srgbClr val="336699"/>
                </a:solidFill>
                <a:effectLst/>
                <a:latin typeface="Fira Mono" panose="020B0509050000020004" pitchFamily="49" charset="0"/>
              </a:rPr>
              <a:t>readdir</a:t>
            </a:r>
            <a:r>
              <a:rPr lang="it-IT" sz="1600" b="0" i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it-IT" sz="1600" b="0" i="0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?resource</a:t>
            </a:r>
            <a:r>
              <a:rPr lang="it-IT" sz="1600" b="0" i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 $dir_handle</a:t>
            </a:r>
            <a:r>
              <a:rPr lang="it-IT" sz="1600" b="0" i="0">
                <a:solidFill>
                  <a:srgbClr val="993366"/>
                </a:solidFill>
                <a:effectLst/>
                <a:latin typeface="Fira Mono" panose="020B0509050000020004" pitchFamily="49" charset="0"/>
              </a:rPr>
              <a:t> = </a:t>
            </a:r>
            <a:r>
              <a:rPr lang="it-IT" sz="1600" b="1" i="0">
                <a:solidFill>
                  <a:srgbClr val="993366"/>
                </a:solidFill>
                <a:effectLst/>
                <a:latin typeface="Fira Mono" panose="020B0509050000020004" pitchFamily="49" charset="0"/>
              </a:rPr>
              <a:t>null</a:t>
            </a:r>
            <a:r>
              <a:rPr lang="it-IT" sz="1600" b="0" i="0">
                <a:solidFill>
                  <a:srgbClr val="737373"/>
                </a:solidFill>
                <a:effectLst/>
                <a:latin typeface="Fira Mono" panose="020B0509050000020004" pitchFamily="49" charset="0"/>
              </a:rPr>
              <a:t>): </a:t>
            </a:r>
            <a:r>
              <a:rPr lang="it-IT" sz="1600" b="0" i="0">
                <a:solidFill>
                  <a:srgbClr val="669933"/>
                </a:solidFill>
                <a:effectLst/>
                <a:latin typeface="Fira Mono" panose="020B0509050000020004" pitchFamily="49" charset="0"/>
              </a:rPr>
              <a:t>string|false</a:t>
            </a:r>
            <a:endParaRPr lang="it-IT" sz="1600"/>
          </a:p>
        </p:txBody>
      </p:sp>
    </p:spTree>
    <p:extLst>
      <p:ext uri="{BB962C8B-B14F-4D97-AF65-F5344CB8AC3E}">
        <p14:creationId xmlns:p14="http://schemas.microsoft.com/office/powerpoint/2010/main" val="9817026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88000" y="1584000"/>
            <a:ext cx="8225640" cy="7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52" name="Immagine 42"/>
          <p:cNvPicPr/>
          <p:nvPr/>
        </p:nvPicPr>
        <p:blipFill>
          <a:blip r:embed="rId2"/>
          <a:stretch/>
        </p:blipFill>
        <p:spPr>
          <a:xfrm>
            <a:off x="720" y="6083280"/>
            <a:ext cx="9140040" cy="771480"/>
          </a:xfrm>
          <a:prstGeom prst="rect">
            <a:avLst/>
          </a:prstGeom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C11E3C5-8034-CD4A-A083-17589329D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7" y="2287397"/>
            <a:ext cx="5412827" cy="368532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5341BDB-A140-BE49-B871-9769393488B4}"/>
              </a:ext>
            </a:extLst>
          </p:cNvPr>
          <p:cNvSpPr txBox="1"/>
          <p:nvPr/>
        </p:nvSpPr>
        <p:spPr>
          <a:xfrm>
            <a:off x="630360" y="158400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sintassi di </a:t>
            </a:r>
            <a:r>
              <a:rPr lang="it-IT" err="1"/>
              <a:t>fopen</a:t>
            </a:r>
            <a:r>
              <a:rPr lang="it-IT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0027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88000" y="1584000"/>
            <a:ext cx="8225640" cy="7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52" name="Immagine 42"/>
          <p:cNvPicPr/>
          <p:nvPr/>
        </p:nvPicPr>
        <p:blipFill>
          <a:blip r:embed="rId2"/>
          <a:stretch/>
        </p:blipFill>
        <p:spPr>
          <a:xfrm>
            <a:off x="720" y="6083280"/>
            <a:ext cx="9140040" cy="771480"/>
          </a:xfrm>
          <a:prstGeom prst="rect">
            <a:avLst/>
          </a:prstGeom>
          <a:ln>
            <a:noFill/>
          </a:ln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821CE9BE-6FD2-CC47-BD77-E4688BFF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7" y="2154621"/>
            <a:ext cx="8834963" cy="377102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54EF63A-457F-2846-8CB1-3490EE35DF24}"/>
              </a:ext>
            </a:extLst>
          </p:cNvPr>
          <p:cNvSpPr txBox="1"/>
          <p:nvPr/>
        </p:nvSpPr>
        <p:spPr>
          <a:xfrm>
            <a:off x="630360" y="15840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modi di apertura</a:t>
            </a:r>
          </a:p>
        </p:txBody>
      </p:sp>
    </p:spTree>
    <p:extLst>
      <p:ext uri="{BB962C8B-B14F-4D97-AF65-F5344CB8AC3E}">
        <p14:creationId xmlns:p14="http://schemas.microsoft.com/office/powerpoint/2010/main" val="22904674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88000" y="1584000"/>
            <a:ext cx="8225640" cy="7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52" name="Immagine 42"/>
          <p:cNvPicPr/>
          <p:nvPr/>
        </p:nvPicPr>
        <p:blipFill>
          <a:blip r:embed="rId2"/>
          <a:stretch/>
        </p:blipFill>
        <p:spPr>
          <a:xfrm>
            <a:off x="720" y="6083280"/>
            <a:ext cx="9140040" cy="771480"/>
          </a:xfrm>
          <a:prstGeom prst="rect">
            <a:avLst/>
          </a:prstGeom>
          <a:ln>
            <a:noFill/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54EF63A-457F-2846-8CB1-3490EE35DF24}"/>
              </a:ext>
            </a:extLst>
          </p:cNvPr>
          <p:cNvSpPr txBox="1"/>
          <p:nvPr/>
        </p:nvSpPr>
        <p:spPr>
          <a:xfrm>
            <a:off x="630360" y="1584000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err="1"/>
              <a:t>fread</a:t>
            </a:r>
            <a:r>
              <a:rPr lang="it-IT"/>
              <a:t>()</a:t>
            </a:r>
          </a:p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A1D217F-354D-E94E-A81A-4DECD47E8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80" y="2102745"/>
            <a:ext cx="7016968" cy="171145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8CF93FF-4A86-4543-9BA4-88B722049A15}"/>
              </a:ext>
            </a:extLst>
          </p:cNvPr>
          <p:cNvSpPr txBox="1"/>
          <p:nvPr/>
        </p:nvSpPr>
        <p:spPr>
          <a:xfrm>
            <a:off x="630359" y="4009780"/>
            <a:ext cx="8309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legge fino a </a:t>
            </a:r>
            <a:r>
              <a:rPr lang="it-IT" b="1" err="1"/>
              <a:t>lenght</a:t>
            </a:r>
            <a:r>
              <a:rPr lang="it-IT"/>
              <a:t> byte dal puntatore al file referenziato dallo </a:t>
            </a:r>
            <a:r>
              <a:rPr lang="it-IT" b="1" err="1"/>
              <a:t>stream</a:t>
            </a:r>
            <a:r>
              <a:rPr lang="it-IT"/>
              <a:t>. La lettura termina al verificarsi di una di queste condizioni: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sono stati letti </a:t>
            </a:r>
            <a:r>
              <a:rPr lang="it-IT" b="1" err="1"/>
              <a:t>lenght</a:t>
            </a:r>
            <a:r>
              <a:rPr lang="it-IT"/>
              <a:t> byte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si raggiunge EOF (end of file )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6396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88000" y="1584000"/>
            <a:ext cx="8225640" cy="7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200" spc="-1">
                <a:solidFill>
                  <a:srgbClr val="000000"/>
                </a:solidFill>
                <a:latin typeface="Arial"/>
                <a:ea typeface="DejaVu Sans"/>
              </a:rPr>
              <a:t>esempio di unica lettura dell'intero file</a:t>
            </a:r>
            <a:endParaRPr lang="it-IT" sz="2200" b="0" strike="noStrike" spc="-1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52" name="Immagine 42"/>
          <p:cNvPicPr/>
          <p:nvPr/>
        </p:nvPicPr>
        <p:blipFill>
          <a:blip r:embed="rId2"/>
          <a:stretch/>
        </p:blipFill>
        <p:spPr>
          <a:xfrm>
            <a:off x="720" y="6083280"/>
            <a:ext cx="9140040" cy="771480"/>
          </a:xfrm>
          <a:prstGeom prst="rect">
            <a:avLst/>
          </a:prstGeom>
          <a:ln>
            <a:noFill/>
          </a:ln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B1C22BCF-2D6C-6D4E-AEFC-0EB730713657}"/>
              </a:ext>
            </a:extLst>
          </p:cNvPr>
          <p:cNvSpPr/>
          <p:nvPr/>
        </p:nvSpPr>
        <p:spPr>
          <a:xfrm>
            <a:off x="435145" y="2617200"/>
            <a:ext cx="7584248" cy="26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&lt;?</a:t>
            </a:r>
            <a:r>
              <a:rPr lang="it-IT" dirty="0" err="1"/>
              <a:t>php</a:t>
            </a:r>
            <a:br>
              <a:rPr lang="it-IT" dirty="0"/>
            </a:br>
            <a:r>
              <a:rPr lang="it-IT" dirty="0"/>
              <a:t>// </a:t>
            </a:r>
            <a:r>
              <a:rPr lang="it-IT" dirty="0" err="1"/>
              <a:t>get</a:t>
            </a:r>
            <a:r>
              <a:rPr lang="it-IT" dirty="0"/>
              <a:t> </a:t>
            </a:r>
            <a:r>
              <a:rPr lang="it-IT" dirty="0" err="1"/>
              <a:t>contents</a:t>
            </a:r>
            <a:r>
              <a:rPr lang="it-IT" dirty="0"/>
              <a:t> of a file </a:t>
            </a:r>
            <a:r>
              <a:rPr lang="it-IT" dirty="0" err="1"/>
              <a:t>into</a:t>
            </a:r>
            <a:r>
              <a:rPr lang="it-IT" dirty="0"/>
              <a:t> a </a:t>
            </a:r>
            <a:r>
              <a:rPr lang="it-IT" dirty="0" err="1"/>
              <a:t>string</a:t>
            </a:r>
            <a:br>
              <a:rPr lang="it-IT" dirty="0"/>
            </a:br>
            <a:r>
              <a:rPr lang="it-IT" dirty="0"/>
              <a:t>$filename = "/</a:t>
            </a:r>
            <a:r>
              <a:rPr lang="it-IT" dirty="0" err="1"/>
              <a:t>usr</a:t>
            </a:r>
            <a:r>
              <a:rPr lang="it-IT" dirty="0"/>
              <a:t>/</a:t>
            </a:r>
            <a:r>
              <a:rPr lang="it-IT" dirty="0" err="1"/>
              <a:t>local</a:t>
            </a:r>
            <a:r>
              <a:rPr lang="it-IT" dirty="0"/>
              <a:t>/</a:t>
            </a:r>
            <a:r>
              <a:rPr lang="it-IT" dirty="0" err="1"/>
              <a:t>something.txt</a:t>
            </a:r>
            <a:r>
              <a:rPr lang="it-IT" dirty="0"/>
              <a:t>";</a:t>
            </a:r>
            <a:br>
              <a:rPr lang="it-IT" dirty="0"/>
            </a:br>
            <a:r>
              <a:rPr lang="it-IT" dirty="0"/>
              <a:t>$</a:t>
            </a:r>
            <a:r>
              <a:rPr lang="it-IT" dirty="0" err="1"/>
              <a:t>handle</a:t>
            </a:r>
            <a:r>
              <a:rPr lang="it-IT" dirty="0"/>
              <a:t> = </a:t>
            </a:r>
            <a:r>
              <a:rPr lang="it-IT" dirty="0" err="1"/>
              <a:t>fopen</a:t>
            </a:r>
            <a:r>
              <a:rPr lang="it-IT" dirty="0"/>
              <a:t>($filename, "</a:t>
            </a:r>
            <a:r>
              <a:rPr lang="it-IT" dirty="0" err="1"/>
              <a:t>r</a:t>
            </a:r>
            <a:r>
              <a:rPr lang="it-IT" dirty="0"/>
              <a:t>");</a:t>
            </a:r>
            <a:br>
              <a:rPr lang="it-IT" dirty="0"/>
            </a:br>
            <a:r>
              <a:rPr lang="it-IT" dirty="0"/>
              <a:t>$</a:t>
            </a:r>
            <a:r>
              <a:rPr lang="it-IT" dirty="0" err="1"/>
              <a:t>contents</a:t>
            </a:r>
            <a:r>
              <a:rPr lang="it-IT" dirty="0"/>
              <a:t> = </a:t>
            </a:r>
            <a:r>
              <a:rPr lang="it-IT" dirty="0" err="1"/>
              <a:t>fread</a:t>
            </a:r>
            <a:r>
              <a:rPr lang="it-IT" dirty="0"/>
              <a:t>($</a:t>
            </a:r>
            <a:r>
              <a:rPr lang="it-IT" dirty="0" err="1"/>
              <a:t>handle</a:t>
            </a:r>
            <a:r>
              <a:rPr lang="it-IT" dirty="0"/>
              <a:t>, </a:t>
            </a:r>
            <a:r>
              <a:rPr lang="it-IT" dirty="0" err="1"/>
              <a:t>filesize</a:t>
            </a:r>
            <a:r>
              <a:rPr lang="it-IT" dirty="0"/>
              <a:t>($filename));</a:t>
            </a:r>
            <a:br>
              <a:rPr lang="it-IT" dirty="0"/>
            </a:br>
            <a:r>
              <a:rPr lang="it-IT" dirty="0" err="1"/>
              <a:t>fclose</a:t>
            </a:r>
            <a:r>
              <a:rPr lang="it-IT" dirty="0"/>
              <a:t>($</a:t>
            </a:r>
            <a:r>
              <a:rPr lang="it-IT" dirty="0" err="1"/>
              <a:t>handle</a:t>
            </a:r>
            <a:r>
              <a:rPr lang="it-IT" dirty="0"/>
              <a:t>);</a:t>
            </a:r>
            <a:br>
              <a:rPr lang="it-IT" dirty="0"/>
            </a:br>
            <a:r>
              <a:rPr lang="it-IT" dirty="0"/>
              <a:t>?&gt;</a:t>
            </a:r>
            <a:endParaRPr lang="it-IT" sz="2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35320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88000" y="1584000"/>
            <a:ext cx="8225640" cy="7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200" spc="-1">
                <a:solidFill>
                  <a:srgbClr val="000000"/>
                </a:solidFill>
                <a:latin typeface="Arial"/>
                <a:ea typeface="DejaVu Sans"/>
              </a:rPr>
              <a:t>esempio di lettura dell'intero file con un ciclo (8KB a lettura)</a:t>
            </a:r>
            <a:endParaRPr lang="it-IT" sz="2200" b="0" strike="noStrike" spc="-1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52" name="Immagine 42"/>
          <p:cNvPicPr/>
          <p:nvPr/>
        </p:nvPicPr>
        <p:blipFill>
          <a:blip r:embed="rId2"/>
          <a:stretch/>
        </p:blipFill>
        <p:spPr>
          <a:xfrm>
            <a:off x="720" y="6083280"/>
            <a:ext cx="9140040" cy="771480"/>
          </a:xfrm>
          <a:prstGeom prst="rect">
            <a:avLst/>
          </a:prstGeom>
          <a:ln>
            <a:noFill/>
          </a:ln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B1C22BCF-2D6C-6D4E-AEFC-0EB730713657}"/>
              </a:ext>
            </a:extLst>
          </p:cNvPr>
          <p:cNvSpPr/>
          <p:nvPr/>
        </p:nvSpPr>
        <p:spPr>
          <a:xfrm>
            <a:off x="519228" y="2186275"/>
            <a:ext cx="7584248" cy="33736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&lt;?</a:t>
            </a:r>
            <a:r>
              <a:rPr lang="it-IT" dirty="0" err="1"/>
              <a:t>php</a:t>
            </a:r>
            <a:br>
              <a:rPr lang="it-IT" dirty="0"/>
            </a:br>
            <a:r>
              <a:rPr lang="it-IT" dirty="0"/>
              <a:t>$filename = "/</a:t>
            </a:r>
            <a:r>
              <a:rPr lang="it-IT" dirty="0" err="1"/>
              <a:t>usr</a:t>
            </a:r>
            <a:r>
              <a:rPr lang="it-IT" dirty="0"/>
              <a:t>/</a:t>
            </a:r>
            <a:r>
              <a:rPr lang="it-IT" dirty="0" err="1"/>
              <a:t>local</a:t>
            </a:r>
            <a:r>
              <a:rPr lang="it-IT" dirty="0"/>
              <a:t>/</a:t>
            </a:r>
            <a:r>
              <a:rPr lang="it-IT" dirty="0" err="1"/>
              <a:t>something.txt</a:t>
            </a:r>
            <a:r>
              <a:rPr lang="it-IT" dirty="0"/>
              <a:t>";</a:t>
            </a:r>
            <a:br>
              <a:rPr lang="it-IT" dirty="0"/>
            </a:br>
            <a:r>
              <a:rPr lang="it-IT" dirty="0"/>
              <a:t>$</a:t>
            </a:r>
            <a:r>
              <a:rPr lang="it-IT" dirty="0" err="1"/>
              <a:t>handle</a:t>
            </a:r>
            <a:r>
              <a:rPr lang="it-IT" dirty="0"/>
              <a:t> = </a:t>
            </a:r>
            <a:r>
              <a:rPr lang="it-IT" dirty="0" err="1"/>
              <a:t>fopen</a:t>
            </a:r>
            <a:r>
              <a:rPr lang="it-IT" dirty="0"/>
              <a:t>($filename, "</a:t>
            </a:r>
            <a:r>
              <a:rPr lang="it-IT" dirty="0" err="1"/>
              <a:t>r</a:t>
            </a:r>
            <a:r>
              <a:rPr lang="it-IT" dirty="0"/>
              <a:t>");</a:t>
            </a:r>
            <a:br>
              <a:rPr lang="it-IT" dirty="0"/>
            </a:br>
            <a:r>
              <a:rPr lang="it-IT" dirty="0"/>
              <a:t>$</a:t>
            </a:r>
            <a:r>
              <a:rPr lang="it-IT" dirty="0" err="1"/>
              <a:t>contents</a:t>
            </a:r>
            <a:r>
              <a:rPr lang="it-IT" dirty="0"/>
              <a:t> = '';</a:t>
            </a:r>
            <a:br>
              <a:rPr lang="it-IT" dirty="0"/>
            </a:br>
            <a:r>
              <a:rPr lang="it-IT" dirty="0" err="1"/>
              <a:t>while</a:t>
            </a:r>
            <a:r>
              <a:rPr lang="it-IT" dirty="0"/>
              <a:t> (!</a:t>
            </a:r>
            <a:r>
              <a:rPr lang="it-IT" dirty="0" err="1"/>
              <a:t>feof</a:t>
            </a:r>
            <a:r>
              <a:rPr lang="it-IT" dirty="0"/>
              <a:t>($</a:t>
            </a:r>
            <a:r>
              <a:rPr lang="it-IT" dirty="0" err="1"/>
              <a:t>handle</a:t>
            </a:r>
            <a:r>
              <a:rPr lang="it-IT" dirty="0"/>
              <a:t>)) {</a:t>
            </a:r>
            <a:br>
              <a:rPr lang="it-IT" dirty="0"/>
            </a:br>
            <a:r>
              <a:rPr lang="it-IT" dirty="0"/>
              <a:t>    $</a:t>
            </a:r>
            <a:r>
              <a:rPr lang="it-IT" dirty="0" err="1"/>
              <a:t>contents</a:t>
            </a:r>
            <a:r>
              <a:rPr lang="it-IT" dirty="0"/>
              <a:t> .= </a:t>
            </a:r>
            <a:r>
              <a:rPr lang="it-IT" dirty="0" err="1"/>
              <a:t>fread</a:t>
            </a:r>
            <a:r>
              <a:rPr lang="it-IT" dirty="0"/>
              <a:t>($</a:t>
            </a:r>
            <a:r>
              <a:rPr lang="it-IT" dirty="0" err="1"/>
              <a:t>handle</a:t>
            </a:r>
            <a:r>
              <a:rPr lang="it-IT" dirty="0"/>
              <a:t>, 8192);</a:t>
            </a:r>
            <a:br>
              <a:rPr lang="it-IT" dirty="0"/>
            </a:br>
            <a:r>
              <a:rPr lang="it-IT" dirty="0"/>
              <a:t>}</a:t>
            </a:r>
            <a:br>
              <a:rPr lang="it-IT" dirty="0"/>
            </a:br>
            <a:r>
              <a:rPr lang="it-IT" dirty="0" err="1"/>
              <a:t>fclose</a:t>
            </a:r>
            <a:r>
              <a:rPr lang="it-IT" dirty="0"/>
              <a:t>($</a:t>
            </a:r>
            <a:r>
              <a:rPr lang="it-IT" dirty="0" err="1"/>
              <a:t>handle</a:t>
            </a:r>
            <a:r>
              <a:rPr lang="it-IT" dirty="0"/>
              <a:t>);</a:t>
            </a:r>
            <a:br>
              <a:rPr lang="it-IT" dirty="0"/>
            </a:br>
            <a:r>
              <a:rPr lang="it-IT" dirty="0"/>
              <a:t>?&gt;</a:t>
            </a:r>
            <a:endParaRPr lang="it-IT" sz="2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58519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88000" y="1584000"/>
            <a:ext cx="8225640" cy="7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200" spc="-1">
                <a:solidFill>
                  <a:srgbClr val="000000"/>
                </a:solidFill>
                <a:latin typeface="Arial"/>
                <a:ea typeface="DejaVu Sans"/>
              </a:rPr>
              <a:t>scrittura</a:t>
            </a:r>
            <a:endParaRPr lang="it-IT" sz="2200" b="0" strike="noStrike" spc="-1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52" name="Immagine 42"/>
          <p:cNvPicPr/>
          <p:nvPr/>
        </p:nvPicPr>
        <p:blipFill>
          <a:blip r:embed="rId2"/>
          <a:stretch/>
        </p:blipFill>
        <p:spPr>
          <a:xfrm>
            <a:off x="720" y="6083280"/>
            <a:ext cx="9140040" cy="771480"/>
          </a:xfrm>
          <a:prstGeom prst="rect">
            <a:avLst/>
          </a:prstGeom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8446093-DCA3-5D46-9FFE-E3257288C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97" y="2450073"/>
            <a:ext cx="8478565" cy="205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591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88000" y="1583999"/>
            <a:ext cx="8225640" cy="2704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200" spc="-1">
                <a:solidFill>
                  <a:srgbClr val="000000"/>
                </a:solidFill>
                <a:latin typeface="Arial"/>
                <a:ea typeface="DejaVu Sans"/>
              </a:rPr>
              <a:t>esempio di scrittura, aprire il file</a:t>
            </a: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14240" y="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52" name="Immagine 42"/>
          <p:cNvPicPr/>
          <p:nvPr/>
        </p:nvPicPr>
        <p:blipFill>
          <a:blip r:embed="rId2"/>
          <a:stretch/>
        </p:blipFill>
        <p:spPr>
          <a:xfrm>
            <a:off x="720" y="6083280"/>
            <a:ext cx="9140040" cy="771480"/>
          </a:xfrm>
          <a:prstGeom prst="rect">
            <a:avLst/>
          </a:prstGeom>
          <a:ln>
            <a:noFill/>
          </a:ln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B1C22BCF-2D6C-6D4E-AEFC-0EB730713657}"/>
              </a:ext>
            </a:extLst>
          </p:cNvPr>
          <p:cNvSpPr/>
          <p:nvPr/>
        </p:nvSpPr>
        <p:spPr>
          <a:xfrm>
            <a:off x="519228" y="2186275"/>
            <a:ext cx="7584248" cy="33736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endParaRPr lang="it-IT" sz="2200" b="0" strike="noStrike" spc="-1"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0FAE74D-6B10-C04A-8C40-2EA05DE9AA2E}"/>
              </a:ext>
            </a:extLst>
          </p:cNvPr>
          <p:cNvSpPr txBox="1"/>
          <p:nvPr/>
        </p:nvSpPr>
        <p:spPr>
          <a:xfrm>
            <a:off x="714240" y="2554261"/>
            <a:ext cx="64643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if (!</a:t>
            </a:r>
            <a:r>
              <a:rPr lang="it-IT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$fp </a:t>
            </a:r>
            <a:r>
              <a:rPr lang="it-IT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= </a:t>
            </a:r>
            <a:r>
              <a:rPr lang="it-IT" b="0" i="0" dirty="0" err="1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fopen</a:t>
            </a:r>
            <a:r>
              <a:rPr lang="it-IT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it-IT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$filename</a:t>
            </a:r>
            <a:r>
              <a:rPr lang="it-IT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, </a:t>
            </a:r>
            <a:r>
              <a:rPr lang="it-IT" b="0" i="0" dirty="0">
                <a:solidFill>
                  <a:srgbClr val="DD0000"/>
                </a:solidFill>
                <a:effectLst/>
                <a:latin typeface="Fira Mono" panose="020B0509050000020004" pitchFamily="49" charset="0"/>
              </a:rPr>
              <a:t>'a'</a:t>
            </a:r>
            <a:r>
              <a:rPr lang="it-IT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)) {</a:t>
            </a:r>
            <a:br>
              <a:rPr lang="it-IT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</a:br>
            <a:r>
              <a:rPr lang="it-IT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         echo </a:t>
            </a:r>
            <a:r>
              <a:rPr lang="it-IT" b="0" i="0" dirty="0">
                <a:solidFill>
                  <a:srgbClr val="DD0000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i="0" dirty="0" err="1">
                <a:solidFill>
                  <a:srgbClr val="DD0000"/>
                </a:solidFill>
                <a:effectLst/>
                <a:latin typeface="Fira Mono" panose="020B0509050000020004" pitchFamily="49" charset="0"/>
              </a:rPr>
              <a:t>Cannot</a:t>
            </a:r>
            <a:r>
              <a:rPr lang="it-IT" b="0" i="0" dirty="0">
                <a:solidFill>
                  <a:srgbClr val="DD0000"/>
                </a:solidFill>
                <a:effectLst/>
                <a:latin typeface="Fira Mono" panose="020B0509050000020004" pitchFamily="49" charset="0"/>
              </a:rPr>
              <a:t> open file (</a:t>
            </a:r>
            <a:r>
              <a:rPr lang="it-IT" b="0" i="0" dirty="0">
                <a:solidFill>
                  <a:srgbClr val="0000BB"/>
                </a:solidFill>
                <a:effectLst/>
                <a:latin typeface="Fira Mono" panose="020B0509050000020004" pitchFamily="49" charset="0"/>
              </a:rPr>
              <a:t>$filename</a:t>
            </a:r>
            <a:r>
              <a:rPr lang="it-IT" b="0" i="0" dirty="0">
                <a:solidFill>
                  <a:srgbClr val="DD0000"/>
                </a:solidFill>
                <a:effectLst/>
                <a:latin typeface="Fira Mono" panose="020B0509050000020004" pitchFamily="49" charset="0"/>
              </a:rPr>
              <a:t>)"</a:t>
            </a:r>
            <a:r>
              <a:rPr lang="it-IT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;</a:t>
            </a:r>
            <a:br>
              <a:rPr lang="it-IT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</a:br>
            <a:r>
              <a:rPr lang="it-IT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         exit;</a:t>
            </a:r>
            <a:br>
              <a:rPr lang="it-IT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</a:br>
            <a:r>
              <a:rPr lang="it-IT" b="0" i="0" dirty="0">
                <a:solidFill>
                  <a:srgbClr val="007700"/>
                </a:solidFill>
                <a:effectLst/>
                <a:latin typeface="Fira Mono" panose="020B0509050000020004" pitchFamily="49" charset="0"/>
              </a:rPr>
              <a:t>    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18509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1396</Words>
  <Application>Microsoft Macintosh PowerPoint</Application>
  <PresentationFormat>Presentazione su schermo (4:3)</PresentationFormat>
  <Paragraphs>180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6" baseType="lpstr">
      <vt:lpstr>Arial</vt:lpstr>
      <vt:lpstr>Calibri</vt:lpstr>
      <vt:lpstr>Century Gothic</vt:lpstr>
      <vt:lpstr>Fira Mono</vt:lpstr>
      <vt:lpstr>Menlo</vt:lpstr>
      <vt:lpstr>Symbol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Roberto</dc:creator>
  <dc:description/>
  <cp:lastModifiedBy>Roberto Ruffinengo</cp:lastModifiedBy>
  <cp:revision>76</cp:revision>
  <dcterms:created xsi:type="dcterms:W3CDTF">2017-01-16T21:52:02Z</dcterms:created>
  <dcterms:modified xsi:type="dcterms:W3CDTF">2022-02-13T09:58:03Z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Presentazione su schermo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