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transmission occur? #2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483209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Calculate the probability of transmission between an infectious premises (with infectiousness value </a:t>
            </a:r>
            <a:r>
              <a:rPr lang="en-US" sz="2200" dirty="0" err="1" smtClean="0"/>
              <a:t>i</a:t>
            </a:r>
            <a:r>
              <a:rPr lang="en-US" sz="2200" dirty="0" smtClean="0"/>
              <a:t>) in a focal cell to a susceptible premises within a comparison cell (the most susceptible of which has susceptibility value s). The local spread kernel has value k at the closest distance between the focal and comparison cells:</a:t>
            </a:r>
          </a:p>
          <a:p>
            <a:endParaRPr lang="en-US" sz="2200" dirty="0" smtClean="0"/>
          </a:p>
          <a:p>
            <a:r>
              <a:rPr lang="en-US" sz="2200" dirty="0" smtClean="0"/>
              <a:t>P(premises to premises) =  				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 /</a:t>
            </a:r>
          </a:p>
          <a:p>
            <a:r>
              <a:rPr lang="en-US" sz="2200" dirty="0" smtClean="0"/>
              <a:t>							 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number of remaining premises in cell*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 </a:t>
            </a:r>
          </a:p>
          <a:p>
            <a:r>
              <a:rPr lang="en-US" sz="2200" dirty="0"/>
              <a:t>u</a:t>
            </a:r>
            <a:r>
              <a:rPr lang="en-US" sz="2200" dirty="0" smtClean="0"/>
              <a:t>ntil transmission occurs at least once in this comparison cell, then</a:t>
            </a:r>
          </a:p>
          <a:p>
            <a:r>
              <a:rPr lang="en-US" sz="2200" dirty="0" smtClean="0"/>
              <a:t>P(premises to premises) =  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Draw a random number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between 0 and 1 from a uniform distribution.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≤ P, transmission occurs.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&gt; P, transmission does not occur.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transmission occur? #3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). The local spread kernel has value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at the distance between the premises: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i="1" baseline="10000" dirty="0" smtClean="0"/>
              <a:t>1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i="1" baseline="10000" dirty="0" smtClean="0"/>
              <a:t>1/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1 – e</a:t>
            </a:r>
            <a:r>
              <a:rPr lang="en-US" sz="2400" baseline="30000" dirty="0"/>
              <a:t>-</a:t>
            </a:r>
            <a:r>
              <a:rPr lang="en-US" sz="2400" i="1" baseline="30000" dirty="0" err="1"/>
              <a:t>i</a:t>
            </a:r>
            <a:r>
              <a:rPr lang="en-US" sz="2400" baseline="30000" dirty="0"/>
              <a:t> * number of remaining premises in cell*</a:t>
            </a:r>
            <a:r>
              <a:rPr lang="en-US" sz="2400" i="1" baseline="30000" dirty="0"/>
              <a:t>s</a:t>
            </a:r>
            <a:r>
              <a:rPr lang="en-US" sz="2400" baseline="30000" dirty="0"/>
              <a:t> * </a:t>
            </a:r>
            <a:r>
              <a:rPr lang="en-US" sz="2400" i="1" baseline="30000" dirty="0"/>
              <a:t>k</a:t>
            </a:r>
            <a:r>
              <a:rPr lang="en-US" sz="2400" dirty="0"/>
              <a:t>) </a:t>
            </a:r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</a:t>
            </a:r>
            <a:r>
              <a:rPr lang="en-US" dirty="0" smtClean="0"/>
              <a:t>(832514 </a:t>
            </a:r>
            <a:r>
              <a:rPr lang="en-US" dirty="0" err="1" smtClean="0"/>
              <a:t>prems</a:t>
            </a:r>
            <a:r>
              <a:rPr lang="en-US" dirty="0" smtClean="0"/>
              <a:t>)</a:t>
            </a:r>
            <a:r>
              <a:rPr lang="en-US" dirty="0" smtClean="0"/>
              <a:t>: </a:t>
            </a:r>
            <a:r>
              <a:rPr lang="en-US" dirty="0" smtClean="0"/>
              <a:t>~6 sec</a:t>
            </a:r>
            <a:endParaRPr lang="en-US" dirty="0" smtClean="0"/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</a:t>
            </a:r>
            <a:r>
              <a:rPr lang="en-US" dirty="0" smtClean="0"/>
              <a:t>30 </a:t>
            </a:r>
            <a:r>
              <a:rPr lang="en-US" dirty="0" smtClean="0"/>
              <a:t>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480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kernel neighbors of this cell. For each neighbor cell (“comparison cell”):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539943"/>
            <a:ext cx="79713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infectious premises in the focal cell: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19965"/>
            <a:ext cx="5575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comparison cell contain susceptible premises?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6774" y="21638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71954" y="2163817"/>
            <a:ext cx="0" cy="333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060" y="2878265"/>
            <a:ext cx="564889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Would transmission occur</a:t>
            </a:r>
            <a:r>
              <a:rPr lang="en-US" dirty="0" smtClean="0"/>
              <a:t> from this infectious premises in the focal cell to </a:t>
            </a:r>
            <a:r>
              <a:rPr lang="en-US" i="1" dirty="0" smtClean="0"/>
              <a:t>any</a:t>
            </a:r>
            <a:r>
              <a:rPr lang="en-US" dirty="0" smtClean="0"/>
              <a:t> susceptible premises in the comparison cell?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6631" y="340329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16631" y="3403292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296" y="3870997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susceptible premises in the comparison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52296" y="4263360"/>
            <a:ext cx="2111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Would transmission occur</a:t>
            </a:r>
            <a:r>
              <a:rPr lang="en-US" dirty="0" smtClean="0"/>
              <a:t> from this premises to any of the remaining premises in the cell?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33785" y="4276527"/>
            <a:ext cx="4327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Will transmission occur </a:t>
            </a:r>
            <a:r>
              <a:rPr lang="en-US" dirty="0" smtClean="0"/>
              <a:t>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763559" y="4759045"/>
            <a:ext cx="771339" cy="2429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97458" y="4943710"/>
            <a:ext cx="1024379" cy="6700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18" idx="1"/>
          </p:cNvCxnSpPr>
          <p:nvPr/>
        </p:nvCxnSpPr>
        <p:spPr>
          <a:xfrm>
            <a:off x="5871954" y="2163817"/>
            <a:ext cx="1189206" cy="6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56280" y="182873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216631" y="3403292"/>
            <a:ext cx="16417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1360" y="30669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61160" y="1878223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11091" y="2869819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infectious premises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763559" y="5002024"/>
            <a:ext cx="771339" cy="669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22858"/>
            <a:ext cx="876009" cy="7486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cell? #1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cell) 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15129</TotalTime>
  <Words>1892</Words>
  <Application>Microsoft Macintosh PowerPoint</Application>
  <PresentationFormat>On-screen Show (4:3)</PresentationFormat>
  <Paragraphs>262</Paragraphs>
  <Slides>18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Enter the cell? #1</vt:lpstr>
      <vt:lpstr>Would transmission occur? #2</vt:lpstr>
      <vt:lpstr>Will transmission occur? #3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120</cp:revision>
  <dcterms:created xsi:type="dcterms:W3CDTF">2014-08-22T15:55:40Z</dcterms:created>
  <dcterms:modified xsi:type="dcterms:W3CDTF">2015-01-19T22:10:46Z</dcterms:modified>
</cp:coreProperties>
</file>