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7" r:id="rId4"/>
    <p:sldId id="258" r:id="rId5"/>
    <p:sldId id="276" r:id="rId6"/>
    <p:sldId id="268" r:id="rId7"/>
    <p:sldId id="259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7" r:id="rId20"/>
    <p:sldId id="287" r:id="rId21"/>
    <p:sldId id="288" r:id="rId22"/>
    <p:sldId id="286" r:id="rId23"/>
    <p:sldId id="278" r:id="rId24"/>
    <p:sldId id="279" r:id="rId25"/>
    <p:sldId id="280" r:id="rId26"/>
    <p:sldId id="282" r:id="rId27"/>
    <p:sldId id="283" r:id="rId28"/>
    <p:sldId id="285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3" autoAdjust="0"/>
  </p:normalViewPr>
  <p:slideViewPr>
    <p:cSldViewPr snapToGrid="0" snapToObjects="1">
      <p:cViewPr>
        <p:scale>
          <a:sx n="95" d="100"/>
          <a:sy n="95" d="100"/>
        </p:scale>
        <p:origin x="-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3587-ED78-7A4F-A0A9-8C100C245B15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1AC5-CDAA-AE4D-9A19-17EDFEE2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en-US" dirty="0" err="1" smtClean="0"/>
              <a:t>hr</a:t>
            </a:r>
            <a:r>
              <a:rPr lang="en-US" dirty="0" smtClean="0"/>
              <a:t> pairwise run </a:t>
            </a:r>
            <a:r>
              <a:rPr lang="en-US" dirty="0" err="1" smtClean="0"/>
              <a:t>vs</a:t>
            </a:r>
            <a:r>
              <a:rPr lang="en-US" dirty="0" smtClean="0"/>
              <a:t> 25 sec gridding, reduces #s of pairwise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2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 Jan 15: Premises file now</a:t>
            </a:r>
            <a:r>
              <a:rPr lang="en-US" baseline="0" dirty="0" smtClean="0"/>
              <a:t> includes dairy in addition to beef, grid generation </a:t>
            </a:r>
            <a:r>
              <a:rPr lang="en-US" baseline="0" smtClean="0"/>
              <a:t>times faster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Sstart</a:t>
            </a:r>
            <a:r>
              <a:rPr lang="en-US" dirty="0" smtClean="0"/>
              <a:t> locations effect on uniform </a:t>
            </a:r>
            <a:r>
              <a:rPr lang="en-US" dirty="0" err="1" smtClean="0"/>
              <a:t>vs</a:t>
            </a:r>
            <a:r>
              <a:rPr lang="en-US" dirty="0" smtClean="0"/>
              <a:t> variance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Colors indicate</a:t>
            </a:r>
            <a:r>
              <a:rPr lang="en-US" baseline="0" dirty="0" smtClean="0"/>
              <a:t> the time at which sections are run: green indicates pre-simulation actions, blue indicates actions during the iterative part of the simulation. Grey text indicates sections not yet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Computation tool – not an </a:t>
            </a:r>
            <a:r>
              <a:rPr lang="en-US" dirty="0" err="1" smtClean="0"/>
              <a:t>approx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is number of farms</a:t>
            </a:r>
            <a:r>
              <a:rPr lang="en-US" baseline="0" dirty="0" smtClean="0"/>
              <a:t> in cell, s the highest susceptibility value, I the infectious value, k the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9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 compliance variable by border crossings, maybe distance – 2 levels for in and out 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FLAPS</a:t>
            </a:r>
            <a:r>
              <a:rPr lang="en-US" baseline="0" dirty="0" smtClean="0"/>
              <a:t> is actually more behind on this one – can’t currently output multiple species/commodity types per premises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output farms/FIPS with any of these statuses at any time. Different index case reporting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1AC5-CDAA-AE4D-9A19-17EDFEE2D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ED51-C4CA-3343-98C9-94E03FC0165E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486A-84BA-0145-BCFD-E2FB3A5C1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5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4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3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4" Type="http://schemas.openxmlformats.org/officeDocument/2006/relationships/slide" Target="slide11.xml"/><Relationship Id="rId5" Type="http://schemas.openxmlformats.org/officeDocument/2006/relationships/slide" Target="slide3.xml"/><Relationship Id="rId6" Type="http://schemas.openxmlformats.org/officeDocument/2006/relationships/slide" Target="slide2.xml"/><Relationship Id="rId1" Type="http://schemas.openxmlformats.org/officeDocument/2006/relationships/slideLayout" Target="../slideLayouts/slideLayout6.xml"/><Relationship Id="rId2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USDOS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Schematic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2a: Less stringent transmission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61470" cy="4154983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an upper bound on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 </a:t>
            </a:r>
            <a:r>
              <a:rPr lang="en-US" sz="2400" i="1" dirty="0" smtClean="0"/>
              <a:t>single</a:t>
            </a:r>
            <a:r>
              <a:rPr lang="en-US" sz="2400" dirty="0" smtClean="0"/>
              <a:t> hypothetical susceptible premises within a comparison cell (at maximum susceptibility s * k), conditioned on the successful outcome of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=  (1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) /P</a:t>
            </a:r>
            <a:r>
              <a:rPr lang="en-US" sz="2400" baseline="-25000" dirty="0" smtClean="0"/>
              <a:t>cell</a:t>
            </a:r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, continue to step 2b.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, repeat step 2a for the next susceptible premises.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2b: Will transmission occur?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2" y="1417638"/>
            <a:ext cx="8093007" cy="3785652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the exact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to a susceptible premises (with susceptibility value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local spread kernel value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at the distance between the premises), conditioned on the successful outcome of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P(premises to premises) =  (1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err="1" smtClean="0"/>
              <a:t>s</a:t>
            </a:r>
            <a:r>
              <a:rPr lang="en-US" sz="2400" i="1" baseline="10000" dirty="0" err="1" smtClean="0"/>
              <a:t>n</a:t>
            </a:r>
            <a:r>
              <a:rPr lang="en-US" sz="2400" baseline="30000" dirty="0" smtClean="0"/>
              <a:t> * </a:t>
            </a:r>
            <a:r>
              <a:rPr lang="en-US" sz="2400" i="1" baseline="30000" dirty="0" err="1" smtClean="0"/>
              <a:t>k</a:t>
            </a:r>
            <a:r>
              <a:rPr lang="en-US" sz="2400" i="1" baseline="10000" dirty="0" err="1" smtClean="0"/>
              <a:t>n</a:t>
            </a:r>
            <a:r>
              <a:rPr lang="en-US" sz="2400" dirty="0" smtClean="0"/>
              <a:t>)/P</a:t>
            </a:r>
            <a:r>
              <a:rPr lang="en-US" sz="2400" baseline="-25000" dirty="0" smtClean="0"/>
              <a:t>cell</a:t>
            </a:r>
            <a:endParaRPr lang="en-US" sz="2400" baseline="-25000" dirty="0"/>
          </a:p>
          <a:p>
            <a:endParaRPr lang="en-US" sz="2400" dirty="0"/>
          </a:p>
          <a:p>
            <a:r>
              <a:rPr lang="en-US" sz="2400" dirty="0" smtClean="0"/>
              <a:t>Use the same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from the previous draw.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≤ P, transmission occurs. If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&gt; P, transmission does not occur.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1235076" y="2345015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35076" y="3696233"/>
            <a:ext cx="0" cy="5555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35076" y="4525396"/>
            <a:ext cx="0" cy="102664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947" y="1297697"/>
            <a:ext cx="3749675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Generate list of county-level shipments</a:t>
            </a:r>
            <a:r>
              <a:rPr lang="en-US" dirty="0" smtClean="0"/>
              <a:t> based on time-specified method (origin county, destination county, number of shipments)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951" y="4291815"/>
            <a:ext cx="3694128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Assign county-level shipments to individual origin and destination premises</a:t>
            </a:r>
            <a:r>
              <a:rPr lang="en-US" dirty="0" smtClean="0"/>
              <a:t> (various options)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950" y="2772903"/>
            <a:ext cx="3694129" cy="1200329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which shipments originate from counties with </a:t>
            </a:r>
            <a:r>
              <a:rPr lang="en-US" dirty="0" err="1" smtClean="0"/>
              <a:t>exp</a:t>
            </a:r>
            <a:r>
              <a:rPr lang="en-US" dirty="0" smtClean="0"/>
              <a:t>/infectious premises and are destined for counties with susceptible premises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951" y="5553448"/>
            <a:ext cx="3694128" cy="646331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if shipment originates from a county with a ban in effect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2500" y="2036361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Determine probability of shipment occurring based on % compliance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349970" y="29596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2500" y="3511567"/>
            <a:ext cx="3214673" cy="92333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all shipments, note which are banned, and “expose” appropriate premises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8348" y="1560513"/>
            <a:ext cx="38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origin county has a ban in effect: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3"/>
          </p:cNvCxnSpPr>
          <p:nvPr/>
        </p:nvCxnSpPr>
        <p:spPr>
          <a:xfrm flipV="1">
            <a:off x="4183079" y="1804304"/>
            <a:ext cx="395270" cy="407231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6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County-level shipments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6750" y="1968500"/>
            <a:ext cx="5222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Currently in development. See progress under Tasks 1 and 3.</a:t>
            </a:r>
          </a:p>
          <a:p>
            <a:endParaRPr lang="en-US" sz="2400" dirty="0"/>
          </a:p>
          <a:p>
            <a:r>
              <a:rPr lang="en-US" sz="2400" dirty="0" smtClean="0"/>
              <a:t>Test runs currently assign shipments to and from randomly selected counties.</a:t>
            </a:r>
          </a:p>
          <a:p>
            <a:endParaRPr lang="en-US" sz="2400" dirty="0"/>
          </a:p>
          <a:p>
            <a:r>
              <a:rPr lang="en-US" sz="2400" dirty="0" smtClean="0"/>
              <a:t>Model is set up to specify certain shipment methods at certain times during the simulation (seasonality).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88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 shipments to premises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1250" y="89972"/>
            <a:ext cx="47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Transmission via shipments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9" y="2830513"/>
            <a:ext cx="7889875" cy="3416320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county to random premises in destination county.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Premises with more animals in origin and destination counties are more likely to ship and receive (separate by production type/species first)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premises in origin county to random in destination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Random premises in origin to largest in destination county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Largest (</a:t>
            </a:r>
            <a:r>
              <a:rPr lang="en-US" sz="2400" dirty="0" err="1" smtClean="0"/>
              <a:t>inf</a:t>
            </a:r>
            <a:r>
              <a:rPr lang="en-US" sz="2400" dirty="0" smtClean="0"/>
              <a:t>) premises in origin to largest (</a:t>
            </a:r>
            <a:r>
              <a:rPr lang="en-US" sz="2400" dirty="0" err="1" smtClean="0"/>
              <a:t>sus</a:t>
            </a:r>
            <a:r>
              <a:rPr lang="en-US" sz="2400" dirty="0" smtClean="0"/>
              <a:t>) premises in destination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998" y="1417638"/>
            <a:ext cx="7889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simulation, we can choose one of the following options. These options were chosen to represent a range of possible association patterns. We will compare outputs using each of these options to determine their effects on outbreak sizes.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species/production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Input for premises file has for each premises:</a:t>
            </a:r>
          </a:p>
          <a:p>
            <a:pPr lvl="1"/>
            <a:r>
              <a:rPr lang="en-US" dirty="0" smtClean="0"/>
              <a:t>Premises ID</a:t>
            </a:r>
          </a:p>
          <a:p>
            <a:pPr lvl="1"/>
            <a:r>
              <a:rPr lang="en-US" dirty="0" smtClean="0"/>
              <a:t>FIPS (county ID)</a:t>
            </a:r>
          </a:p>
          <a:p>
            <a:pPr lvl="1"/>
            <a:r>
              <a:rPr lang="en-US" dirty="0" smtClean="0"/>
              <a:t>Latitude/longitude</a:t>
            </a:r>
          </a:p>
          <a:p>
            <a:pPr lvl="1"/>
            <a:r>
              <a:rPr lang="en-US" dirty="0" smtClean="0"/>
              <a:t>Population of species 1 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Population of species 2 (p</a:t>
            </a:r>
            <a:r>
              <a:rPr lang="en-US" baseline="-25000" dirty="0" smtClean="0"/>
              <a:t>2</a:t>
            </a:r>
            <a:r>
              <a:rPr lang="en-US" dirty="0" smtClean="0"/>
              <a:t>) (optional from here down)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Population of species n (p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Provide infectiousness (i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,…i</a:t>
            </a:r>
            <a:r>
              <a:rPr lang="en-US" baseline="-25000" dirty="0" smtClean="0"/>
              <a:t>n</a:t>
            </a:r>
            <a:r>
              <a:rPr lang="en-US" dirty="0" smtClean="0"/>
              <a:t>) and </a:t>
            </a:r>
            <a:r>
              <a:rPr lang="en-US" dirty="0"/>
              <a:t>susceptibility (s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,...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) </a:t>
            </a:r>
            <a:r>
              <a:rPr lang="en-US" dirty="0" smtClean="0"/>
              <a:t>parameters for each </a:t>
            </a:r>
          </a:p>
          <a:p>
            <a:r>
              <a:rPr lang="en-US" dirty="0" smtClean="0"/>
              <a:t>Premises infectiousness and susceptibility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70484"/>
              </p:ext>
            </p:extLst>
          </p:nvPr>
        </p:nvGraphicFramePr>
        <p:xfrm>
          <a:off x="2725738" y="5786438"/>
          <a:ext cx="12779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4" imgW="609600" imgH="457200" progId="Equation.3">
                  <p:embed/>
                </p:oleObj>
              </mc:Choice>
              <mc:Fallback>
                <p:oleObj name="Equation" r:id="rId4" imgW="60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25738" y="5786438"/>
                        <a:ext cx="1277937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51119"/>
              </p:ext>
            </p:extLst>
          </p:nvPr>
        </p:nvGraphicFramePr>
        <p:xfrm>
          <a:off x="5549900" y="5786438"/>
          <a:ext cx="13319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6" imgW="635000" imgH="457200" progId="Equation.3">
                  <p:embed/>
                </p:oleObj>
              </mc:Choice>
              <mc:Fallback>
                <p:oleObj name="Equation" r:id="rId6" imgW="635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9900" y="5786438"/>
                        <a:ext cx="1331913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34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>
            <a:stCxn id="66" idx="2"/>
            <a:endCxn id="71" idx="0"/>
          </p:cNvCxnSpPr>
          <p:nvPr/>
        </p:nvCxnSpPr>
        <p:spPr>
          <a:xfrm>
            <a:off x="7224652" y="2483665"/>
            <a:ext cx="855663" cy="72777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progressions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209" y="2175803"/>
            <a:ext cx="1539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Susceptible**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 flipH="1">
            <a:off x="1658203" y="2545135"/>
            <a:ext cx="577944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9619" y="1376182"/>
            <a:ext cx="324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premises and end times for each of: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25" y="305346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3925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Infectious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12013" y="342279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12013" y="4343547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01128" y="3479991"/>
            <a:ext cx="0" cy="4278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3925" y="48507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Immune*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8456" y="344960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N(5,1) days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8456" y="4370353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N(4,1) days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925" y="5375573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Vaccinated*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3925" y="5816601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Culled*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59921" y="30687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Exposed(2)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59921" y="3974215"/>
            <a:ext cx="14128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4" idx="2"/>
          </p:cNvCxnSpPr>
          <p:nvPr/>
        </p:nvCxnSpPr>
        <p:spPr>
          <a:xfrm>
            <a:off x="2236147" y="2545135"/>
            <a:ext cx="479331" cy="4179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59921" y="347190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38751" y="1376182"/>
            <a:ext cx="297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 of counties and end times for each of: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518214" y="2114333"/>
            <a:ext cx="1412875" cy="369332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Reported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25" idx="3"/>
            <a:endCxn id="66" idx="1"/>
          </p:cNvCxnSpPr>
          <p:nvPr/>
        </p:nvCxnSpPr>
        <p:spPr>
          <a:xfrm flipV="1">
            <a:off x="3872796" y="2298999"/>
            <a:ext cx="2645418" cy="1859882"/>
          </a:xfrm>
          <a:prstGeom prst="bentConnector3">
            <a:avLst>
              <a:gd name="adj1" fmla="val 8594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38752" y="3204354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ordered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91327" y="3211442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ordered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72" name="Straight Arrow Connector 71"/>
          <p:cNvCxnSpPr>
            <a:stCxn id="66" idx="2"/>
          </p:cNvCxnSpPr>
          <p:nvPr/>
        </p:nvCxnSpPr>
        <p:spPr>
          <a:xfrm flipH="1">
            <a:off x="6140297" y="2483665"/>
            <a:ext cx="1084355" cy="7206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53155" y="2634075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765709" y="4624873"/>
            <a:ext cx="1412875" cy="646331"/>
          </a:xfrm>
          <a:prstGeom prst="rect">
            <a:avLst/>
          </a:prstGeom>
          <a:solidFill>
            <a:srgbClr val="B7DEE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Shipping ban active*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140297" y="3841237"/>
            <a:ext cx="0" cy="7836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99090" y="389654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304027" y="4630121"/>
            <a:ext cx="1577975" cy="646331"/>
          </a:xfrm>
          <a:prstGeom prst="rect">
            <a:avLst/>
          </a:prstGeom>
          <a:solidFill>
            <a:srgbClr val="B7DEE8"/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Other 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678554" y="3857773"/>
            <a:ext cx="0" cy="7671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53268" y="390695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884811" y="6185933"/>
            <a:ext cx="525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Permanent status, no end time</a:t>
            </a:r>
          </a:p>
          <a:p>
            <a:r>
              <a:rPr lang="en-US" dirty="0" smtClean="0"/>
              <a:t>** Quasi-permanent status, no end time until changed </a:t>
            </a:r>
            <a:endParaRPr lang="en-US" dirty="0"/>
          </a:p>
        </p:txBody>
      </p:sp>
      <p:cxnSp>
        <p:nvCxnSpPr>
          <p:cNvPr id="89" name="Straight Arrow Connector 88"/>
          <p:cNvCxnSpPr>
            <a:endCxn id="22" idx="3"/>
          </p:cNvCxnSpPr>
          <p:nvPr/>
        </p:nvCxnSpPr>
        <p:spPr>
          <a:xfrm flipH="1" flipV="1">
            <a:off x="1986800" y="5560239"/>
            <a:ext cx="728678" cy="441028"/>
          </a:xfrm>
          <a:prstGeom prst="straightConnector1">
            <a:avLst/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3" idx="3"/>
          </p:cNvCxnSpPr>
          <p:nvPr/>
        </p:nvCxnSpPr>
        <p:spPr>
          <a:xfrm rot="10800000" flipV="1">
            <a:off x="1986801" y="5276451"/>
            <a:ext cx="6106215" cy="724816"/>
          </a:xfrm>
          <a:prstGeom prst="curvedConnector3">
            <a:avLst>
              <a:gd name="adj1" fmla="val -176"/>
            </a:avLst>
          </a:prstGeom>
          <a:ln>
            <a:solidFill>
              <a:srgbClr val="7F7F7F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64330" y="1929667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day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420810" y="2715851"/>
            <a:ext cx="1123014" cy="1754327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bans are state-level, add all other counties in state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5543824" y="3393932"/>
            <a:ext cx="1949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543824" y="3660922"/>
            <a:ext cx="1949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06375" y="2360469"/>
            <a:ext cx="0" cy="3640799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" idx="1"/>
          </p:cNvCxnSpPr>
          <p:nvPr/>
        </p:nvCxnSpPr>
        <p:spPr>
          <a:xfrm>
            <a:off x="206375" y="2360469"/>
            <a:ext cx="1259834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5" idx="1"/>
          </p:cNvCxnSpPr>
          <p:nvPr/>
        </p:nvCxnSpPr>
        <p:spPr>
          <a:xfrm>
            <a:off x="206375" y="3238131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190875" y="4168037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23" idx="1"/>
          </p:cNvCxnSpPr>
          <p:nvPr/>
        </p:nvCxnSpPr>
        <p:spPr>
          <a:xfrm flipV="1">
            <a:off x="187266" y="6001267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219744" y="5560238"/>
            <a:ext cx="386659" cy="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42050" y="5034812"/>
            <a:ext cx="367550" cy="0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471935" y="4621177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ordered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459921" y="5271204"/>
            <a:ext cx="179239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</a:rPr>
              <a:t>Control active*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704182" y="4370353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698534" y="5018937"/>
            <a:ext cx="11296" cy="259768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476284" y="4285512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2466302" y="4925248"/>
            <a:ext cx="12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 days </a:t>
            </a:r>
            <a:endParaRPr lang="en-US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2751807" y="5640536"/>
            <a:ext cx="0" cy="360731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 in premises file (832514 </a:t>
            </a:r>
            <a:r>
              <a:rPr lang="en-US" dirty="0" err="1" smtClean="0"/>
              <a:t>prems</a:t>
            </a:r>
            <a:r>
              <a:rPr lang="en-US" dirty="0" smtClean="0"/>
              <a:t>): ~6 sec</a:t>
            </a:r>
          </a:p>
          <a:p>
            <a:r>
              <a:rPr lang="en-US" dirty="0" smtClean="0"/>
              <a:t>Generating grid (max 2000 </a:t>
            </a:r>
            <a:r>
              <a:rPr lang="en-US" dirty="0" err="1" smtClean="0"/>
              <a:t>prems</a:t>
            </a:r>
            <a:r>
              <a:rPr lang="en-US" dirty="0" smtClean="0"/>
              <a:t>/cell): 30 sec</a:t>
            </a:r>
          </a:p>
          <a:p>
            <a:pPr lvl="1"/>
            <a:r>
              <a:rPr lang="en-US" dirty="0" smtClean="0"/>
              <a:t>Alternative: Reading in cell file: 45 sec</a:t>
            </a:r>
          </a:p>
          <a:p>
            <a:r>
              <a:rPr lang="en-US" dirty="0" smtClean="0"/>
              <a:t>Evaluating transmission via diffusion: 25 sec</a:t>
            </a:r>
          </a:p>
          <a:p>
            <a:r>
              <a:rPr lang="en-US" dirty="0" smtClean="0"/>
              <a:t>Evaluating transmission via shipments: &lt;1 sec</a:t>
            </a:r>
          </a:p>
          <a:p>
            <a:r>
              <a:rPr lang="en-US" dirty="0" smtClean="0"/>
              <a:t>Running multiple consecutive </a:t>
            </a:r>
            <a:r>
              <a:rPr lang="en-US" dirty="0" err="1" smtClean="0"/>
              <a:t>timesteps</a:t>
            </a:r>
            <a:r>
              <a:rPr lang="en-US" dirty="0" smtClean="0"/>
              <a:t> speeds up: 1-25 sec/</a:t>
            </a:r>
            <a:r>
              <a:rPr lang="en-US" dirty="0" err="1" smtClean="0"/>
              <a:t>timestep</a:t>
            </a:r>
            <a:r>
              <a:rPr lang="en-US" dirty="0" smtClean="0"/>
              <a:t> (</a:t>
            </a:r>
            <a:r>
              <a:rPr lang="en-US" dirty="0" err="1" smtClean="0"/>
              <a:t>diffusion+shipments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365 days of sustained epidemic: ~10 min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Not included: actual shipping calculations, spatial control components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0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Gridding vs. pairwise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Uniform cells (consistent area)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Lucida Grande"/>
              <a:buChar char="x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Varying size cells (consistent density)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Homogenously distributed premises @ all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large cell sizes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Clustered premises @ small cell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0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90842" y="576202"/>
            <a:ext cx="4456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We’d like to evaluate the </a:t>
            </a:r>
            <a:r>
              <a:rPr lang="en-US" dirty="0"/>
              <a:t>probability </a:t>
            </a:r>
            <a:r>
              <a:rPr lang="en-US" dirty="0" smtClean="0"/>
              <a:t>p</a:t>
            </a:r>
            <a:r>
              <a:rPr lang="en-US" baseline="-25000" dirty="0" smtClean="0"/>
              <a:t>zero</a:t>
            </a:r>
            <a:r>
              <a:rPr lang="en-US" dirty="0" smtClean="0"/>
              <a:t> of NO transmission occurring from a source premises to any of premises 1 through n in a cell.</a:t>
            </a:r>
          </a:p>
          <a:p>
            <a:endParaRPr lang="en-US" dirty="0"/>
          </a:p>
          <a:p>
            <a:r>
              <a:rPr lang="en-US" dirty="0" smtClean="0"/>
              <a:t>If no premises in the cell are infected, we can skip calculating the individual probabilities for each premises and move on to the next cell, saving lots of time.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315435" y="4017092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36356" y="3315160"/>
            <a:ext cx="62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zero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41420" y="380771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H="1">
            <a:off x="5970094" y="3807711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5601661" y="3445761"/>
            <a:ext cx="0" cy="101315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01661" y="3679301"/>
            <a:ext cx="4954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90842" y="5066632"/>
            <a:ext cx="539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/>
              <a:t> = (1-p</a:t>
            </a:r>
            <a:r>
              <a:rPr lang="en-US" baseline="-25000" dirty="0"/>
              <a:t>1</a:t>
            </a:r>
            <a:r>
              <a:rPr lang="en-US" dirty="0"/>
              <a:t>)*(1-p</a:t>
            </a:r>
            <a:r>
              <a:rPr lang="en-US" baseline="-25000" dirty="0"/>
              <a:t>2</a:t>
            </a:r>
            <a:r>
              <a:rPr lang="en-US" dirty="0"/>
              <a:t>)*(1-p</a:t>
            </a:r>
            <a:r>
              <a:rPr lang="en-US" baseline="-25000" dirty="0"/>
              <a:t>3</a:t>
            </a:r>
            <a:r>
              <a:rPr lang="en-US" dirty="0"/>
              <a:t>)...(1-p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r>
              <a:rPr lang="en-US" dirty="0"/>
              <a:t>(i.e. fail p</a:t>
            </a:r>
            <a:r>
              <a:rPr lang="en-US" baseline="-25000" dirty="0"/>
              <a:t>1</a:t>
            </a:r>
            <a:r>
              <a:rPr lang="en-US" dirty="0"/>
              <a:t> and fail p</a:t>
            </a:r>
            <a:r>
              <a:rPr lang="en-US" baseline="-25000" dirty="0"/>
              <a:t>2</a:t>
            </a:r>
            <a:r>
              <a:rPr lang="en-US" dirty="0"/>
              <a:t> and fail p</a:t>
            </a:r>
            <a:r>
              <a:rPr lang="en-US" baseline="-25000" dirty="0"/>
              <a:t>3</a:t>
            </a:r>
            <a:r>
              <a:rPr lang="en-US" dirty="0"/>
              <a:t>… where </a:t>
            </a:r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is the exact probability of infection to </a:t>
            </a:r>
            <a:r>
              <a:rPr lang="en-US" dirty="0" smtClean="0"/>
              <a:t>premises 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9300" y="3037406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exposed or infectious?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9300" y="3923799"/>
            <a:ext cx="3919249" cy="36933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premises susceptible?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3738925" y="3406738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2746" y="343973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736062" y="4316056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99883" y="43490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300" y="4833117"/>
            <a:ext cx="391924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Evaluate transmission via local spread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0717" y="5202449"/>
            <a:ext cx="39192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Evaluate transmission via shipments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5698549" y="3225293"/>
            <a:ext cx="398367" cy="39910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916" y="3439730"/>
            <a:ext cx="201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end simulation</a:t>
            </a:r>
          </a:p>
        </p:txBody>
      </p:sp>
      <p:cxnSp>
        <p:nvCxnSpPr>
          <p:cNvPr id="20" name="Straight Arrow Connector 19"/>
          <p:cNvCxnSpPr>
            <a:endCxn id="16" idx="1"/>
          </p:cNvCxnSpPr>
          <p:nvPr/>
        </p:nvCxnSpPr>
        <p:spPr>
          <a:xfrm flipV="1">
            <a:off x="5699966" y="3624396"/>
            <a:ext cx="396950" cy="4872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80717" y="5571781"/>
            <a:ext cx="3919249" cy="646331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which premises are susceptible/exposed/infectious</a:t>
            </a:r>
            <a:r>
              <a:rPr lang="en-US" dirty="0" smtClean="0">
                <a:solidFill>
                  <a:srgbClr val="A6A6A6"/>
                </a:solidFill>
              </a:rPr>
              <a:t>/vaccinated</a:t>
            </a:r>
            <a:endParaRPr lang="en-US" dirty="0">
              <a:solidFill>
                <a:srgbClr val="A6A6A6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50087" y="3037406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50087" y="3037406"/>
            <a:ext cx="0" cy="3471329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150087" y="6508735"/>
            <a:ext cx="2588838" cy="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3" idx="2"/>
          </p:cNvCxnSpPr>
          <p:nvPr/>
        </p:nvCxnSpPr>
        <p:spPr>
          <a:xfrm flipV="1">
            <a:off x="3740342" y="6218112"/>
            <a:ext cx="0" cy="290625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0176" y="4461301"/>
            <a:ext cx="1059911" cy="37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day</a:t>
            </a:r>
            <a:endParaRPr 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5" y="1430246"/>
            <a:ext cx="510617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locations/demographics, shipment parameters, and disease parameters. Designate certain premises as infectious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or vaccinated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8672" y="2353576"/>
            <a:ext cx="0" cy="6870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190" y="2433575"/>
            <a:ext cx="17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simulation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503565" y="3809062"/>
            <a:ext cx="0" cy="5170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916" y="4349048"/>
            <a:ext cx="2842968" cy="20313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Summarize by time: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Exposed premises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nfected animals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Shipments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distances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Longest distance spread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Vaccines/other control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A6A6A6"/>
                </a:solidFill>
              </a:rPr>
              <a:t>Route of infection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9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68421" y="282519"/>
            <a:ext cx="781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we’d actually evaluate is the inverse of p</a:t>
            </a:r>
            <a:r>
              <a:rPr lang="en-US" baseline="-25000" dirty="0" smtClean="0"/>
              <a:t>zero</a:t>
            </a:r>
            <a:r>
              <a:rPr lang="en-US" dirty="0" smtClean="0"/>
              <a:t>, which is p</a:t>
            </a:r>
            <a:r>
              <a:rPr lang="en-US" baseline="-25000" dirty="0" smtClean="0"/>
              <a:t>1orMore</a:t>
            </a:r>
            <a:r>
              <a:rPr lang="en-US" dirty="0" smtClean="0"/>
              <a:t>, the probability of observing one or more transmissions to this cell.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421" y="5608012"/>
            <a:ext cx="781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We’re being conservative: evaluating this p</a:t>
            </a:r>
            <a:r>
              <a:rPr lang="en-US" baseline="-25000" dirty="0" smtClean="0"/>
              <a:t>cell</a:t>
            </a:r>
            <a:r>
              <a:rPr lang="en-US" dirty="0" smtClean="0"/>
              <a:t> probability makes it more likely we will fall on the “transmissions” side of the line than the “no transmissions” side – we’re more likely to enter the cell.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39324" y="846374"/>
            <a:ext cx="5150944" cy="1749280"/>
            <a:chOff x="1528180" y="1317127"/>
            <a:chExt cx="5150944" cy="174928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02195" y="2066822"/>
              <a:ext cx="3657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01272" y="1323626"/>
              <a:ext cx="673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zero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28180" y="1857441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5556854" y="1857441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188421" y="1495491"/>
              <a:ext cx="0" cy="10131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68568" y="1317127"/>
              <a:ext cx="860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1orMore</a:t>
              </a:r>
            </a:p>
          </p:txBody>
        </p:sp>
        <p:sp>
          <p:nvSpPr>
            <p:cNvPr id="2" name="Left Brace 1"/>
            <p:cNvSpPr/>
            <p:nvPr/>
          </p:nvSpPr>
          <p:spPr>
            <a:xfrm rot="16200000">
              <a:off x="5230554" y="2153266"/>
              <a:ext cx="312655" cy="371376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4106" y="2530936"/>
              <a:ext cx="1515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Outcome of no transmissions</a:t>
              </a:r>
              <a:endParaRPr lang="en-US" sz="1400" dirty="0"/>
            </a:p>
          </p:txBody>
        </p:sp>
        <p:sp>
          <p:nvSpPr>
            <p:cNvPr id="36" name="Left Brace 35"/>
            <p:cNvSpPr/>
            <p:nvPr/>
          </p:nvSpPr>
          <p:spPr>
            <a:xfrm rot="16200000">
              <a:off x="3355075" y="699619"/>
              <a:ext cx="343296" cy="3274766"/>
            </a:xfrm>
            <a:prstGeom prst="leftBrac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2338" y="2543187"/>
              <a:ext cx="2727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All combinations of outcomes with one or more transmissions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668695" y="1699090"/>
              <a:ext cx="99082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68421" y="2856545"/>
            <a:ext cx="781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would be time-consuming to calculate the actual values of p</a:t>
            </a:r>
            <a:r>
              <a:rPr lang="en-US" baseline="-25000" dirty="0"/>
              <a:t>1orMore</a:t>
            </a:r>
            <a:r>
              <a:rPr lang="en-US" dirty="0"/>
              <a:t>, but we can reliably overestimate it with pre-calculated (i.e. time-saving) values, and evaluate that instead. We’ll call this overestimate p</a:t>
            </a:r>
            <a:r>
              <a:rPr lang="en-US" baseline="-25000" dirty="0"/>
              <a:t>cell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839324" y="3625428"/>
            <a:ext cx="4419199" cy="1476794"/>
            <a:chOff x="1826469" y="4019492"/>
            <a:chExt cx="4419199" cy="147679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200484" y="4974250"/>
              <a:ext cx="36576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826469" y="4764869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5855143" y="4764869"/>
              <a:ext cx="390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n-US" sz="1600" baseline="-250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5486710" y="4845077"/>
              <a:ext cx="12772" cy="65120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26078" y="4483127"/>
              <a:ext cx="860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</a:t>
              </a:r>
              <a:r>
                <a:rPr lang="en-US" sz="1600" baseline="-25000" dirty="0" smtClean="0"/>
                <a:t>1orMore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5686340" y="4358046"/>
              <a:ext cx="0" cy="1138240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204825" y="4019492"/>
              <a:ext cx="685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cell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740233" y="4845077"/>
              <a:ext cx="7464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900650" y="4358046"/>
              <a:ext cx="8071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Left Brace 59"/>
          <p:cNvSpPr/>
          <p:nvPr/>
        </p:nvSpPr>
        <p:spPr>
          <a:xfrm rot="16200000">
            <a:off x="3788934" y="3135938"/>
            <a:ext cx="343296" cy="3520197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457153" y="5048750"/>
            <a:ext cx="441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All combinations of outcomes with one or more transmissions, and some probability of no transmission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72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35789" y="1097991"/>
            <a:ext cx="705852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to calculate p</a:t>
            </a:r>
            <a:r>
              <a:rPr lang="en-US" baseline="-25000" dirty="0" smtClean="0"/>
              <a:t>cell</a:t>
            </a:r>
            <a:r>
              <a:rPr lang="en-US" dirty="0" smtClean="0"/>
              <a:t>. We can </a:t>
            </a:r>
            <a:r>
              <a:rPr lang="en-US" i="1" dirty="0" smtClean="0"/>
              <a:t>over</a:t>
            </a:r>
            <a:r>
              <a:rPr lang="en-US" dirty="0" smtClean="0"/>
              <a:t>estimate p</a:t>
            </a:r>
            <a:r>
              <a:rPr lang="en-US" baseline="-25000" dirty="0" smtClean="0"/>
              <a:t>1orMore</a:t>
            </a:r>
            <a:r>
              <a:rPr lang="en-US" dirty="0" smtClean="0"/>
              <a:t> by </a:t>
            </a:r>
            <a:r>
              <a:rPr lang="en-US" i="1" dirty="0" smtClean="0"/>
              <a:t>under</a:t>
            </a:r>
            <a:r>
              <a:rPr lang="en-US" dirty="0" smtClean="0"/>
              <a:t>estimating its inverse, p</a:t>
            </a:r>
            <a:r>
              <a:rPr lang="en-US" baseline="-25000" dirty="0" smtClean="0"/>
              <a:t>zero</a:t>
            </a:r>
            <a:r>
              <a:rPr lang="en-US" dirty="0" smtClean="0"/>
              <a:t>.</a:t>
            </a:r>
            <a:r>
              <a:rPr lang="en-US" dirty="0"/>
              <a:t> Recall </a:t>
            </a:r>
            <a:r>
              <a:rPr lang="en-US" dirty="0" smtClean="0"/>
              <a:t>that:</a:t>
            </a:r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/>
              <a:t> = (1-p</a:t>
            </a:r>
            <a:r>
              <a:rPr lang="en-US" baseline="-25000" dirty="0"/>
              <a:t>1</a:t>
            </a:r>
            <a:r>
              <a:rPr lang="en-US" dirty="0"/>
              <a:t>)*(1-p</a:t>
            </a:r>
            <a:r>
              <a:rPr lang="en-US" baseline="-25000" dirty="0"/>
              <a:t>2</a:t>
            </a:r>
            <a:r>
              <a:rPr lang="en-US" dirty="0"/>
              <a:t>)*(1-p</a:t>
            </a:r>
            <a:r>
              <a:rPr lang="en-US" baseline="-25000" dirty="0"/>
              <a:t>3</a:t>
            </a:r>
            <a:r>
              <a:rPr lang="en-US" dirty="0"/>
              <a:t>)...(1-p</a:t>
            </a:r>
            <a:r>
              <a:rPr lang="en-US" baseline="-25000" dirty="0"/>
              <a:t>n</a:t>
            </a:r>
            <a:r>
              <a:rPr lang="en-US" dirty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Say the probability p</a:t>
            </a:r>
            <a:r>
              <a:rPr lang="en-US" baseline="-25000" dirty="0" smtClean="0"/>
              <a:t>x </a:t>
            </a:r>
            <a:r>
              <a:rPr lang="en-US" dirty="0" smtClean="0"/>
              <a:t>of </a:t>
            </a:r>
            <a:r>
              <a:rPr lang="en-US" dirty="0"/>
              <a:t>transmitting to hypothetical premises </a:t>
            </a:r>
            <a:r>
              <a:rPr lang="en-US" dirty="0" smtClean="0"/>
              <a:t>x, is ≥ any p</a:t>
            </a:r>
            <a:r>
              <a:rPr lang="en-US" baseline="-25000" dirty="0" smtClean="0"/>
              <a:t>n</a:t>
            </a:r>
            <a:r>
              <a:rPr lang="en-US" dirty="0" smtClean="0"/>
              <a:t> value. (The definition of p</a:t>
            </a:r>
            <a:r>
              <a:rPr lang="en-US" baseline="-25000" dirty="0" smtClean="0"/>
              <a:t>n</a:t>
            </a:r>
            <a:r>
              <a:rPr lang="en-US" dirty="0" smtClean="0"/>
              <a:t> and p</a:t>
            </a:r>
            <a:r>
              <a:rPr lang="en-US" baseline="-25000" dirty="0" smtClean="0"/>
              <a:t>x</a:t>
            </a:r>
            <a:r>
              <a:rPr lang="en-US" dirty="0" smtClean="0"/>
              <a:t>, and demonstration that p</a:t>
            </a:r>
            <a:r>
              <a:rPr lang="en-US" baseline="-25000" dirty="0" smtClean="0"/>
              <a:t>x</a:t>
            </a:r>
            <a:r>
              <a:rPr lang="en-US" dirty="0" smtClean="0"/>
              <a:t> always ≥ p</a:t>
            </a:r>
            <a:r>
              <a:rPr lang="en-US" baseline="-25000" dirty="0" smtClean="0"/>
              <a:t>n</a:t>
            </a:r>
            <a:r>
              <a:rPr lang="en-US" dirty="0" smtClean="0"/>
              <a:t> is on the following two slides).</a:t>
            </a:r>
          </a:p>
          <a:p>
            <a:endParaRPr lang="en-US" dirty="0" smtClean="0"/>
          </a:p>
          <a:p>
            <a:r>
              <a:rPr lang="en-US" dirty="0" smtClean="0"/>
              <a:t>Since p</a:t>
            </a:r>
            <a:r>
              <a:rPr lang="en-US" baseline="-25000" dirty="0" smtClean="0"/>
              <a:t>x</a:t>
            </a:r>
            <a:r>
              <a:rPr lang="en-US" dirty="0"/>
              <a:t> </a:t>
            </a:r>
            <a:r>
              <a:rPr lang="en-US" dirty="0" smtClean="0"/>
              <a:t>≥ any p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we can replace all pn with px to get:</a:t>
            </a:r>
          </a:p>
          <a:p>
            <a:r>
              <a:rPr lang="en-US" dirty="0" smtClean="0"/>
              <a:t>Underestimate of </a:t>
            </a:r>
            <a:r>
              <a:rPr lang="en-US" dirty="0"/>
              <a:t>p</a:t>
            </a:r>
            <a:r>
              <a:rPr lang="en-US" baseline="-25000" dirty="0"/>
              <a:t>zero</a:t>
            </a:r>
            <a:r>
              <a:rPr lang="en-US" dirty="0" smtClean="0"/>
              <a:t> = </a:t>
            </a:r>
            <a:r>
              <a:rPr lang="en-US" dirty="0"/>
              <a:t>(1-p</a:t>
            </a:r>
            <a:r>
              <a:rPr lang="en-US" baseline="-25000" dirty="0"/>
              <a:t>x</a:t>
            </a:r>
            <a:r>
              <a:rPr lang="en-US" dirty="0"/>
              <a:t>)*(1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*(1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...(1</a:t>
            </a:r>
            <a:r>
              <a:rPr lang="en-US" dirty="0" smtClean="0"/>
              <a:t>-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dirty="0"/>
              <a:t>, </a:t>
            </a:r>
          </a:p>
          <a:p>
            <a:r>
              <a:rPr lang="en-US" dirty="0"/>
              <a:t>or (1 </a:t>
            </a:r>
            <a:r>
              <a:rPr lang="en-US" dirty="0" smtClean="0"/>
              <a:t>– 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Going back to the inverse of this (p</a:t>
            </a:r>
            <a:r>
              <a:rPr lang="en-US" baseline="-25000" dirty="0" smtClean="0"/>
              <a:t>cell</a:t>
            </a:r>
            <a:r>
              <a:rPr lang="en-US" dirty="0" smtClean="0"/>
              <a:t>, the overestimate of p</a:t>
            </a:r>
            <a:r>
              <a:rPr lang="en-US" baseline="-25000" dirty="0" smtClean="0"/>
              <a:t>1orMore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 smtClean="0"/>
              <a:t>1 - </a:t>
            </a:r>
            <a:r>
              <a:rPr lang="en-US" dirty="0"/>
              <a:t>(1 </a:t>
            </a:r>
            <a:r>
              <a:rPr lang="en-US" dirty="0" smtClean="0"/>
              <a:t>– </a:t>
            </a:r>
            <a:r>
              <a:rPr lang="en-US" dirty="0"/>
              <a:t>p</a:t>
            </a:r>
            <a:r>
              <a:rPr lang="en-US" baseline="-25000" dirty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n</a:t>
            </a:r>
            <a:r>
              <a:rPr lang="en-US" dirty="0" smtClean="0"/>
              <a:t>, which simplifies to</a:t>
            </a:r>
          </a:p>
          <a:p>
            <a:r>
              <a:rPr lang="en-US" dirty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x</a:t>
            </a:r>
            <a:r>
              <a:rPr lang="en-US" baseline="30000" dirty="0" err="1" smtClean="0"/>
              <a:t>n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46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772" y="2404992"/>
            <a:ext cx="10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Source premises 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1773" y="2393950"/>
            <a:ext cx="1044575" cy="10445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458119" y="576202"/>
            <a:ext cx="458946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probability of a source premises infecting a given premises n in another cell is:</a:t>
            </a:r>
          </a:p>
          <a:p>
            <a:endParaRPr lang="en-US" dirty="0"/>
          </a:p>
          <a:p>
            <a:pPr algn="ctr"/>
            <a:r>
              <a:rPr lang="en-US" dirty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= 1-e^(-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*i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 is the kernel value at the distance from source to premises n, </a:t>
            </a:r>
          </a:p>
          <a:p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is the susceptibility value of premises n, and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is the infectiousness of the source premises.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60342" y="5454314"/>
            <a:ext cx="6673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exact value </a:t>
            </a:r>
            <a:r>
              <a:rPr lang="en-US" dirty="0"/>
              <a:t>of p</a:t>
            </a:r>
            <a:r>
              <a:rPr lang="en-US" baseline="-25000" dirty="0"/>
              <a:t>n</a:t>
            </a:r>
            <a:r>
              <a:rPr lang="en-US" dirty="0"/>
              <a:t> is unknown/computationally expensive, but we can put upper bounds on it.</a:t>
            </a:r>
          </a:p>
          <a:p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625" y="2940912"/>
            <a:ext cx="105777" cy="1057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499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4421" y="3455740"/>
            <a:ext cx="614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>
            <a:off x="4531561" y="3794294"/>
            <a:ext cx="2339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31772" y="304800"/>
            <a:ext cx="8418723" cy="3412530"/>
            <a:chOff x="231772" y="304800"/>
            <a:chExt cx="8418723" cy="3412530"/>
          </a:xfrm>
        </p:grpSpPr>
        <p:sp>
          <p:nvSpPr>
            <p:cNvPr id="23" name="Rectangle 22"/>
            <p:cNvSpPr/>
            <p:nvPr/>
          </p:nvSpPr>
          <p:spPr>
            <a:xfrm>
              <a:off x="6399212" y="304800"/>
              <a:ext cx="2089150" cy="20891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9212" y="1088023"/>
              <a:ext cx="11684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54862" y="685800"/>
              <a:ext cx="11684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83412" y="1422400"/>
              <a:ext cx="1168400" cy="342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n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6567487" y="1380123"/>
              <a:ext cx="105777" cy="105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986587" y="1596023"/>
              <a:ext cx="105777" cy="105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151687" y="808623"/>
              <a:ext cx="105777" cy="1057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351587" y="2319923"/>
              <a:ext cx="105777" cy="1057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5012" y="2408012"/>
              <a:ext cx="13398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Premises 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1801" y="326023"/>
              <a:ext cx="53467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Hypothetical premises x is located at the closest possible distance in the cell to the source (largest kernel value) and has the largest susceptibility value of any of the premises in the cell…</a:t>
              </a:r>
            </a:p>
            <a:p>
              <a:endParaRPr lang="en-US" dirty="0"/>
            </a:p>
            <a:p>
              <a:pPr algn="ctr"/>
              <a:r>
                <a:rPr lang="en-US" dirty="0" err="1" smtClean="0"/>
                <a:t>p</a:t>
              </a:r>
              <a:r>
                <a:rPr lang="en-US" baseline="-25000" dirty="0" err="1" smtClean="0"/>
                <a:t>x</a:t>
              </a:r>
              <a:r>
                <a:rPr lang="en-US" dirty="0" smtClean="0"/>
                <a:t> </a:t>
              </a:r>
              <a:r>
                <a:rPr lang="en-US" dirty="0"/>
                <a:t>= 1-e^</a:t>
              </a:r>
              <a:r>
                <a:rPr lang="en-US" dirty="0" smtClean="0"/>
                <a:t>(-</a:t>
              </a:r>
              <a:r>
                <a:rPr lang="en-US" dirty="0" smtClean="0">
                  <a:solidFill>
                    <a:srgbClr val="FF0000"/>
                  </a:solidFill>
                </a:rPr>
                <a:t>K</a:t>
              </a:r>
              <a:r>
                <a:rPr lang="en-US" dirty="0" smtClean="0"/>
                <a:t>*</a:t>
              </a:r>
              <a:r>
                <a:rPr lang="en-US" dirty="0" smtClean="0">
                  <a:solidFill>
                    <a:srgbClr val="FF0000"/>
                  </a:solidFill>
                </a:rPr>
                <a:t>S</a:t>
              </a:r>
              <a:r>
                <a:rPr lang="en-US" dirty="0" smtClean="0"/>
                <a:t>*</a:t>
              </a:r>
              <a:r>
                <a:rPr lang="en-US" dirty="0"/>
                <a:t>i</a:t>
              </a:r>
              <a:r>
                <a:rPr lang="en-US" baseline="-25000" dirty="0"/>
                <a:t>s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533900" y="1485900"/>
              <a:ext cx="1701800" cy="8340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34" idx="3"/>
            </p:cNvCxnSpPr>
            <p:nvPr/>
          </p:nvCxnSpPr>
          <p:spPr>
            <a:xfrm>
              <a:off x="1276348" y="2404992"/>
              <a:ext cx="5090730" cy="5217"/>
            </a:xfrm>
            <a:prstGeom prst="line">
              <a:avLst/>
            </a:prstGeom>
            <a:ln>
              <a:solidFill>
                <a:schemeClr val="tx1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425700" y="2404992"/>
              <a:ext cx="241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 smtClean="0"/>
                <a:t>Shortest cell-cell distance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34233" y="2794000"/>
              <a:ext cx="31162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 so we know p</a:t>
              </a:r>
              <a:r>
                <a:rPr lang="en-US" baseline="-25000" dirty="0" smtClean="0"/>
                <a:t>x</a:t>
              </a:r>
              <a:r>
                <a:rPr lang="en-US" dirty="0" smtClean="0"/>
                <a:t> is equal to or (more likely) larger than any p</a:t>
              </a:r>
              <a:r>
                <a:rPr lang="en-US" baseline="-25000" dirty="0" smtClean="0"/>
                <a:t>n</a:t>
              </a:r>
              <a:r>
                <a:rPr lang="en-US" dirty="0" smtClean="0"/>
                <a:t> value.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1772" y="2404992"/>
              <a:ext cx="1044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Source premises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1773" y="2393950"/>
              <a:ext cx="1044575" cy="1044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96625" y="2940912"/>
              <a:ext cx="105777" cy="1057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9940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3130550" y="41148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130550" y="45212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130550" y="491490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9750" y="396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9750" y="4362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9750" y="474345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5800" y="3750846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4550" y="416560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3900" y="4554954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46400" y="358156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592887" y="358156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99212" y="304800"/>
            <a:ext cx="2089150" cy="2089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99212" y="1088023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4862" y="6858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83412" y="14224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Premises n</a:t>
            </a:r>
          </a:p>
        </p:txBody>
      </p:sp>
      <p:sp>
        <p:nvSpPr>
          <p:cNvPr id="29" name="Oval 28"/>
          <p:cNvSpPr/>
          <p:nvPr/>
        </p:nvSpPr>
        <p:spPr>
          <a:xfrm>
            <a:off x="6567487" y="13801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86587" y="15960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51687" y="808623"/>
            <a:ext cx="105777" cy="1057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56100" y="3455740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6" name="Straight Connector 5"/>
          <p:cNvCxnSpPr>
            <a:stCxn id="33" idx="2"/>
          </p:cNvCxnSpPr>
          <p:nvPr/>
        </p:nvCxnSpPr>
        <p:spPr>
          <a:xfrm flipH="1">
            <a:off x="4533900" y="3794294"/>
            <a:ext cx="635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237287" y="2204118"/>
            <a:ext cx="330200" cy="330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04819" y="1873003"/>
            <a:ext cx="619711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7F7F7F"/>
                </a:solidFill>
              </a:rPr>
              <a:t>p</a:t>
            </a:r>
            <a:r>
              <a:rPr lang="en-US" sz="1600" baseline="-25000" dirty="0" smtClean="0">
                <a:solidFill>
                  <a:srgbClr val="7F7F7F"/>
                </a:solidFill>
              </a:rPr>
              <a:t>cell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418" y="947655"/>
            <a:ext cx="568558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</a:t>
            </a:r>
            <a:r>
              <a:rPr lang="en-US" dirty="0"/>
              <a:t>is an overestimate of observing 1 or more </a:t>
            </a:r>
            <a:r>
              <a:rPr lang="en-US" dirty="0" smtClean="0"/>
              <a:t>infections in the cell. Observing no infections (failing p</a:t>
            </a:r>
            <a:r>
              <a:rPr lang="en-US" baseline="-25000" dirty="0" smtClean="0"/>
              <a:t>cell</a:t>
            </a:r>
            <a:r>
              <a:rPr lang="en-US" dirty="0" smtClean="0"/>
              <a:t>) means we can skip the entire cell. 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 smtClean="0"/>
              <a:t> = 1</a:t>
            </a:r>
            <a:r>
              <a:rPr lang="en-US" dirty="0"/>
              <a:t>-e^</a:t>
            </a:r>
            <a:r>
              <a:rPr lang="en-US" dirty="0" smtClean="0"/>
              <a:t>(-K</a:t>
            </a:r>
            <a:r>
              <a:rPr lang="en-US" dirty="0"/>
              <a:t>*S*</a:t>
            </a:r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)</a:t>
            </a:r>
            <a:endParaRPr lang="en-US" dirty="0"/>
          </a:p>
          <a:p>
            <a:endParaRPr lang="en-US" baseline="-25000" dirty="0" smtClean="0"/>
          </a:p>
          <a:p>
            <a:pPr algn="ctr"/>
            <a:r>
              <a:rPr lang="en-US" dirty="0" smtClean="0"/>
              <a:t>So, this is always true:</a:t>
            </a:r>
            <a:endParaRPr lang="en-US" dirty="0"/>
          </a:p>
          <a:p>
            <a:pPr algn="ctr"/>
            <a:r>
              <a:rPr lang="en-US" sz="2400" dirty="0" smtClean="0"/>
              <a:t>Any p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x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cell</a:t>
            </a:r>
          </a:p>
          <a:p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6147007" y="3457243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6457364" y="3795797"/>
            <a:ext cx="0" cy="1476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46400" y="3342105"/>
            <a:ext cx="438150" cy="2394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52850" y="3342105"/>
            <a:ext cx="603250" cy="4087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4533900" y="3235158"/>
            <a:ext cx="1613107" cy="3913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51587" y="2319923"/>
            <a:ext cx="105777" cy="1057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818187" y="2425700"/>
            <a:ext cx="116840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00"/>
                </a:solidFill>
              </a:rPr>
              <a:t>Premises 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59261" y="4524176"/>
            <a:ext cx="4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2081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2431255" y="4632322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7105" y="409909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893592" y="4099091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4842" y="671479"/>
            <a:ext cx="8114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Conduct a pass/fail test with probability p</a:t>
            </a:r>
            <a:r>
              <a:rPr lang="en-US" baseline="-25000" dirty="0" smtClean="0"/>
              <a:t>cell</a:t>
            </a:r>
            <a:r>
              <a:rPr lang="en-US" dirty="0" smtClean="0"/>
              <a:t>: </a:t>
            </a:r>
          </a:p>
          <a:p>
            <a:r>
              <a:rPr lang="en-US" dirty="0" smtClean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 between 0 and 1.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Pass: </a:t>
            </a:r>
            <a:r>
              <a:rPr lang="en-US" dirty="0" err="1" smtClean="0">
                <a:solidFill>
                  <a:srgbClr val="008000"/>
                </a:solidFill>
              </a:rPr>
              <a:t>r</a:t>
            </a:r>
            <a:r>
              <a:rPr lang="en-US" baseline="-25000" dirty="0" err="1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≤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/>
              <a:t>, continue to p</a:t>
            </a:r>
            <a:r>
              <a:rPr lang="en-US" baseline="-25000" dirty="0" smtClean="0"/>
              <a:t>x</a:t>
            </a:r>
            <a:r>
              <a:rPr lang="en-US" dirty="0" smtClean="0"/>
              <a:t> test (“enter the cell”). We could observe one or more infections, or no infections.</a:t>
            </a:r>
          </a:p>
          <a:p>
            <a:endParaRPr lang="en-US" dirty="0" smtClean="0"/>
          </a:p>
          <a:p>
            <a:r>
              <a:rPr lang="en-US" dirty="0" smtClean="0"/>
              <a:t>Fail: </a:t>
            </a:r>
            <a:r>
              <a:rPr lang="en-US" dirty="0" err="1"/>
              <a:t>r</a:t>
            </a:r>
            <a:r>
              <a:rPr lang="en-US" baseline="-25000" dirty="0" err="1"/>
              <a:t>cell</a:t>
            </a:r>
            <a:r>
              <a:rPr lang="en-US" dirty="0" smtClean="0"/>
              <a:t> &gt; p</a:t>
            </a:r>
            <a:r>
              <a:rPr lang="en-US" baseline="-25000" dirty="0" smtClean="0"/>
              <a:t>cell</a:t>
            </a:r>
            <a:r>
              <a:rPr lang="en-US" dirty="0" smtClean="0"/>
              <a:t>, go on to the next cell. </a:t>
            </a:r>
            <a:r>
              <a:rPr lang="en-US" dirty="0"/>
              <a:t>Failing p</a:t>
            </a:r>
            <a:r>
              <a:rPr lang="en-US" baseline="-25000" dirty="0"/>
              <a:t>cell</a:t>
            </a:r>
            <a:r>
              <a:rPr lang="en-US" dirty="0"/>
              <a:t> means we are realizing a subset of outcomes in which none of premises 1 through n are infected by this source premises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47712" y="3636211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758069" y="3974765"/>
            <a:ext cx="0" cy="107030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431255" y="4437645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00462" y="406831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82360" y="4120205"/>
            <a:ext cx="1797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observing </a:t>
            </a:r>
            <a:r>
              <a:rPr lang="en-US" i="1" dirty="0" smtClean="0"/>
              <a:t>no</a:t>
            </a:r>
            <a:r>
              <a:rPr lang="en-US" dirty="0" smtClean="0"/>
              <a:t> infections is </a:t>
            </a:r>
            <a:r>
              <a:rPr lang="en-US" i="1" dirty="0" smtClean="0"/>
              <a:t>under</a:t>
            </a:r>
            <a:r>
              <a:rPr lang="en-US" dirty="0" smtClean="0"/>
              <a:t>estimated using p</a:t>
            </a:r>
            <a:r>
              <a:rPr lang="en-US" baseline="-25000" dirty="0" smtClean="0"/>
              <a:t>cell</a:t>
            </a:r>
            <a:endParaRPr lang="en-US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777743" y="4469729"/>
            <a:ext cx="330786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82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6143851" y="2361189"/>
            <a:ext cx="0" cy="198337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817037" y="3056846"/>
            <a:ext cx="3657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32887" y="2485515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6279374" y="2485515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465" y="382721"/>
            <a:ext cx="77135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test each premises in the cell, and draw a random number (</a:t>
            </a:r>
            <a:r>
              <a:rPr lang="en-US" dirty="0" err="1"/>
              <a:t>r</a:t>
            </a:r>
            <a:r>
              <a:rPr lang="en-US" baseline="-25000" dirty="0" err="1"/>
              <a:t>n</a:t>
            </a:r>
            <a:r>
              <a:rPr lang="en-US" dirty="0" smtClean="0"/>
              <a:t>) for each. But before we calculate p</a:t>
            </a:r>
            <a:r>
              <a:rPr lang="en-US" baseline="-25000" dirty="0" smtClean="0"/>
              <a:t>n</a:t>
            </a:r>
            <a:r>
              <a:rPr lang="en-US" dirty="0" smtClean="0"/>
              <a:t>, we know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fails p</a:t>
            </a:r>
            <a:r>
              <a:rPr lang="en-US" baseline="-25000" dirty="0" smtClean="0"/>
              <a:t>x</a:t>
            </a:r>
            <a:r>
              <a:rPr lang="en-US" dirty="0" smtClean="0"/>
              <a:t>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&gt; p</a:t>
            </a:r>
            <a:r>
              <a:rPr lang="en-US" baseline="-25000" dirty="0" smtClean="0"/>
              <a:t>x</a:t>
            </a:r>
            <a:r>
              <a:rPr lang="en-US" dirty="0" smtClean="0"/>
              <a:t>), it will definitely fail p</a:t>
            </a:r>
            <a:r>
              <a:rPr lang="en-US" baseline="-25000" dirty="0" smtClean="0"/>
              <a:t>n</a:t>
            </a:r>
            <a:r>
              <a:rPr lang="en-US" dirty="0" smtClean="0"/>
              <a:t>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&gt; p</a:t>
            </a:r>
            <a:r>
              <a:rPr lang="en-US" baseline="-25000" dirty="0" smtClean="0"/>
              <a:t>x</a:t>
            </a:r>
            <a:r>
              <a:rPr lang="en-US" dirty="0" smtClean="0"/>
              <a:t> &gt; p</a:t>
            </a:r>
            <a:r>
              <a:rPr lang="en-US" baseline="-25000" dirty="0" smtClean="0"/>
              <a:t>n</a:t>
            </a:r>
            <a:r>
              <a:rPr lang="en-US" dirty="0" smtClean="0"/>
              <a:t>). And we already calculated p</a:t>
            </a:r>
            <a:r>
              <a:rPr lang="en-US" baseline="-25000" dirty="0" smtClean="0"/>
              <a:t>x</a:t>
            </a:r>
            <a:r>
              <a:rPr lang="en-US" dirty="0" smtClean="0"/>
              <a:t> to get p</a:t>
            </a:r>
            <a:r>
              <a:rPr lang="en-US" baseline="-25000" dirty="0" smtClean="0"/>
              <a:t>cell</a:t>
            </a:r>
            <a:r>
              <a:rPr lang="en-US" dirty="0" smtClean="0"/>
              <a:t>, so this filtering step is basically no-cost.</a:t>
            </a:r>
          </a:p>
          <a:p>
            <a:r>
              <a:rPr lang="en-US" dirty="0" smtClean="0"/>
              <a:t>To conduct a pass/fail test with probability p</a:t>
            </a:r>
            <a:r>
              <a:rPr lang="en-US" baseline="-25000" dirty="0" smtClean="0"/>
              <a:t>x</a:t>
            </a:r>
            <a:r>
              <a:rPr lang="en-US" dirty="0" smtClean="0"/>
              <a:t>,</a:t>
            </a:r>
            <a:r>
              <a:rPr lang="en-US" dirty="0"/>
              <a:t> f</a:t>
            </a:r>
            <a:r>
              <a:rPr lang="en-US" dirty="0" smtClean="0"/>
              <a:t>irst scale everything to p</a:t>
            </a:r>
            <a:r>
              <a:rPr lang="en-US" baseline="-25000" dirty="0" smtClean="0"/>
              <a:t>cell</a:t>
            </a:r>
            <a:r>
              <a:rPr lang="en-US" dirty="0" smtClean="0"/>
              <a:t> to adjust for the </a:t>
            </a:r>
            <a:r>
              <a:rPr lang="en-US" dirty="0" smtClean="0">
                <a:solidFill>
                  <a:srgbClr val="008000"/>
                </a:solidFill>
              </a:rPr>
              <a:t>successful p</a:t>
            </a:r>
            <a:r>
              <a:rPr lang="en-US" baseline="-25000" dirty="0" smtClean="0">
                <a:solidFill>
                  <a:srgbClr val="008000"/>
                </a:solidFill>
              </a:rPr>
              <a:t>cell</a:t>
            </a:r>
            <a:r>
              <a:rPr lang="en-US" dirty="0" smtClean="0">
                <a:solidFill>
                  <a:srgbClr val="008000"/>
                </a:solidFill>
              </a:rPr>
              <a:t> test</a:t>
            </a:r>
            <a:r>
              <a:rPr lang="en-US" dirty="0" smtClean="0"/>
              <a:t>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0556" y="2083297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817037" y="2824069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4658" y="4001656"/>
            <a:ext cx="33291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30508" y="3430325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865" y="3393396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25536" y="3768879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2465" y="4417765"/>
            <a:ext cx="7409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Draw a random number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between 0 and </a:t>
            </a:r>
            <a:r>
              <a:rPr lang="en-US" dirty="0" smtClean="0"/>
              <a:t>1 (alternatively, we could have not scaled and drawn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between 0 and </a:t>
            </a:r>
            <a:r>
              <a:rPr lang="en-US" baseline="-25000" dirty="0" smtClean="0"/>
              <a:t>pcell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Pass: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≤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>
                <a:solidFill>
                  <a:srgbClr val="FF6600"/>
                </a:solidFill>
              </a:rPr>
              <a:t>/</a:t>
            </a:r>
            <a:r>
              <a:rPr lang="en-US" dirty="0" smtClean="0">
                <a:solidFill>
                  <a:srgbClr val="FF6600"/>
                </a:solidFill>
              </a:rPr>
              <a:t>p</a:t>
            </a:r>
            <a:r>
              <a:rPr lang="en-US" baseline="-25000" dirty="0" smtClean="0">
                <a:solidFill>
                  <a:srgbClr val="FF6600"/>
                </a:solidFill>
              </a:rPr>
              <a:t>cell</a:t>
            </a:r>
            <a:r>
              <a:rPr lang="en-US" dirty="0"/>
              <a:t>, continue to </a:t>
            </a:r>
            <a:r>
              <a:rPr lang="en-US" dirty="0" smtClean="0"/>
              <a:t>p</a:t>
            </a:r>
            <a:r>
              <a:rPr lang="en-US" baseline="-25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smtClean="0"/>
              <a:t>(the actual probability)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x</a:t>
            </a:r>
            <a:r>
              <a:rPr lang="en-US" dirty="0"/>
              <a:t>/</a:t>
            </a:r>
            <a:r>
              <a:rPr lang="en-US" dirty="0" smtClean="0"/>
              <a:t>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test a new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for the next premises in this cell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48530" y="214696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129108" y="2523401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4810" y="3524573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84544" y="35245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Pass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14659" y="3863127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16200000">
            <a:off x="4303062" y="2936910"/>
            <a:ext cx="354764" cy="3326814"/>
          </a:xfrm>
          <a:prstGeom prst="leftBrace">
            <a:avLst>
              <a:gd name="adj1" fmla="val 8333"/>
              <a:gd name="adj2" fmla="val 6601"/>
            </a:avLst>
          </a:prstGeom>
          <a:ln>
            <a:solidFill>
              <a:srgbClr val="7F7F7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3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>
            <a:stCxn id="37" idx="2"/>
          </p:cNvCxnSpPr>
          <p:nvPr/>
        </p:nvCxnSpPr>
        <p:spPr>
          <a:xfrm>
            <a:off x="5476286" y="1139493"/>
            <a:ext cx="0" cy="293453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149472" y="1797050"/>
            <a:ext cx="3657600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65322" y="126381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5611809" y="1263819"/>
            <a:ext cx="39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0385" y="382721"/>
            <a:ext cx="558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probability p</a:t>
            </a:r>
            <a:r>
              <a:rPr lang="en-US" baseline="-25000" dirty="0" smtClean="0"/>
              <a:t>n</a:t>
            </a:r>
            <a:r>
              <a:rPr lang="en-US" dirty="0"/>
              <a:t> </a:t>
            </a:r>
            <a:r>
              <a:rPr lang="en-US" dirty="0" smtClean="0"/>
              <a:t>and scale this value to p</a:t>
            </a:r>
            <a:r>
              <a:rPr lang="en-US" baseline="-25000" dirty="0" smtClean="0"/>
              <a:t>cell</a:t>
            </a:r>
            <a:r>
              <a:rPr lang="en-US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65929" y="800939"/>
            <a:ext cx="62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cell</a:t>
            </a:r>
          </a:p>
        </p:txBody>
      </p:sp>
      <p:cxnSp>
        <p:nvCxnSpPr>
          <p:cNvPr id="15" name="Straight Arrow Connector 14"/>
          <p:cNvCxnSpPr>
            <a:endCxn id="21" idx="2"/>
          </p:cNvCxnSpPr>
          <p:nvPr/>
        </p:nvCxnSpPr>
        <p:spPr>
          <a:xfrm flipH="1">
            <a:off x="2149472" y="1602373"/>
            <a:ext cx="3326814" cy="0"/>
          </a:xfrm>
          <a:prstGeom prst="straightConnector1">
            <a:avLst/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47093" y="2741860"/>
            <a:ext cx="3329193" cy="381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2943" y="2208629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5300" y="2171700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457971" y="2547183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15294" y="4043776"/>
            <a:ext cx="6997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i="1" dirty="0" smtClean="0"/>
              <a:t>Use the same </a:t>
            </a:r>
            <a:r>
              <a:rPr lang="en-US" i="1" dirty="0"/>
              <a:t>random number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</a:t>
            </a:r>
            <a:r>
              <a:rPr lang="en-US" baseline="-25000" dirty="0" err="1" smtClean="0">
                <a:solidFill>
                  <a:srgbClr val="FF6600"/>
                </a:solidFill>
              </a:rPr>
              <a:t>n</a:t>
            </a:r>
            <a:r>
              <a:rPr lang="en-US" dirty="0" smtClean="0">
                <a:solidFill>
                  <a:srgbClr val="FF6600"/>
                </a:solidFill>
              </a:rPr>
              <a:t> that passed the p</a:t>
            </a:r>
            <a:r>
              <a:rPr lang="en-US" baseline="-25000" dirty="0" smtClean="0">
                <a:solidFill>
                  <a:srgbClr val="FF6600"/>
                </a:solidFill>
              </a:rPr>
              <a:t>x</a:t>
            </a:r>
            <a:r>
              <a:rPr lang="en-US" dirty="0" smtClean="0">
                <a:solidFill>
                  <a:srgbClr val="FF6600"/>
                </a:solidFill>
              </a:rPr>
              <a:t> test </a:t>
            </a:r>
            <a:r>
              <a:rPr lang="en-US" dirty="0" smtClean="0"/>
              <a:t>(remember, p</a:t>
            </a:r>
            <a:r>
              <a:rPr lang="en-US" baseline="-25000" dirty="0" smtClean="0"/>
              <a:t>x</a:t>
            </a:r>
            <a:r>
              <a:rPr lang="en-US" dirty="0" smtClean="0"/>
              <a:t> was just a filter to see if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could be failed immediately).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3366FF"/>
                </a:solidFill>
              </a:rPr>
              <a:t>Pass: </a:t>
            </a:r>
            <a:r>
              <a:rPr lang="en-US" dirty="0" err="1" smtClean="0">
                <a:solidFill>
                  <a:srgbClr val="3366FF"/>
                </a:solidFill>
              </a:rPr>
              <a:t>r</a:t>
            </a:r>
            <a:r>
              <a:rPr lang="en-US" baseline="-25000" dirty="0" err="1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 ≤ p</a:t>
            </a:r>
            <a:r>
              <a:rPr lang="en-US" baseline="-25000" dirty="0" smtClean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/p</a:t>
            </a:r>
            <a:r>
              <a:rPr lang="en-US" baseline="-25000" dirty="0" smtClean="0">
                <a:solidFill>
                  <a:srgbClr val="3366FF"/>
                </a:solidFill>
              </a:rPr>
              <a:t>cell</a:t>
            </a:r>
            <a:r>
              <a:rPr lang="en-US" dirty="0"/>
              <a:t>, </a:t>
            </a:r>
            <a:r>
              <a:rPr lang="en-US" dirty="0" smtClean="0"/>
              <a:t>this premises is infected</a:t>
            </a:r>
            <a:endParaRPr lang="en-US" dirty="0"/>
          </a:p>
          <a:p>
            <a:r>
              <a:rPr lang="en-US" dirty="0"/>
              <a:t>Fail: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&gt; p</a:t>
            </a:r>
            <a:r>
              <a:rPr lang="en-US" baseline="-25000" dirty="0" smtClean="0"/>
              <a:t>n</a:t>
            </a:r>
            <a:r>
              <a:rPr lang="en-US" dirty="0" smtClean="0"/>
              <a:t>/p</a:t>
            </a:r>
            <a:r>
              <a:rPr lang="en-US" baseline="-25000" dirty="0" smtClean="0"/>
              <a:t>cell</a:t>
            </a:r>
            <a:r>
              <a:rPr lang="en-US" dirty="0"/>
              <a:t>, </a:t>
            </a:r>
            <a:r>
              <a:rPr lang="en-US" dirty="0" smtClean="0"/>
              <a:t>this premises is not infected</a:t>
            </a:r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77393" y="963151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/>
              <a:t>x</a:t>
            </a:r>
            <a:endParaRPr lang="en-US" sz="1600" baseline="-25000" dirty="0" smtClean="0"/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3461543" y="1301705"/>
            <a:ext cx="0" cy="78109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69296" y="2349216"/>
            <a:ext cx="1189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/p</a:t>
            </a:r>
            <a:r>
              <a:rPr lang="en-US" sz="1600" baseline="-25000" dirty="0" smtClean="0">
                <a:solidFill>
                  <a:schemeClr val="bg1">
                    <a:lumMod val="50000"/>
                  </a:schemeClr>
                </a:solidFill>
              </a:rPr>
              <a:t>cell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=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147094" y="2641431"/>
            <a:ext cx="1310877" cy="0"/>
          </a:xfrm>
          <a:prstGeom prst="straightConnector1">
            <a:avLst/>
          </a:prstGeom>
          <a:ln>
            <a:solidFill>
              <a:srgbClr val="FF66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2965" y="3731123"/>
            <a:ext cx="33133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78815" y="3159792"/>
            <a:ext cx="36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600" baseline="-2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1172" y="3122863"/>
            <a:ext cx="1031079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73843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162967" y="3592594"/>
            <a:ext cx="693734" cy="0"/>
          </a:xfrm>
          <a:prstGeom prst="straightConnector1">
            <a:avLst/>
          </a:prstGeom>
          <a:ln>
            <a:solidFill>
              <a:srgbClr val="3366FF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95633" y="3276734"/>
            <a:ext cx="6477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Pass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99896" y="3122863"/>
            <a:ext cx="8279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</a:t>
            </a:r>
            <a:r>
              <a:rPr lang="en-US" sz="1600" baseline="-25000" dirty="0" smtClean="0"/>
              <a:t>n</a:t>
            </a:r>
            <a:r>
              <a:rPr lang="en-US" sz="1600" dirty="0" smtClean="0"/>
              <a:t>/</a:t>
            </a:r>
            <a:r>
              <a:rPr lang="en-US" sz="1600" dirty="0"/>
              <a:t>p</a:t>
            </a:r>
            <a:r>
              <a:rPr lang="en-US" sz="1600" baseline="-25000" dirty="0"/>
              <a:t>cell</a:t>
            </a:r>
          </a:p>
          <a:p>
            <a:pPr algn="r"/>
            <a:endParaRPr lang="en-US" sz="1600" baseline="-25000" dirty="0" smtClean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853129" y="3498346"/>
            <a:ext cx="7144" cy="5756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4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Pairwise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alculate all pairwise probabilities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the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) used to test each farm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and store which farms were infected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1147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Gridding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Use a new random number 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cell</a:t>
            </a:r>
            <a:r>
              <a:rPr lang="en-US" dirty="0" smtClean="0"/>
              <a:t>) to decide whether or not to enter a cell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If entering and checking each farm, use the corresponding random number from step 2 for the remaining gridding steps for that farm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Store which farms were infected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665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source farm to grid cell comparison: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6874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49532"/>
              </p:ext>
            </p:extLst>
          </p:nvPr>
        </p:nvGraphicFramePr>
        <p:xfrm>
          <a:off x="3048000" y="205242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5895" y="1000140"/>
            <a:ext cx="717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possible permutations of outcomes: 2</a:t>
            </a:r>
            <a:r>
              <a:rPr lang="en-US" baseline="30000" dirty="0" smtClean="0"/>
              <a:t>N</a:t>
            </a:r>
            <a:r>
              <a:rPr lang="en-US" dirty="0" smtClean="0"/>
              <a:t> total options, where N is the total number of farms. An outcome of 1 means infected, and has probability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. An outcome of 0 means uninfected, with probability 1-p</a:t>
            </a:r>
            <a:r>
              <a:rPr lang="en-US" baseline="-25000" dirty="0" smtClean="0"/>
              <a:t>max</a:t>
            </a:r>
            <a:r>
              <a:rPr lang="en-US" dirty="0" smtClean="0"/>
              <a:t>.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8541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Evaluate transmission via local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3124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Pre-simulation</a:t>
            </a:r>
          </a:p>
          <a:p>
            <a:r>
              <a:rPr lang="en-US" sz="2400" dirty="0" smtClean="0"/>
              <a:t>Create grid over premises locations either by</a:t>
            </a:r>
          </a:p>
          <a:p>
            <a:pPr lvl="1"/>
            <a:r>
              <a:rPr lang="en-US" sz="2400" dirty="0" smtClean="0">
                <a:hlinkClick r:id="rId3" action="ppaction://hlinksldjump"/>
              </a:rPr>
              <a:t>Sizing cells based on density of premises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 action="ppaction://hlinksldjump"/>
              </a:rPr>
              <a:t>Specifying a fixed uniform size for all cells</a:t>
            </a:r>
            <a:endParaRPr lang="en-US" sz="2400" dirty="0" smtClean="0"/>
          </a:p>
          <a:p>
            <a:r>
              <a:rPr lang="en-US" sz="2400" dirty="0" smtClean="0">
                <a:hlinkClick r:id="rId5" action="ppaction://hlinksldjump"/>
              </a:rPr>
              <a:t>Calculate minimum distances between all pairs of cells, and record which cells can transmit to each other locally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724400"/>
            <a:ext cx="8077200" cy="14393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During simulation (at each time step):</a:t>
            </a:r>
          </a:p>
          <a:p>
            <a:r>
              <a:rPr lang="en-US" sz="2400" dirty="0" smtClean="0">
                <a:hlinkClick r:id="rId6" action="ppaction://hlinksldjump"/>
              </a:rPr>
              <a:t>Systematically check infectious/susceptible premises cell by cell</a:t>
            </a:r>
            <a:r>
              <a:rPr lang="en-US" sz="2400" dirty="0" smtClean="0"/>
              <a:t> to determine where local transmission occurs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7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3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71171"/>
              </p:ext>
            </p:extLst>
          </p:nvPr>
        </p:nvGraphicFramePr>
        <p:xfrm>
          <a:off x="3048000" y="205242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10631" y="1000140"/>
            <a:ext cx="597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Gridding chooses to realize the first option (0,0,0), or eliminate it (and enter the cell):</a:t>
            </a:r>
            <a:endParaRPr lang="en-US" baseline="30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63053" y="6243053"/>
            <a:ext cx="687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eliminate it, our remaining options are the other combinations.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73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0489"/>
              </p:ext>
            </p:extLst>
          </p:nvPr>
        </p:nvGraphicFramePr>
        <p:xfrm>
          <a:off x="3048000" y="238663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5368" y="630808"/>
            <a:ext cx="7927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Farm1’s probability of having outcome 1 is the sum of probabilities of getting 1, over the sum of probabilities of either outcome: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4</a:t>
            </a:r>
            <a:r>
              <a:rPr lang="en-US" dirty="0" smtClean="0"/>
              <a:t>*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/ (</a:t>
            </a:r>
            <a:r>
              <a:rPr lang="en-US" dirty="0">
                <a:solidFill>
                  <a:srgbClr val="008000"/>
                </a:solidFill>
              </a:rPr>
              <a:t>4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*(1-</a:t>
            </a:r>
            <a:r>
              <a:rPr lang="en-US" dirty="0"/>
              <a:t>p</a:t>
            </a:r>
            <a:r>
              <a:rPr lang="en-US" baseline="-25000" dirty="0"/>
              <a:t>max</a:t>
            </a:r>
            <a:r>
              <a:rPr lang="en-US" dirty="0" smtClean="0"/>
              <a:t>))</a:t>
            </a:r>
          </a:p>
          <a:p>
            <a:endParaRPr lang="en-US" dirty="0"/>
          </a:p>
          <a:p>
            <a:r>
              <a:rPr lang="en-US" dirty="0" smtClean="0"/>
              <a:t>Or in terms of 2</a:t>
            </a:r>
            <a:r>
              <a:rPr lang="en-US" baseline="30000" dirty="0" smtClean="0"/>
              <a:t>N</a:t>
            </a:r>
            <a:r>
              <a:rPr lang="en-US" dirty="0" smtClean="0"/>
              <a:t> total combinations, (where f = the farm you’re looking at, here 1)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</a:rPr>
              <a:t>N</a:t>
            </a:r>
            <a:r>
              <a:rPr lang="en-US" dirty="0" smtClean="0">
                <a:solidFill>
                  <a:srgbClr val="008000"/>
                </a:solidFill>
              </a:rPr>
              <a:t>/2</a:t>
            </a:r>
            <a:r>
              <a:rPr lang="en-US" baseline="30000" dirty="0" smtClean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</a:t>
            </a:r>
            <a:r>
              <a:rPr lang="en-US" dirty="0" smtClean="0"/>
              <a:t>/ 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00FF"/>
                </a:solidFill>
              </a:rPr>
              <a:t>(2</a:t>
            </a:r>
            <a:r>
              <a:rPr lang="en-US" baseline="30000" dirty="0" smtClean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f </a:t>
            </a:r>
            <a:r>
              <a:rPr lang="en-US" dirty="0" smtClean="0">
                <a:solidFill>
                  <a:srgbClr val="0000FF"/>
                </a:solidFill>
              </a:rPr>
              <a:t>– 1)</a:t>
            </a:r>
            <a:r>
              <a:rPr lang="en-US" dirty="0" smtClean="0"/>
              <a:t>*(1-p</a:t>
            </a:r>
            <a:r>
              <a:rPr lang="en-US" baseline="-25000" dirty="0" smtClean="0"/>
              <a:t>max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80085" y="3080079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37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81561"/>
              </p:ext>
            </p:extLst>
          </p:nvPr>
        </p:nvGraphicFramePr>
        <p:xfrm>
          <a:off x="3048000" y="238663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5368" y="909310"/>
            <a:ext cx="7927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Farm1’s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outcome is 1</a:t>
            </a:r>
            <a:r>
              <a:rPr lang="en-US" dirty="0" smtClean="0"/>
              <a:t>, then options for Farm2 are straightforward. There are equal numbers of outcomes with 1 and with 0, so the probability for Farm2 having an outcome of 1 is just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… 2*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/(2*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 smtClean="0"/>
              <a:t> + 2(1-</a:t>
            </a:r>
            <a:r>
              <a:rPr lang="en-US" dirty="0"/>
              <a:t>p</a:t>
            </a:r>
            <a:r>
              <a:rPr lang="en-US" baseline="-25000" dirty="0"/>
              <a:t>max</a:t>
            </a:r>
            <a:r>
              <a:rPr lang="en-US" dirty="0" smtClean="0"/>
              <a:t>)) = 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endParaRPr lang="en-US" dirty="0" smtClean="0"/>
          </a:p>
          <a:p>
            <a:r>
              <a:rPr lang="en-US" dirty="0" smtClean="0"/>
              <a:t>This remains true for Farm3 (and so on) regardless of the outcome for Farm2.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80085" y="3080079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94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05303"/>
              </p:ext>
            </p:extLst>
          </p:nvPr>
        </p:nvGraphicFramePr>
        <p:xfrm>
          <a:off x="3048000" y="238663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5368" y="909310"/>
            <a:ext cx="7927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Farm1’s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outcome is 0</a:t>
            </a:r>
            <a:r>
              <a:rPr lang="en-US" dirty="0" smtClean="0"/>
              <a:t>, then options for Farm2 are almost the same, except that there is one less possible combination to choose from – the (0,0,0) we eliminated when we entered the cell. So Farm2’s probability of outcome 1 is: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/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 + 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*</a:t>
            </a:r>
            <a:r>
              <a:rPr lang="en-US" dirty="0"/>
              <a:t>(1-p</a:t>
            </a:r>
            <a:r>
              <a:rPr lang="en-US" baseline="-25000" dirty="0"/>
              <a:t>max</a:t>
            </a:r>
            <a:r>
              <a:rPr lang="en-US" dirty="0"/>
              <a:t>)</a:t>
            </a:r>
            <a:r>
              <a:rPr lang="en-US" dirty="0" smtClean="0"/>
              <a:t>)	or 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/ 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+ </a:t>
            </a:r>
            <a:r>
              <a:rPr lang="en-US" dirty="0">
                <a:solidFill>
                  <a:srgbClr val="0000FF"/>
                </a:solidFill>
              </a:rPr>
              <a:t>(2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/2</a:t>
            </a:r>
            <a:r>
              <a:rPr lang="en-US" baseline="30000" dirty="0">
                <a:solidFill>
                  <a:srgbClr val="0000FF"/>
                </a:solidFill>
              </a:rPr>
              <a:t>f </a:t>
            </a:r>
            <a:r>
              <a:rPr lang="en-US" dirty="0">
                <a:solidFill>
                  <a:srgbClr val="0000FF"/>
                </a:solidFill>
              </a:rPr>
              <a:t>– 1)</a:t>
            </a:r>
            <a:r>
              <a:rPr lang="en-US" dirty="0"/>
              <a:t>*(1-p</a:t>
            </a:r>
            <a:r>
              <a:rPr lang="en-US" baseline="-25000" dirty="0"/>
              <a:t>max</a:t>
            </a:r>
            <a:r>
              <a:rPr lang="en-US" dirty="0"/>
              <a:t>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80085" y="3080079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9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04750"/>
              </p:ext>
            </p:extLst>
          </p:nvPr>
        </p:nvGraphicFramePr>
        <p:xfrm>
          <a:off x="3048000" y="2386638"/>
          <a:ext cx="3230145" cy="3954779"/>
        </p:xfrm>
        <a:graphic>
          <a:graphicData uri="http://schemas.openxmlformats.org/drawingml/2006/table">
            <a:tbl>
              <a:tblPr/>
              <a:tblGrid>
                <a:gridCol w="1076715"/>
                <a:gridCol w="1076715"/>
                <a:gridCol w="107671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Farm3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5368" y="909310"/>
            <a:ext cx="7927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long as your sequence has only 0s, you need to evaluate the next farm’s probability as 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/ (</a:t>
            </a:r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/2</a:t>
            </a:r>
            <a:r>
              <a:rPr lang="en-US" baseline="30000" dirty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+ </a:t>
            </a:r>
            <a:r>
              <a:rPr lang="en-US" dirty="0">
                <a:solidFill>
                  <a:srgbClr val="0000FF"/>
                </a:solidFill>
              </a:rPr>
              <a:t>(2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/2</a:t>
            </a:r>
            <a:r>
              <a:rPr lang="en-US" baseline="30000" dirty="0">
                <a:solidFill>
                  <a:srgbClr val="0000FF"/>
                </a:solidFill>
              </a:rPr>
              <a:t>f </a:t>
            </a:r>
            <a:r>
              <a:rPr lang="en-US" dirty="0">
                <a:solidFill>
                  <a:srgbClr val="0000FF"/>
                </a:solidFill>
              </a:rPr>
              <a:t>– 1)</a:t>
            </a:r>
            <a:r>
              <a:rPr lang="en-US" dirty="0"/>
              <a:t>*(1-p</a:t>
            </a:r>
            <a:r>
              <a:rPr lang="en-US" baseline="-25000" dirty="0"/>
              <a:t>max</a:t>
            </a:r>
            <a:r>
              <a:rPr lang="en-US" dirty="0"/>
              <a:t>)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As soon as you have a 1 in your sequence, the possible permutations thereafter depend only on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54421" y="2753895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80085" y="3080079"/>
            <a:ext cx="3323724" cy="1336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7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5368" y="909310"/>
            <a:ext cx="7927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same random number to evaluate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, then evaluate actual p using the same expression (either just p or 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</a:rPr>
              <a:t>N</a:t>
            </a:r>
            <a:r>
              <a:rPr lang="en-US" baseline="30000" dirty="0">
                <a:solidFill>
                  <a:srgbClr val="008000"/>
                </a:solidFill>
              </a:rPr>
              <a:t>-</a:t>
            </a:r>
            <a:r>
              <a:rPr lang="en-US" baseline="30000" dirty="0" smtClean="0">
                <a:solidFill>
                  <a:srgbClr val="008000"/>
                </a:solidFill>
              </a:rPr>
              <a:t>f</a:t>
            </a:r>
            <a:r>
              <a:rPr lang="en-US" dirty="0"/>
              <a:t>*</a:t>
            </a:r>
            <a:r>
              <a:rPr lang="en-US" dirty="0" smtClean="0"/>
              <a:t>p/ </a:t>
            </a:r>
            <a:r>
              <a:rPr lang="en-US" dirty="0"/>
              <a:t>(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baseline="30000" dirty="0" smtClean="0">
                <a:solidFill>
                  <a:srgbClr val="008000"/>
                </a:solidFill>
              </a:rPr>
              <a:t>N-f</a:t>
            </a:r>
            <a:r>
              <a:rPr lang="en-US" dirty="0"/>
              <a:t>*</a:t>
            </a:r>
            <a:r>
              <a:rPr lang="en-US" dirty="0" smtClean="0"/>
              <a:t>p </a:t>
            </a:r>
            <a:r>
              <a:rPr lang="en-US" dirty="0"/>
              <a:t>+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N-f </a:t>
            </a:r>
            <a:r>
              <a:rPr lang="en-US" dirty="0">
                <a:solidFill>
                  <a:srgbClr val="0000FF"/>
                </a:solidFill>
              </a:rPr>
              <a:t>– 1)</a:t>
            </a:r>
            <a:r>
              <a:rPr lang="en-US" dirty="0"/>
              <a:t>*(1-</a:t>
            </a:r>
            <a:r>
              <a:rPr lang="en-US" dirty="0" smtClean="0"/>
              <a:t>p))). The relationship between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and p if you use the same random number to compare them, is that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is just a filter for p.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1304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0526" y="1336842"/>
            <a:ext cx="54275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to code:</a:t>
            </a:r>
          </a:p>
          <a:p>
            <a:r>
              <a:rPr lang="en-US" dirty="0" smtClean="0"/>
              <a:t>Add a lookup table for 2</a:t>
            </a:r>
            <a:r>
              <a:rPr lang="en-US" baseline="30000" dirty="0" smtClean="0"/>
              <a:t>N</a:t>
            </a:r>
            <a:r>
              <a:rPr lang="en-US" dirty="0" smtClean="0"/>
              <a:t>, up to the max number of farms detected during grid formation.</a:t>
            </a:r>
          </a:p>
          <a:p>
            <a:endParaRPr lang="en-US" dirty="0"/>
          </a:p>
          <a:p>
            <a:r>
              <a:rPr lang="en-US" dirty="0" smtClean="0"/>
              <a:t>Instead of a simple s= 0 or 1 switch, the options are now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p as is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2</a:t>
            </a:r>
            <a:r>
              <a:rPr lang="en-US" baseline="30000" dirty="0" smtClean="0"/>
              <a:t>N-f</a:t>
            </a:r>
            <a:r>
              <a:rPr lang="en-US" dirty="0" smtClean="0"/>
              <a:t>*p/(2</a:t>
            </a:r>
            <a:r>
              <a:rPr lang="en-US" baseline="30000" dirty="0" smtClean="0"/>
              <a:t>N</a:t>
            </a:r>
            <a:r>
              <a:rPr lang="en-US" baseline="30000" dirty="0"/>
              <a:t>-f</a:t>
            </a:r>
            <a:r>
              <a:rPr lang="en-US" dirty="0"/>
              <a:t>*</a:t>
            </a:r>
            <a:r>
              <a:rPr lang="en-US" dirty="0" smtClean="0"/>
              <a:t>p + (2</a:t>
            </a:r>
            <a:r>
              <a:rPr lang="en-US" baseline="30000" dirty="0" smtClean="0"/>
              <a:t>N</a:t>
            </a:r>
            <a:r>
              <a:rPr lang="en-US" baseline="30000" dirty="0"/>
              <a:t>-</a:t>
            </a:r>
            <a:r>
              <a:rPr lang="en-US" baseline="30000" dirty="0" smtClean="0"/>
              <a:t>f</a:t>
            </a:r>
            <a:r>
              <a:rPr lang="en-US" dirty="0" smtClean="0"/>
              <a:t>-1)*(1-p))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Determined by a “</a:t>
            </a:r>
            <a:r>
              <a:rPr lang="en-US" dirty="0" err="1" smtClean="0"/>
              <a:t>AllZeros</a:t>
            </a:r>
            <a:r>
              <a:rPr lang="en-US" dirty="0" smtClean="0"/>
              <a:t>” </a:t>
            </a:r>
            <a:r>
              <a:rPr lang="en-US" dirty="0" err="1" smtClean="0"/>
              <a:t>boolean</a:t>
            </a:r>
            <a:r>
              <a:rPr lang="en-US" dirty="0" smtClean="0"/>
              <a:t>: if false use former, if true use latter. Default true until a hypothetical farm is infected.</a:t>
            </a:r>
          </a:p>
          <a:p>
            <a:endParaRPr lang="en-US" dirty="0" smtClean="0"/>
          </a:p>
          <a:p>
            <a:r>
              <a:rPr lang="en-US" dirty="0" smtClean="0"/>
              <a:t>Initiate </a:t>
            </a:r>
            <a:r>
              <a:rPr lang="en-US" dirty="0" err="1" smtClean="0"/>
              <a:t>fcount</a:t>
            </a:r>
            <a:r>
              <a:rPr lang="en-US" dirty="0" smtClean="0"/>
              <a:t> as 1 as soon as cell is entered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6994" y="1252683"/>
            <a:ext cx="3726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one square cell encompassing all premises, add cell to queue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Grid creation (varying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3798" y="1252683"/>
            <a:ext cx="371120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parameters, and kernel parameters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305000" y="1561581"/>
            <a:ext cx="5981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7780" y="4388576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the cell contain more than the maximum allowable number of premises?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72" idx="3"/>
            <a:endCxn id="87" idx="1"/>
          </p:cNvCxnSpPr>
          <p:nvPr/>
        </p:nvCxnSpPr>
        <p:spPr>
          <a:xfrm>
            <a:off x="5063735" y="3669200"/>
            <a:ext cx="841206" cy="2915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6430" y="3346034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the area of the cell larger than the local spread kernel?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502980" y="4028445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4" idx="3"/>
            <a:endCxn id="63" idx="1"/>
          </p:cNvCxnSpPr>
          <p:nvPr/>
        </p:nvCxnSpPr>
        <p:spPr>
          <a:xfrm flipV="1">
            <a:off x="4079530" y="2621908"/>
            <a:ext cx="381873" cy="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2804" y="52789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9474" y="3964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01630" y="5304612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26429" y="5662707"/>
            <a:ext cx="315040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Divide cell into four equal “offspring” cells. Replace cell with “offspring” in queue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5069" y="2600859"/>
            <a:ext cx="3969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25069" y="2598625"/>
            <a:ext cx="16494" cy="3580902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6586" y="6179527"/>
            <a:ext cx="415433" cy="0"/>
          </a:xfrm>
          <a:prstGeom prst="straightConnector1">
            <a:avLst/>
          </a:prstGeom>
          <a:ln>
            <a:solidFill>
              <a:srgbClr val="0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9145" y="3626279"/>
            <a:ext cx="461665" cy="182654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/>
              <a:t>Next cell in queue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29130" y="2306036"/>
            <a:ext cx="3150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Does this cell contain any premises?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57780" y="29523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520112" y="2961568"/>
            <a:ext cx="1350" cy="360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61403" y="2298742"/>
            <a:ext cx="17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remove cell from queue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34" idx="3"/>
            <a:endCxn id="72" idx="1"/>
          </p:cNvCxnSpPr>
          <p:nvPr/>
        </p:nvCxnSpPr>
        <p:spPr>
          <a:xfrm>
            <a:off x="4076830" y="3669200"/>
            <a:ext cx="3845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61403" y="348453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78" name="Straight Arrow Connector 77"/>
          <p:cNvCxnSpPr>
            <a:stCxn id="30" idx="3"/>
            <a:endCxn id="79" idx="1"/>
          </p:cNvCxnSpPr>
          <p:nvPr/>
        </p:nvCxnSpPr>
        <p:spPr>
          <a:xfrm flipV="1">
            <a:off x="4078180" y="4844320"/>
            <a:ext cx="383223" cy="5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61403" y="4659654"/>
            <a:ext cx="6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04941" y="2945073"/>
            <a:ext cx="300195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Remove cell from queue and add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 flipV="1">
            <a:off x="5063735" y="3960736"/>
            <a:ext cx="841206" cy="8835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04940" y="4987539"/>
            <a:ext cx="3001955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“keep” list is complete (queue is empty), perform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cxnSp>
        <p:nvCxnSpPr>
          <p:cNvPr id="99" name="Straight Arrow Connector 98"/>
          <p:cNvCxnSpPr>
            <a:stCxn id="6" idx="2"/>
            <a:endCxn id="54" idx="0"/>
          </p:cNvCxnSpPr>
          <p:nvPr/>
        </p:nvCxnSpPr>
        <p:spPr>
          <a:xfrm flipH="1">
            <a:off x="2504330" y="1899014"/>
            <a:ext cx="4286073" cy="4070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84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</a:t>
            </a:r>
            <a:r>
              <a:rPr lang="en-US" dirty="0" smtClean="0"/>
              <a:t>rid creation (uniform cell sizes)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54617" y="1561581"/>
            <a:ext cx="314635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premises locations, grid cell side length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0" idx="3"/>
            <a:endCxn id="87" idx="1"/>
          </p:cNvCxnSpPr>
          <p:nvPr/>
        </p:nvCxnSpPr>
        <p:spPr>
          <a:xfrm flipV="1">
            <a:off x="4079530" y="2675368"/>
            <a:ext cx="1038098" cy="23383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9130" y="4552019"/>
            <a:ext cx="31504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Step through list of premises and record which cell each premises falls within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54" idx="2"/>
            <a:endCxn id="30" idx="0"/>
          </p:cNvCxnSpPr>
          <p:nvPr/>
        </p:nvCxnSpPr>
        <p:spPr>
          <a:xfrm>
            <a:off x="2504330" y="4152696"/>
            <a:ext cx="0" cy="3993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7" idx="2"/>
            <a:endCxn id="94" idx="0"/>
          </p:cNvCxnSpPr>
          <p:nvPr/>
        </p:nvCxnSpPr>
        <p:spPr>
          <a:xfrm>
            <a:off x="6618605" y="3552531"/>
            <a:ext cx="7728" cy="6001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29130" y="2675368"/>
            <a:ext cx="3150400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list of all x and y points of lower left corner of each cell at fixed intervals (side length), from min to max x and y coordinates of premises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17628" y="1798204"/>
            <a:ext cx="3001954" cy="1754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cell to “keep” list, specifying: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x &amp; y coordinates of lower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Length of side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Premises within cell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25355" y="4152696"/>
            <a:ext cx="300195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 smtClean="0">
                <a:hlinkClick r:id="rId3" action="ppaction://hlinksldjump"/>
              </a:rPr>
              <a:t>pre-simulation grid calculations</a:t>
            </a:r>
            <a:endParaRPr lang="en-US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 action="ppaction://hlinksldjump"/>
              </a:rPr>
              <a:t>Back to local transmission </a:t>
            </a:r>
            <a:r>
              <a:rPr lang="en-US" dirty="0" smtClean="0"/>
              <a:t>| </a:t>
            </a:r>
            <a:r>
              <a:rPr lang="en-US" dirty="0" smtClean="0">
                <a:hlinkClick r:id="rId5" action="ppaction://hlinksldjump"/>
              </a:rPr>
              <a:t>Back to overview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54" idx="0"/>
          </p:cNvCxnSpPr>
          <p:nvPr/>
        </p:nvCxnSpPr>
        <p:spPr>
          <a:xfrm>
            <a:off x="2504330" y="2207912"/>
            <a:ext cx="0" cy="4674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/>
          <p:cNvCxnSpPr>
            <a:stCxn id="98" idx="2"/>
            <a:endCxn id="111" idx="0"/>
          </p:cNvCxnSpPr>
          <p:nvPr/>
        </p:nvCxnSpPr>
        <p:spPr>
          <a:xfrm flipH="1">
            <a:off x="1339646" y="3318216"/>
            <a:ext cx="4692605" cy="8063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Pre-simulation grid calculations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46153" y="3536509"/>
            <a:ext cx="2210225" cy="830997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Calculate distance and record kernel value for cell pair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46152" y="5806413"/>
            <a:ext cx="2210225" cy="642624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Record cell as a kernel neighbor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150" y="1205360"/>
            <a:ext cx="77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shortest distance between pairs of cells: for each cell in the “keep” list (“cell 1”), compare to all cells in the “keep” list (“cell 2”).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25454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x-axis, is cell 2 to the left, right, or within cell 1?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3"/>
            <a:endCxn id="24" idx="1"/>
          </p:cNvCxnSpPr>
          <p:nvPr/>
        </p:nvCxnSpPr>
        <p:spPr>
          <a:xfrm flipV="1">
            <a:off x="2222092" y="2489280"/>
            <a:ext cx="275396" cy="3747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3" idx="1"/>
          </p:cNvCxnSpPr>
          <p:nvPr/>
        </p:nvCxnSpPr>
        <p:spPr>
          <a:xfrm>
            <a:off x="2222092" y="2864063"/>
            <a:ext cx="275396" cy="93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34" idx="1"/>
          </p:cNvCxnSpPr>
          <p:nvPr/>
        </p:nvCxnSpPr>
        <p:spPr>
          <a:xfrm>
            <a:off x="2222092" y="2864063"/>
            <a:ext cx="275396" cy="5168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16105" y="225973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16105" y="326566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x value for cells 1 and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7488" y="281865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488" y="235078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6105" y="275183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right</a:t>
            </a:r>
            <a:r>
              <a:rPr lang="en-US" sz="1200" dirty="0" smtClean="0"/>
              <a:t> x value and cell 2’s </a:t>
            </a:r>
            <a:r>
              <a:rPr lang="en-US" sz="1200" b="1" dirty="0" smtClean="0"/>
              <a:t>left</a:t>
            </a:r>
            <a:r>
              <a:rPr lang="en-US" sz="1200" dirty="0" smtClean="0"/>
              <a:t> x value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34418" y="294858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26729" y="246089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97488" y="324236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39965" y="340267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98" idx="1"/>
          </p:cNvCxnSpPr>
          <p:nvPr/>
        </p:nvCxnSpPr>
        <p:spPr>
          <a:xfrm>
            <a:off x="5193894" y="249056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3"/>
            <a:endCxn id="98" idx="1"/>
          </p:cNvCxnSpPr>
          <p:nvPr/>
        </p:nvCxnSpPr>
        <p:spPr>
          <a:xfrm flipV="1">
            <a:off x="5193895" y="299505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98" idx="1"/>
          </p:cNvCxnSpPr>
          <p:nvPr/>
        </p:nvCxnSpPr>
        <p:spPr>
          <a:xfrm>
            <a:off x="5193894" y="298266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549273" y="267188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x1 &amp; x2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4124612"/>
            <a:ext cx="1764892" cy="1077218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With respect to the y-axis, is cell 2 above, below, or within cell 1?</a:t>
            </a:r>
            <a:endParaRPr lang="en-US" sz="1600" dirty="0"/>
          </a:p>
        </p:txBody>
      </p:sp>
      <p:cxnSp>
        <p:nvCxnSpPr>
          <p:cNvPr id="112" name="Straight Arrow Connector 111"/>
          <p:cNvCxnSpPr>
            <a:stCxn id="111" idx="3"/>
            <a:endCxn id="118" idx="1"/>
          </p:cNvCxnSpPr>
          <p:nvPr/>
        </p:nvCxnSpPr>
        <p:spPr>
          <a:xfrm flipV="1">
            <a:off x="2222092" y="4263830"/>
            <a:ext cx="275396" cy="3993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1" idx="3"/>
            <a:endCxn id="117" idx="1"/>
          </p:cNvCxnSpPr>
          <p:nvPr/>
        </p:nvCxnSpPr>
        <p:spPr>
          <a:xfrm>
            <a:off x="2222092" y="4663221"/>
            <a:ext cx="275396" cy="684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1" idx="3"/>
            <a:endCxn id="122" idx="1"/>
          </p:cNvCxnSpPr>
          <p:nvPr/>
        </p:nvCxnSpPr>
        <p:spPr>
          <a:xfrm>
            <a:off x="2222092" y="4663221"/>
            <a:ext cx="275396" cy="492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416105" y="4034282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416105" y="5040215"/>
            <a:ext cx="1777790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same</a:t>
            </a:r>
            <a:r>
              <a:rPr lang="en-US" sz="1200" dirty="0" smtClean="0"/>
              <a:t> y value for cells 1 and 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97488" y="4593204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Below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97488" y="4125330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16105" y="4526385"/>
            <a:ext cx="1777789" cy="461665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cell 1’s </a:t>
            </a:r>
            <a:r>
              <a:rPr lang="en-US" sz="1200" b="1" dirty="0" smtClean="0"/>
              <a:t>lower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 and cell 2’s </a:t>
            </a:r>
            <a:r>
              <a:rPr lang="en-US" sz="1200" b="1" dirty="0" smtClean="0"/>
              <a:t>upper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dirty="0" smtClean="0"/>
              <a:t> value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3034418" y="4723131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026729" y="4235443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497488" y="5016918"/>
            <a:ext cx="8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Within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3039965" y="5177222"/>
            <a:ext cx="2764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3"/>
            <a:endCxn id="127" idx="1"/>
          </p:cNvCxnSpPr>
          <p:nvPr/>
        </p:nvCxnSpPr>
        <p:spPr>
          <a:xfrm>
            <a:off x="5193894" y="4265115"/>
            <a:ext cx="355379" cy="5044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7" idx="1"/>
          </p:cNvCxnSpPr>
          <p:nvPr/>
        </p:nvCxnSpPr>
        <p:spPr>
          <a:xfrm flipV="1">
            <a:off x="5193895" y="4769601"/>
            <a:ext cx="355378" cy="5014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3"/>
            <a:endCxn id="127" idx="1"/>
          </p:cNvCxnSpPr>
          <p:nvPr/>
        </p:nvCxnSpPr>
        <p:spPr>
          <a:xfrm>
            <a:off x="5193894" y="4757218"/>
            <a:ext cx="355379" cy="123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549273" y="4446435"/>
            <a:ext cx="965956" cy="646331"/>
          </a:xfrm>
          <a:prstGeom prst="rect">
            <a:avLst/>
          </a:prstGeom>
          <a:solidFill>
            <a:srgbClr val="D7E4BD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 y1 &amp; y2</a:t>
            </a:r>
            <a:endParaRPr lang="en-US" dirty="0"/>
          </a:p>
        </p:txBody>
      </p:sp>
      <p:cxnSp>
        <p:nvCxnSpPr>
          <p:cNvPr id="138" name="Straight Arrow Connector 137"/>
          <p:cNvCxnSpPr>
            <a:stCxn id="127" idx="3"/>
            <a:endCxn id="3" idx="1"/>
          </p:cNvCxnSpPr>
          <p:nvPr/>
        </p:nvCxnSpPr>
        <p:spPr>
          <a:xfrm flipV="1">
            <a:off x="6515229" y="3952008"/>
            <a:ext cx="230924" cy="8175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6746153" y="4693752"/>
            <a:ext cx="2210225" cy="646331"/>
          </a:xfrm>
          <a:prstGeom prst="rect">
            <a:avLst/>
          </a:prstGeom>
          <a:solidFill>
            <a:srgbClr val="D7E4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kernel value between cells &gt; 0?</a:t>
            </a:r>
            <a:endParaRPr lang="en-US" dirty="0"/>
          </a:p>
        </p:txBody>
      </p:sp>
      <p:cxnSp>
        <p:nvCxnSpPr>
          <p:cNvPr id="144" name="Straight Arrow Connector 143"/>
          <p:cNvCxnSpPr>
            <a:stCxn id="3" idx="2"/>
            <a:endCxn id="141" idx="0"/>
          </p:cNvCxnSpPr>
          <p:nvPr/>
        </p:nvCxnSpPr>
        <p:spPr>
          <a:xfrm>
            <a:off x="7851266" y="4367506"/>
            <a:ext cx="0" cy="3262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1" idx="2"/>
            <a:endCxn id="4" idx="0"/>
          </p:cNvCxnSpPr>
          <p:nvPr/>
        </p:nvCxnSpPr>
        <p:spPr>
          <a:xfrm flipH="1">
            <a:off x="7851265" y="5340083"/>
            <a:ext cx="1" cy="4663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2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3" action="ppaction://hlinksldjump"/>
              </a:rPr>
              <a:t>Back to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5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632" y="1602304"/>
            <a:ext cx="8434167" cy="5078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Get cells that are within transmission range and have susceptible premises. </a:t>
            </a:r>
          </a:p>
          <a:p>
            <a:r>
              <a:rPr lang="en-US" dirty="0"/>
              <a:t>	</a:t>
            </a:r>
            <a:r>
              <a:rPr lang="en-US" dirty="0" smtClean="0"/>
              <a:t>For each infectious premises (IP) in the focal cell: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transmission cell by cell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981" y="1232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cell with at least one infectious premises (“focal cell”):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1328" y="2437515"/>
            <a:ext cx="48438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Stochastically determine a set of possible transmission outcomes</a:t>
            </a:r>
            <a:r>
              <a:rPr lang="en-US" dirty="0" smtClean="0"/>
              <a:t>. Are one or more premises possibly infected?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71328" y="3997929"/>
            <a:ext cx="754534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71328" y="4201937"/>
            <a:ext cx="1843272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Filter: Would transmission occur at a  </a:t>
            </a:r>
            <a:r>
              <a:rPr lang="en-US" dirty="0" smtClean="0">
                <a:hlinkClick r:id="rId3" action="ppaction://hlinksldjump"/>
              </a:rPr>
              <a:t>less stringent probability </a:t>
            </a:r>
            <a:r>
              <a:rPr lang="en-US" dirty="0" smtClean="0"/>
              <a:t>of transmission?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53930" y="4050532"/>
            <a:ext cx="43273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Calculate </a:t>
            </a:r>
            <a:r>
              <a:rPr lang="en-US" dirty="0" smtClean="0">
                <a:hlinkClick r:id="rId4" action="ppaction://hlinksldjump"/>
              </a:rPr>
              <a:t>actual transmission probability</a:t>
            </a:r>
            <a:r>
              <a:rPr lang="en-US" dirty="0" smtClean="0"/>
              <a:t>. Will transmission occur from this infectious premises to this susceptible premises?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0" idx="3"/>
          </p:cNvCxnSpPr>
          <p:nvPr/>
        </p:nvCxnSpPr>
        <p:spPr>
          <a:xfrm flipV="1">
            <a:off x="2514600" y="4697643"/>
            <a:ext cx="1039330" cy="381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763560" y="451297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763254" y="5152091"/>
            <a:ext cx="131393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Infect susceptible premises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07467" y="50218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109" name="Straight Arrow Connector 108"/>
          <p:cNvCxnSpPr>
            <a:stCxn id="46" idx="2"/>
          </p:cNvCxnSpPr>
          <p:nvPr/>
        </p:nvCxnSpPr>
        <p:spPr>
          <a:xfrm>
            <a:off x="5717603" y="4973862"/>
            <a:ext cx="1004234" cy="6398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763254" y="2504825"/>
            <a:ext cx="159994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comparison cell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534898" y="5255991"/>
            <a:ext cx="128655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next susceptible premises</a:t>
            </a:r>
            <a:endParaRPr lang="en-US" sz="1600" dirty="0"/>
          </a:p>
        </p:txBody>
      </p:sp>
      <p:cxnSp>
        <p:nvCxnSpPr>
          <p:cNvPr id="129" name="Straight Arrow Connector 128"/>
          <p:cNvCxnSpPr>
            <a:stCxn id="20" idx="3"/>
            <a:endCxn id="120" idx="1"/>
          </p:cNvCxnSpPr>
          <p:nvPr/>
        </p:nvCxnSpPr>
        <p:spPr>
          <a:xfrm>
            <a:off x="2514600" y="5079101"/>
            <a:ext cx="1020298" cy="5923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813429" y="5326286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821449" y="5014980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cxnSp>
        <p:nvCxnSpPr>
          <p:cNvPr id="135" name="Straight Arrow Connector 134"/>
          <p:cNvCxnSpPr>
            <a:stCxn id="46" idx="2"/>
            <a:endCxn id="120" idx="3"/>
          </p:cNvCxnSpPr>
          <p:nvPr/>
        </p:nvCxnSpPr>
        <p:spPr>
          <a:xfrm flipH="1">
            <a:off x="4821449" y="4973862"/>
            <a:ext cx="896154" cy="6976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 action="ppaction://hlinksldjump"/>
              </a:rPr>
              <a:t>Back to local transmission</a:t>
            </a:r>
            <a:r>
              <a:rPr lang="en-US" dirty="0" smtClean="0"/>
              <a:t> | </a:t>
            </a:r>
            <a:r>
              <a:rPr lang="en-US" dirty="0" smtClean="0">
                <a:hlinkClick r:id="rId6" action="ppaction://hlinksldjump"/>
              </a:rPr>
              <a:t>Back to overview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53685" y="2919193"/>
            <a:ext cx="68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73602" y="2920689"/>
            <a:ext cx="0" cy="4401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273602" y="2919193"/>
            <a:ext cx="137804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84642" y="2582851"/>
            <a:ext cx="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351879"/>
            <a:ext cx="8005011" cy="42120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073" y="3582343"/>
            <a:ext cx="594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susceptible </a:t>
            </a:r>
            <a:r>
              <a:rPr lang="en-US" dirty="0" smtClean="0"/>
              <a:t>premises </a:t>
            </a:r>
            <a:r>
              <a:rPr lang="en-US" dirty="0"/>
              <a:t>in the comparison cell:</a:t>
            </a:r>
          </a:p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821450" y="5939752"/>
            <a:ext cx="19003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1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</a:t>
            </a:r>
            <a:r>
              <a:rPr lang="en-US" dirty="0" smtClean="0"/>
              <a:t>Cell </a:t>
            </a:r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93" y="1417638"/>
            <a:ext cx="7752298" cy="4801314"/>
          </a:xfrm>
          <a:prstGeom prst="rect">
            <a:avLst/>
          </a:prstGeom>
          <a:solidFill>
            <a:srgbClr val="B9CDE5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Calculate an upper bound on the probability of transmission between an infectious premises (with infectiousness value </a:t>
            </a:r>
            <a:r>
              <a:rPr lang="en-US" sz="2400" dirty="0" err="1" smtClean="0"/>
              <a:t>i</a:t>
            </a:r>
            <a:r>
              <a:rPr lang="en-US" sz="2400" dirty="0" smtClean="0"/>
              <a:t>) in a focal cell to any of n premises within a comparison cell</a:t>
            </a:r>
            <a:r>
              <a:rPr lang="en-US" sz="2400" dirty="0"/>
              <a:t> </a:t>
            </a:r>
            <a:r>
              <a:rPr lang="en-US" sz="2400" dirty="0" smtClean="0"/>
              <a:t>(the most susceptible of which has susceptibility value s). The local spread kernel has value k at the closest distance between the focal and comparison cells: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= 1 – e</a:t>
            </a:r>
            <a:r>
              <a:rPr lang="en-US" sz="2400" baseline="30000" dirty="0" smtClean="0"/>
              <a:t>-</a:t>
            </a:r>
            <a:r>
              <a:rPr lang="en-US" sz="2400" i="1" baseline="30000" dirty="0" err="1" smtClean="0"/>
              <a:t>i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n</a:t>
            </a:r>
            <a:r>
              <a:rPr lang="en-US" sz="2400" baseline="30000" dirty="0" smtClean="0"/>
              <a:t>*</a:t>
            </a:r>
            <a:r>
              <a:rPr lang="en-US" sz="2400" i="1" baseline="30000" dirty="0" smtClean="0"/>
              <a:t>s</a:t>
            </a:r>
            <a:r>
              <a:rPr lang="en-US" sz="2400" baseline="30000" dirty="0" smtClean="0"/>
              <a:t> * </a:t>
            </a:r>
            <a:r>
              <a:rPr lang="en-US" sz="2400" i="1" baseline="30000" dirty="0" smtClean="0"/>
              <a:t>k</a:t>
            </a:r>
            <a:endParaRPr lang="en-US" sz="2400" baseline="30000" dirty="0" smtClean="0"/>
          </a:p>
          <a:p>
            <a:endParaRPr lang="en-US" sz="2400" dirty="0"/>
          </a:p>
          <a:p>
            <a:r>
              <a:rPr lang="en-US" sz="2400" dirty="0" smtClean="0"/>
              <a:t>Draw a random number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between 0 and 1 from a uniform distribution.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≤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the probability is successful, enter the cell. If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&gt; P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, don’t enter the cell.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328" y="89972"/>
            <a:ext cx="75801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3" action="ppaction://hlinksldjump"/>
              </a:rPr>
              <a:t>Back to cell-by-cell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29282</TotalTime>
  <Words>3779</Words>
  <Application>Microsoft Macintosh PowerPoint</Application>
  <PresentationFormat>On-screen Show (4:3)</PresentationFormat>
  <Paragraphs>588</Paragraphs>
  <Slides>36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Equation</vt:lpstr>
      <vt:lpstr>USDOS v2.0</vt:lpstr>
      <vt:lpstr>Overview</vt:lpstr>
      <vt:lpstr>Evaluate transmission via local spread</vt:lpstr>
      <vt:lpstr>Grid creation (varying cell sizes)</vt:lpstr>
      <vt:lpstr>PowerPoint Presentation</vt:lpstr>
      <vt:lpstr>Grid creation (uniform cell sizes)</vt:lpstr>
      <vt:lpstr>Pre-simulation grid calculations</vt:lpstr>
      <vt:lpstr>Evaluate transmission cell by cell</vt:lpstr>
      <vt:lpstr>Step 1: Cell entry</vt:lpstr>
      <vt:lpstr>Step 2a: Less stringent transmission</vt:lpstr>
      <vt:lpstr>Step 2b: Will transmission occur?</vt:lpstr>
      <vt:lpstr>Transmission via shipments</vt:lpstr>
      <vt:lpstr>County-level shipments</vt:lpstr>
      <vt:lpstr>Assign shipments to premises</vt:lpstr>
      <vt:lpstr>Multiple species/production types</vt:lpstr>
      <vt:lpstr>Status progressions</vt:lpstr>
      <vt:lpstr>Runtimes</vt:lpstr>
      <vt:lpstr>Gridding vs. pairwise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kimtsao</dc:creator>
  <cp:lastModifiedBy>kimtsao</cp:lastModifiedBy>
  <cp:revision>190</cp:revision>
  <cp:lastPrinted>2015-02-25T15:17:30Z</cp:lastPrinted>
  <dcterms:created xsi:type="dcterms:W3CDTF">2014-08-22T15:55:40Z</dcterms:created>
  <dcterms:modified xsi:type="dcterms:W3CDTF">2015-02-25T19:09:04Z</dcterms:modified>
</cp:coreProperties>
</file>