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vml" ContentType="application/vnd.openxmlformats-officedocument.vmlDrawi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67" r:id="rId4"/>
    <p:sldId id="258" r:id="rId5"/>
    <p:sldId id="276" r:id="rId6"/>
    <p:sldId id="268" r:id="rId7"/>
    <p:sldId id="259" r:id="rId8"/>
    <p:sldId id="263" r:id="rId9"/>
    <p:sldId id="264" r:id="rId10"/>
    <p:sldId id="265" r:id="rId11"/>
    <p:sldId id="266" r:id="rId12"/>
    <p:sldId id="269" r:id="rId13"/>
    <p:sldId id="270" r:id="rId14"/>
    <p:sldId id="271" r:id="rId15"/>
    <p:sldId id="272" r:id="rId16"/>
    <p:sldId id="273" r:id="rId17"/>
    <p:sldId id="275" r:id="rId18"/>
    <p:sldId id="274" r:id="rId19"/>
    <p:sldId id="277" r:id="rId20"/>
    <p:sldId id="278" r:id="rId21"/>
    <p:sldId id="279" r:id="rId22"/>
    <p:sldId id="280" r:id="rId23"/>
    <p:sldId id="282" r:id="rId24"/>
    <p:sldId id="283" r:id="rId25"/>
    <p:sldId id="285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723" autoAdjust="0"/>
  </p:normalViewPr>
  <p:slideViewPr>
    <p:cSldViewPr snapToGrid="0" snapToObjects="1">
      <p:cViewPr>
        <p:scale>
          <a:sx n="95" d="100"/>
          <a:sy n="95" d="100"/>
        </p:scale>
        <p:origin x="-208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printerSettings" Target="printerSettings/printerSettings1.bin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Relationship Id="rId2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623587-ED78-7A4F-A0A9-8C100C245B15}" type="datetimeFigureOut">
              <a:rPr lang="en-US" smtClean="0"/>
              <a:t>2/4/15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B91AC5-CDAA-AE4D-9A19-17EDFEE2D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571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6 </a:t>
            </a:r>
            <a:r>
              <a:rPr lang="en-US" dirty="0" err="1" smtClean="0"/>
              <a:t>hr</a:t>
            </a:r>
            <a:r>
              <a:rPr lang="en-US" dirty="0" smtClean="0"/>
              <a:t> pairwise run </a:t>
            </a:r>
            <a:r>
              <a:rPr lang="en-US" dirty="0" err="1" smtClean="0"/>
              <a:t>vs</a:t>
            </a:r>
            <a:r>
              <a:rPr lang="en-US" dirty="0" smtClean="0"/>
              <a:t> 25 sec gridding, reduces #s of pairwise comparisons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B91AC5-CDAA-AE4D-9A19-17EDFEE2DDC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6227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19 Jan 15: Premises file now</a:t>
            </a:r>
            <a:r>
              <a:rPr lang="en-US" baseline="0" dirty="0" smtClean="0"/>
              <a:t> includes dairy in addition to beef, grid generation </a:t>
            </a:r>
            <a:r>
              <a:rPr lang="en-US" baseline="0" smtClean="0"/>
              <a:t>times faster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B91AC5-CDAA-AE4D-9A19-17EDFEE2DDC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9348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Sstart</a:t>
            </a:r>
            <a:r>
              <a:rPr lang="en-US" dirty="0" smtClean="0"/>
              <a:t> locations effect on uniform </a:t>
            </a:r>
            <a:r>
              <a:rPr lang="en-US" dirty="0" err="1" smtClean="0"/>
              <a:t>vs</a:t>
            </a:r>
            <a:r>
              <a:rPr lang="en-US" dirty="0" smtClean="0"/>
              <a:t> variance times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B91AC5-CDAA-AE4D-9A19-17EDFEE2DDC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3055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Colors indicate</a:t>
            </a:r>
            <a:r>
              <a:rPr lang="en-US" baseline="0" dirty="0" smtClean="0"/>
              <a:t> the time at which sections are run: green indicates pre-simulation actions, blue indicates actions during the iterative part of the simulation. Grey text indicates sections not yet completed.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B91AC5-CDAA-AE4D-9A19-17EDFEE2DDC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3886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Computation tool – not an </a:t>
            </a:r>
            <a:r>
              <a:rPr lang="en-US" dirty="0" err="1" smtClean="0"/>
              <a:t>approx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B91AC5-CDAA-AE4D-9A19-17EDFEE2DDC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5097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B91AC5-CDAA-AE4D-9A19-17EDFEE2DDC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3886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B91AC5-CDAA-AE4D-9A19-17EDFEE2DDC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3886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 is number of farms</a:t>
            </a:r>
            <a:r>
              <a:rPr lang="en-US" baseline="0" dirty="0" smtClean="0"/>
              <a:t> in cell, s the highest susceptibility value, I the infectious value, k the kernel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B91AC5-CDAA-AE4D-9A19-17EDFEE2DDC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8792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Ban compliance variable by border crossings, maybe distance – 2 levels for in and out of state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B91AC5-CDAA-AE4D-9A19-17EDFEE2DDC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8538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FLAPS</a:t>
            </a:r>
            <a:r>
              <a:rPr lang="en-US" baseline="0" dirty="0" smtClean="0"/>
              <a:t> is actually more behind on this one – can’t currently output multiple species/commodity types per premises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B91AC5-CDAA-AE4D-9A19-17EDFEE2DDC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2354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Can output farms/FIPS with any of these statuses at any time. Different index case reporting time?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B91AC5-CDAA-AE4D-9A19-17EDFEE2DDC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805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CED51-C4CA-3343-98C9-94E03FC0165E}" type="datetimeFigureOut">
              <a:rPr lang="en-US" smtClean="0"/>
              <a:t>2/4/15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4486A-84BA-0145-BCFD-E2FB3A5C1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779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CED51-C4CA-3343-98C9-94E03FC0165E}" type="datetimeFigureOut">
              <a:rPr lang="en-US" smtClean="0"/>
              <a:t>2/4/15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4486A-84BA-0145-BCFD-E2FB3A5C1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123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CED51-C4CA-3343-98C9-94E03FC0165E}" type="datetimeFigureOut">
              <a:rPr lang="en-US" smtClean="0"/>
              <a:t>2/4/15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4486A-84BA-0145-BCFD-E2FB3A5C1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31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CED51-C4CA-3343-98C9-94E03FC0165E}" type="datetimeFigureOut">
              <a:rPr lang="en-US" smtClean="0"/>
              <a:t>2/4/15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4486A-84BA-0145-BCFD-E2FB3A5C1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390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CED51-C4CA-3343-98C9-94E03FC0165E}" type="datetimeFigureOut">
              <a:rPr lang="en-US" smtClean="0"/>
              <a:t>2/4/15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4486A-84BA-0145-BCFD-E2FB3A5C1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650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CED51-C4CA-3343-98C9-94E03FC0165E}" type="datetimeFigureOut">
              <a:rPr lang="en-US" smtClean="0"/>
              <a:t>2/4/15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4486A-84BA-0145-BCFD-E2FB3A5C1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769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CED51-C4CA-3343-98C9-94E03FC0165E}" type="datetimeFigureOut">
              <a:rPr lang="en-US" smtClean="0"/>
              <a:t>2/4/15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4486A-84BA-0145-BCFD-E2FB3A5C1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001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CED51-C4CA-3343-98C9-94E03FC0165E}" type="datetimeFigureOut">
              <a:rPr lang="en-US" smtClean="0"/>
              <a:t>2/4/15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4486A-84BA-0145-BCFD-E2FB3A5C1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214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CED51-C4CA-3343-98C9-94E03FC0165E}" type="datetimeFigureOut">
              <a:rPr lang="en-US" smtClean="0"/>
              <a:t>2/4/15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4486A-84BA-0145-BCFD-E2FB3A5C1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275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CED51-C4CA-3343-98C9-94E03FC0165E}" type="datetimeFigureOut">
              <a:rPr lang="en-US" smtClean="0"/>
              <a:t>2/4/15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4486A-84BA-0145-BCFD-E2FB3A5C1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40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CED51-C4CA-3343-98C9-94E03FC0165E}" type="datetimeFigureOut">
              <a:rPr lang="en-US" smtClean="0"/>
              <a:t>2/4/15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4486A-84BA-0145-BCFD-E2FB3A5C1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264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6CED51-C4CA-3343-98C9-94E03FC0165E}" type="datetimeFigureOut">
              <a:rPr lang="en-US" smtClean="0"/>
              <a:t>2/4/15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F4486A-84BA-0145-BCFD-E2FB3A5C1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250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slide" Target="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slide" Target="slide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4" Type="http://schemas.openxmlformats.org/officeDocument/2006/relationships/slide" Target="slide14.xml"/><Relationship Id="rId5" Type="http://schemas.openxmlformats.org/officeDocument/2006/relationships/slide" Target="slide2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slide" Target="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slide" Target="slide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2.e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3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slide" Target="slide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4" Type="http://schemas.openxmlformats.org/officeDocument/2006/relationships/slide" Target="slide12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4" Type="http://schemas.openxmlformats.org/officeDocument/2006/relationships/slide" Target="slide6.xml"/><Relationship Id="rId5" Type="http://schemas.openxmlformats.org/officeDocument/2006/relationships/slide" Target="slide7.xml"/><Relationship Id="rId6" Type="http://schemas.openxmlformats.org/officeDocument/2006/relationships/slide" Target="slide8.xml"/><Relationship Id="rId7" Type="http://schemas.openxmlformats.org/officeDocument/2006/relationships/slide" Target="slide2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4" Type="http://schemas.openxmlformats.org/officeDocument/2006/relationships/slide" Target="slide3.xml"/><Relationship Id="rId5" Type="http://schemas.openxmlformats.org/officeDocument/2006/relationships/slide" Target="slide2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4" Type="http://schemas.openxmlformats.org/officeDocument/2006/relationships/slide" Target="slide3.xml"/><Relationship Id="rId5" Type="http://schemas.openxmlformats.org/officeDocument/2006/relationships/slide" Target="slide2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slide" Target="slide3.xml"/><Relationship Id="rId3" Type="http://schemas.openxmlformats.org/officeDocument/2006/relationships/slide" Target="slid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4" Type="http://schemas.openxmlformats.org/officeDocument/2006/relationships/slide" Target="slide11.xml"/><Relationship Id="rId5" Type="http://schemas.openxmlformats.org/officeDocument/2006/relationships/slide" Target="slide3.xml"/><Relationship Id="rId6" Type="http://schemas.openxmlformats.org/officeDocument/2006/relationships/slide" Target="slide2.xml"/><Relationship Id="rId1" Type="http://schemas.openxmlformats.org/officeDocument/2006/relationships/slideLayout" Target="../slideLayouts/slideLayout6.xml"/><Relationship Id="rId2" Type="http://schemas.openxmlformats.org/officeDocument/2006/relationships/slide" Target="slide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slide" Target="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USDOS v2.0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Schematic 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8050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Step 2a: </a:t>
            </a:r>
            <a:r>
              <a:rPr lang="en-US" dirty="0" smtClean="0"/>
              <a:t>Known-to-be larger </a:t>
            </a:r>
            <a:r>
              <a:rPr lang="en-US" dirty="0" smtClean="0"/>
              <a:t>probability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93792" y="1417638"/>
            <a:ext cx="8093007" cy="4154983"/>
          </a:xfrm>
          <a:prstGeom prst="rect">
            <a:avLst/>
          </a:prstGeom>
          <a:solidFill>
            <a:srgbClr val="B9CDE5"/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Calculate an upper bound on the probability of transmission between an infectious premises (with infectiousness value </a:t>
            </a:r>
            <a:r>
              <a:rPr lang="en-US" sz="2200" dirty="0" err="1" smtClean="0"/>
              <a:t>i</a:t>
            </a:r>
            <a:r>
              <a:rPr lang="en-US" sz="2200" dirty="0" smtClean="0"/>
              <a:t>) in a focal cell to a single hypothetical susceptible premises within a comparison cell (the most susceptible of which has susceptibility value s). The local spread kernel has value k at the closest distance between the focal and comparison cells:</a:t>
            </a:r>
          </a:p>
          <a:p>
            <a:endParaRPr lang="en-US" sz="2200" dirty="0" smtClean="0"/>
          </a:p>
          <a:p>
            <a:pPr algn="ctr"/>
            <a:r>
              <a:rPr lang="en-US" sz="2200" dirty="0" smtClean="0"/>
              <a:t>P</a:t>
            </a:r>
            <a:r>
              <a:rPr lang="en-US" sz="2200" baseline="-25000" dirty="0" smtClean="0"/>
              <a:t>x</a:t>
            </a:r>
            <a:r>
              <a:rPr lang="en-US" sz="2200" dirty="0" smtClean="0"/>
              <a:t>=  (1 – e</a:t>
            </a:r>
            <a:r>
              <a:rPr lang="en-US" sz="2200" baseline="30000" dirty="0" smtClean="0"/>
              <a:t>-</a:t>
            </a:r>
            <a:r>
              <a:rPr lang="en-US" sz="2200" i="1" baseline="30000" dirty="0" err="1" smtClean="0"/>
              <a:t>i</a:t>
            </a:r>
            <a:r>
              <a:rPr lang="en-US" sz="2200" baseline="30000" dirty="0" smtClean="0"/>
              <a:t> * </a:t>
            </a:r>
            <a:r>
              <a:rPr lang="en-US" sz="2200" i="1" baseline="30000" dirty="0" smtClean="0"/>
              <a:t>s</a:t>
            </a:r>
            <a:r>
              <a:rPr lang="en-US" sz="2200" baseline="30000" dirty="0" smtClean="0"/>
              <a:t> * </a:t>
            </a:r>
            <a:r>
              <a:rPr lang="en-US" sz="2200" i="1" baseline="30000" dirty="0" smtClean="0"/>
              <a:t>k</a:t>
            </a:r>
            <a:r>
              <a:rPr lang="en-US" sz="2200" dirty="0" smtClean="0"/>
              <a:t>) /P</a:t>
            </a:r>
            <a:r>
              <a:rPr lang="en-US" sz="2200" baseline="-25000" dirty="0" smtClean="0"/>
              <a:t>1</a:t>
            </a:r>
          </a:p>
          <a:p>
            <a:endParaRPr lang="en-US" sz="2200" dirty="0"/>
          </a:p>
          <a:p>
            <a:r>
              <a:rPr lang="en-US" sz="2200" dirty="0" smtClean="0"/>
              <a:t>Draw a random number x</a:t>
            </a:r>
            <a:r>
              <a:rPr lang="en-US" sz="2000" baseline="-25000" dirty="0" smtClean="0"/>
              <a:t>2</a:t>
            </a:r>
            <a:r>
              <a:rPr lang="en-US" sz="2200" dirty="0" smtClean="0"/>
              <a:t> between 0 and 1 from a uniform distribution. If x</a:t>
            </a:r>
            <a:r>
              <a:rPr lang="en-US" sz="2000" baseline="-25000" dirty="0" smtClean="0"/>
              <a:t>2</a:t>
            </a:r>
            <a:r>
              <a:rPr lang="en-US" sz="2200" dirty="0" smtClean="0"/>
              <a:t> ≤ P</a:t>
            </a:r>
            <a:r>
              <a:rPr lang="en-US" sz="2200" baseline="-25000" dirty="0" smtClean="0"/>
              <a:t>x</a:t>
            </a:r>
            <a:r>
              <a:rPr lang="en-US" sz="2200" dirty="0" smtClean="0"/>
              <a:t>, continue to step 2b. If x</a:t>
            </a:r>
            <a:r>
              <a:rPr lang="en-US" sz="2000" baseline="-25000" dirty="0" smtClean="0"/>
              <a:t>2</a:t>
            </a:r>
            <a:r>
              <a:rPr lang="en-US" sz="2200" dirty="0" smtClean="0"/>
              <a:t> &gt; P</a:t>
            </a:r>
            <a:r>
              <a:rPr lang="en-US" sz="2200" baseline="-25000" dirty="0" smtClean="0"/>
              <a:t>x</a:t>
            </a:r>
            <a:r>
              <a:rPr lang="en-US" sz="2200" dirty="0" smtClean="0"/>
              <a:t>, repeat step 2a for the next susceptible premises. </a:t>
            </a:r>
            <a:endParaRPr lang="en-US" sz="2200" dirty="0"/>
          </a:p>
        </p:txBody>
      </p:sp>
      <p:sp>
        <p:nvSpPr>
          <p:cNvPr id="5" name="TextBox 4"/>
          <p:cNvSpPr txBox="1"/>
          <p:nvPr/>
        </p:nvSpPr>
        <p:spPr>
          <a:xfrm>
            <a:off x="671328" y="89972"/>
            <a:ext cx="758015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hlinkClick r:id="rId2" action="ppaction://hlinksldjump"/>
              </a:rPr>
              <a:t>Back to cell-by-cell transmission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2668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Step 2b: Will transmission occur?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93792" y="1417638"/>
            <a:ext cx="8093007" cy="3416320"/>
          </a:xfrm>
          <a:prstGeom prst="rect">
            <a:avLst/>
          </a:prstGeom>
          <a:solidFill>
            <a:srgbClr val="B9CDE5"/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Calculate the probability of transmission between an infectious premises (with infectiousness value </a:t>
            </a:r>
            <a:r>
              <a:rPr lang="en-US" sz="2400" dirty="0" err="1" smtClean="0"/>
              <a:t>i</a:t>
            </a:r>
            <a:r>
              <a:rPr lang="en-US" sz="2400" dirty="0" smtClean="0"/>
              <a:t>) to a susceptible premises (with susceptibility value s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). The local spread kernel has value k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 at the distance between the premises:</a:t>
            </a:r>
          </a:p>
          <a:p>
            <a:endParaRPr lang="en-US" sz="2400" dirty="0" smtClean="0"/>
          </a:p>
          <a:p>
            <a:r>
              <a:rPr lang="en-US" sz="2400" dirty="0" smtClean="0"/>
              <a:t>P(premises to premises) =  (1 – e</a:t>
            </a:r>
            <a:r>
              <a:rPr lang="en-US" sz="2400" baseline="30000" dirty="0" smtClean="0"/>
              <a:t>-</a:t>
            </a:r>
            <a:r>
              <a:rPr lang="en-US" sz="2400" i="1" baseline="30000" dirty="0" err="1" smtClean="0"/>
              <a:t>i</a:t>
            </a:r>
            <a:r>
              <a:rPr lang="en-US" sz="2400" baseline="30000" dirty="0" smtClean="0"/>
              <a:t> * </a:t>
            </a:r>
            <a:r>
              <a:rPr lang="en-US" sz="2400" i="1" baseline="30000" dirty="0" smtClean="0"/>
              <a:t>s</a:t>
            </a:r>
            <a:r>
              <a:rPr lang="en-US" sz="2400" i="1" baseline="10000" dirty="0" smtClean="0"/>
              <a:t>1</a:t>
            </a:r>
            <a:r>
              <a:rPr lang="en-US" sz="2400" baseline="30000" dirty="0" smtClean="0"/>
              <a:t> * </a:t>
            </a:r>
            <a:r>
              <a:rPr lang="en-US" sz="2400" i="1" baseline="30000" dirty="0" smtClean="0"/>
              <a:t>k</a:t>
            </a:r>
            <a:r>
              <a:rPr lang="en-US" sz="2400" i="1" baseline="10000" dirty="0" smtClean="0"/>
              <a:t>1</a:t>
            </a:r>
            <a:r>
              <a:rPr lang="en-US" sz="2400" dirty="0" smtClean="0"/>
              <a:t>)/P</a:t>
            </a:r>
            <a:r>
              <a:rPr lang="en-US" sz="2400" baseline="-25000" dirty="0" smtClean="0"/>
              <a:t>1</a:t>
            </a:r>
            <a:endParaRPr lang="en-US" sz="2400" baseline="-25000" dirty="0"/>
          </a:p>
          <a:p>
            <a:endParaRPr lang="en-US" sz="2400" dirty="0"/>
          </a:p>
          <a:p>
            <a:r>
              <a:rPr lang="en-US" sz="2400" dirty="0" smtClean="0"/>
              <a:t>Use the same x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 from the previous draw. If x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 ≤ P, transmission occurs. If x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 &gt; P, transmission does not occur. 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671328" y="89972"/>
            <a:ext cx="758015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hlinkClick r:id="rId2" action="ppaction://hlinksldjump"/>
              </a:rPr>
              <a:t>Back to cell-by-cell transmission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743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Arrow Connector 8"/>
          <p:cNvCxnSpPr/>
          <p:nvPr/>
        </p:nvCxnSpPr>
        <p:spPr>
          <a:xfrm>
            <a:off x="1235076" y="2345015"/>
            <a:ext cx="0" cy="42788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235076" y="3696233"/>
            <a:ext cx="0" cy="555503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235076" y="4525396"/>
            <a:ext cx="0" cy="1026643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Transmission via shipments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1947" y="1297697"/>
            <a:ext cx="3749675" cy="1200329"/>
          </a:xfrm>
          <a:prstGeom prst="rect">
            <a:avLst/>
          </a:prstGeom>
          <a:solidFill>
            <a:srgbClr val="C6D9F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hlinkClick r:id="rId3" action="ppaction://hlinksldjump"/>
              </a:rPr>
              <a:t>Generate list of county-level shipments</a:t>
            </a:r>
            <a:r>
              <a:rPr lang="en-US" dirty="0" smtClean="0"/>
              <a:t> based on time-specified method (origin county, destination county, number of shipments)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88951" y="4291815"/>
            <a:ext cx="3694128" cy="923330"/>
          </a:xfrm>
          <a:prstGeom prst="rect">
            <a:avLst/>
          </a:prstGeom>
          <a:solidFill>
            <a:srgbClr val="C6D9F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hlinkClick r:id="rId4" action="ppaction://hlinksldjump"/>
              </a:rPr>
              <a:t>Assign county-level shipments to individual origin and destination premises</a:t>
            </a:r>
            <a:r>
              <a:rPr lang="en-US" dirty="0" smtClean="0"/>
              <a:t> (various options)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88950" y="2772903"/>
            <a:ext cx="3694129" cy="1200329"/>
          </a:xfrm>
          <a:prstGeom prst="rect">
            <a:avLst/>
          </a:prstGeom>
          <a:solidFill>
            <a:srgbClr val="C6D9F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Identify which shipments originate from counties with </a:t>
            </a:r>
            <a:r>
              <a:rPr lang="en-US" dirty="0" err="1" smtClean="0"/>
              <a:t>exp</a:t>
            </a:r>
            <a:r>
              <a:rPr lang="en-US" dirty="0" smtClean="0"/>
              <a:t>/infectious premises and are destined for counties with susceptible premises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71328" y="89972"/>
            <a:ext cx="758015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hlinkClick r:id="rId5" action="ppaction://hlinksldjump"/>
              </a:rPr>
              <a:t>Back to overview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88951" y="5553448"/>
            <a:ext cx="3694128" cy="646331"/>
          </a:xfrm>
          <a:prstGeom prst="rect">
            <a:avLst/>
          </a:prstGeom>
          <a:solidFill>
            <a:srgbClr val="C6D9F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Check if shipment originates from a county with a ban in effect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762500" y="2036361"/>
            <a:ext cx="3214673" cy="923330"/>
          </a:xfrm>
          <a:prstGeom prst="rect">
            <a:avLst/>
          </a:prstGeom>
          <a:solidFill>
            <a:srgbClr val="C6D9F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Determine probability of shipment occurring based on % compliance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6349970" y="2959691"/>
            <a:ext cx="0" cy="42788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762500" y="3511567"/>
            <a:ext cx="3214673" cy="923330"/>
          </a:xfrm>
          <a:prstGeom prst="rect">
            <a:avLst/>
          </a:prstGeom>
          <a:solidFill>
            <a:srgbClr val="C6D9F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Record all shipments, note which are banned, and “expose” appropriate premises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4578348" y="1560513"/>
            <a:ext cx="3883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If the origin county has a ban in effect:</a:t>
            </a:r>
            <a:endParaRPr lang="en-US" dirty="0"/>
          </a:p>
        </p:txBody>
      </p:sp>
      <p:cxnSp>
        <p:nvCxnSpPr>
          <p:cNvPr id="31" name="Straight Arrow Connector 30"/>
          <p:cNvCxnSpPr>
            <a:stCxn id="13" idx="3"/>
          </p:cNvCxnSpPr>
          <p:nvPr/>
        </p:nvCxnSpPr>
        <p:spPr>
          <a:xfrm flipV="1">
            <a:off x="4183079" y="1804304"/>
            <a:ext cx="395270" cy="4072310"/>
          </a:xfrm>
          <a:prstGeom prst="bentConnector3">
            <a:avLst>
              <a:gd name="adj1" fmla="val 50000"/>
            </a:avLst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37618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County-level shipments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381250" y="89972"/>
            <a:ext cx="4778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hlinkClick r:id="rId2" action="ppaction://hlinksldjump"/>
              </a:rPr>
              <a:t>Back to Transmission via shipments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36750" y="1968500"/>
            <a:ext cx="522287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Currently in development. See progress under Tasks 1 and 3.</a:t>
            </a:r>
          </a:p>
          <a:p>
            <a:endParaRPr lang="en-US" sz="2400" dirty="0"/>
          </a:p>
          <a:p>
            <a:r>
              <a:rPr lang="en-US" sz="2400" dirty="0" smtClean="0"/>
              <a:t>Test runs currently assign shipments to and from randomly selected counties.</a:t>
            </a:r>
          </a:p>
          <a:p>
            <a:endParaRPr lang="en-US" sz="2400" dirty="0"/>
          </a:p>
          <a:p>
            <a:r>
              <a:rPr lang="en-US" sz="2400" dirty="0" smtClean="0"/>
              <a:t>Model is set up to specify certain shipment methods at certain times during the simulation (seasonality).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928865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 shipments to premises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381250" y="89972"/>
            <a:ext cx="4778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hlinkClick r:id="rId2" action="ppaction://hlinksldjump"/>
              </a:rPr>
              <a:t>Back to Transmission via shipments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34999" y="2830513"/>
            <a:ext cx="7889875" cy="3416320"/>
          </a:xfrm>
          <a:prstGeom prst="rect">
            <a:avLst/>
          </a:prstGeom>
          <a:solidFill>
            <a:srgbClr val="C6D9F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Random premises in origin county to random premises in destination county.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Premises with more animals in origin and destination counties are more likely to ship and receive (separate by production type/species first)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Largest premises in origin county to random in destination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Random premises in origin to largest in destination county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Largest (</a:t>
            </a:r>
            <a:r>
              <a:rPr lang="en-US" sz="2400" dirty="0" err="1" smtClean="0"/>
              <a:t>inf</a:t>
            </a:r>
            <a:r>
              <a:rPr lang="en-US" sz="2400" dirty="0" smtClean="0"/>
              <a:t>) premises in origin to largest (</a:t>
            </a:r>
            <a:r>
              <a:rPr lang="en-US" sz="2400" dirty="0" err="1" smtClean="0"/>
              <a:t>sus</a:t>
            </a:r>
            <a:r>
              <a:rPr lang="en-US" sz="2400" dirty="0" smtClean="0"/>
              <a:t>) premises in destination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634998" y="1417638"/>
            <a:ext cx="78898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 each simulation, we can choose one of the following options. These options were chosen to represent a range of possible association patterns. We will compare outputs using each of these options to determine their effects on outbreak sizes.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3622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species/production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Input for premises file has for each premises:</a:t>
            </a:r>
          </a:p>
          <a:p>
            <a:pPr lvl="1"/>
            <a:r>
              <a:rPr lang="en-US" dirty="0" smtClean="0"/>
              <a:t>Premises ID</a:t>
            </a:r>
          </a:p>
          <a:p>
            <a:pPr lvl="1"/>
            <a:r>
              <a:rPr lang="en-US" dirty="0" smtClean="0"/>
              <a:t>FIPS (county ID)</a:t>
            </a:r>
          </a:p>
          <a:p>
            <a:pPr lvl="1"/>
            <a:r>
              <a:rPr lang="en-US" dirty="0" smtClean="0"/>
              <a:t>Latitude/longitude</a:t>
            </a:r>
          </a:p>
          <a:p>
            <a:pPr lvl="1"/>
            <a:r>
              <a:rPr lang="en-US" dirty="0" smtClean="0"/>
              <a:t>Population of species 1 (p</a:t>
            </a:r>
            <a:r>
              <a:rPr lang="en-US" baseline="-25000" dirty="0" smtClean="0"/>
              <a:t>1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Population of species 2 (p</a:t>
            </a:r>
            <a:r>
              <a:rPr lang="en-US" baseline="-25000" dirty="0" smtClean="0"/>
              <a:t>2</a:t>
            </a:r>
            <a:r>
              <a:rPr lang="en-US" dirty="0" smtClean="0"/>
              <a:t>) (optional from here down)</a:t>
            </a:r>
          </a:p>
          <a:p>
            <a:pPr lvl="1"/>
            <a:r>
              <a:rPr lang="en-US" dirty="0" smtClean="0"/>
              <a:t>…</a:t>
            </a:r>
          </a:p>
          <a:p>
            <a:pPr lvl="1"/>
            <a:r>
              <a:rPr lang="en-US" dirty="0" smtClean="0"/>
              <a:t>Population of species n (p</a:t>
            </a:r>
            <a:r>
              <a:rPr lang="en-US" baseline="-25000" dirty="0" smtClean="0"/>
              <a:t>n</a:t>
            </a:r>
            <a:r>
              <a:rPr lang="en-US" dirty="0" smtClean="0"/>
              <a:t>)</a:t>
            </a:r>
          </a:p>
          <a:p>
            <a:r>
              <a:rPr lang="en-US" dirty="0" smtClean="0"/>
              <a:t>Provide infectiousness (i</a:t>
            </a:r>
            <a:r>
              <a:rPr lang="en-US" baseline="-25000" dirty="0" smtClean="0"/>
              <a:t>1</a:t>
            </a:r>
            <a:r>
              <a:rPr lang="en-US" dirty="0" smtClean="0"/>
              <a:t>, i</a:t>
            </a:r>
            <a:r>
              <a:rPr lang="en-US" baseline="-25000" dirty="0" smtClean="0"/>
              <a:t>2</a:t>
            </a:r>
            <a:r>
              <a:rPr lang="en-US" dirty="0" smtClean="0"/>
              <a:t>,…i</a:t>
            </a:r>
            <a:r>
              <a:rPr lang="en-US" baseline="-25000" dirty="0" smtClean="0"/>
              <a:t>n</a:t>
            </a:r>
            <a:r>
              <a:rPr lang="en-US" dirty="0" smtClean="0"/>
              <a:t>) and </a:t>
            </a:r>
            <a:r>
              <a:rPr lang="en-US" dirty="0"/>
              <a:t>susceptibility (s</a:t>
            </a:r>
            <a:r>
              <a:rPr lang="en-US" baseline="-25000" dirty="0"/>
              <a:t>1</a:t>
            </a:r>
            <a:r>
              <a:rPr lang="en-US" dirty="0"/>
              <a:t>, s</a:t>
            </a:r>
            <a:r>
              <a:rPr lang="en-US" baseline="-25000" dirty="0"/>
              <a:t>2</a:t>
            </a:r>
            <a:r>
              <a:rPr lang="en-US" dirty="0"/>
              <a:t>,... </a:t>
            </a:r>
            <a:r>
              <a:rPr lang="en-US" dirty="0" err="1"/>
              <a:t>s</a:t>
            </a:r>
            <a:r>
              <a:rPr lang="en-US" baseline="-25000" dirty="0" err="1"/>
              <a:t>n</a:t>
            </a:r>
            <a:r>
              <a:rPr lang="en-US" dirty="0"/>
              <a:t>) </a:t>
            </a:r>
            <a:r>
              <a:rPr lang="en-US" dirty="0" smtClean="0"/>
              <a:t>parameters for each </a:t>
            </a:r>
          </a:p>
          <a:p>
            <a:r>
              <a:rPr lang="en-US" dirty="0" smtClean="0"/>
              <a:t>Premises infectiousness and susceptibility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6370484"/>
              </p:ext>
            </p:extLst>
          </p:nvPr>
        </p:nvGraphicFramePr>
        <p:xfrm>
          <a:off x="2725738" y="5786438"/>
          <a:ext cx="1277937" cy="95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2" name="Equation" r:id="rId4" imgW="609600" imgH="457200" progId="Equation.3">
                  <p:embed/>
                </p:oleObj>
              </mc:Choice>
              <mc:Fallback>
                <p:oleObj name="Equation" r:id="rId4" imgW="6096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725738" y="5786438"/>
                        <a:ext cx="1277937" cy="958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9251119"/>
              </p:ext>
            </p:extLst>
          </p:nvPr>
        </p:nvGraphicFramePr>
        <p:xfrm>
          <a:off x="5549900" y="5786438"/>
          <a:ext cx="1331913" cy="95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3" name="Equation" r:id="rId6" imgW="635000" imgH="457200" progId="Equation.3">
                  <p:embed/>
                </p:oleObj>
              </mc:Choice>
              <mc:Fallback>
                <p:oleObj name="Equation" r:id="rId6" imgW="6350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549900" y="5786438"/>
                        <a:ext cx="1331913" cy="958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343411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Straight Arrow Connector 73"/>
          <p:cNvCxnSpPr>
            <a:stCxn id="66" idx="2"/>
            <a:endCxn id="71" idx="0"/>
          </p:cNvCxnSpPr>
          <p:nvPr/>
        </p:nvCxnSpPr>
        <p:spPr>
          <a:xfrm>
            <a:off x="7224652" y="2483665"/>
            <a:ext cx="855663" cy="727777"/>
          </a:xfrm>
          <a:prstGeom prst="straightConnector1">
            <a:avLst/>
          </a:prstGeom>
          <a:ln>
            <a:solidFill>
              <a:srgbClr val="7F7F7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Status progressions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66209" y="2175803"/>
            <a:ext cx="1539875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Susceptible**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71328" y="89972"/>
            <a:ext cx="758015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hlinkClick r:id="rId3" action="ppaction://hlinksldjump"/>
              </a:rPr>
              <a:t>Back to overview</a:t>
            </a:r>
            <a:endParaRPr lang="en-US" dirty="0"/>
          </a:p>
        </p:txBody>
      </p:sp>
      <p:cxnSp>
        <p:nvCxnSpPr>
          <p:cNvPr id="9" name="Straight Arrow Connector 8"/>
          <p:cNvCxnSpPr>
            <a:stCxn id="4" idx="2"/>
          </p:cNvCxnSpPr>
          <p:nvPr/>
        </p:nvCxnSpPr>
        <p:spPr>
          <a:xfrm flipH="1">
            <a:off x="1658203" y="2545135"/>
            <a:ext cx="577944" cy="41795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489619" y="1376182"/>
            <a:ext cx="32497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List of premises and end times for each of: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73925" y="3053465"/>
            <a:ext cx="1412875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Exposed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73925" y="3974215"/>
            <a:ext cx="1412875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Infectious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1012013" y="3422797"/>
            <a:ext cx="0" cy="42788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1012013" y="4343547"/>
            <a:ext cx="0" cy="42788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2701128" y="3479991"/>
            <a:ext cx="0" cy="42788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73925" y="4850701"/>
            <a:ext cx="1412875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Immune*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018456" y="3449603"/>
            <a:ext cx="1279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N(5,1) days 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018456" y="4370353"/>
            <a:ext cx="1279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N(4,1) days 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73925" y="5375573"/>
            <a:ext cx="1412875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7F7F7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Vaccinated*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573925" y="5816601"/>
            <a:ext cx="1412875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7F7F7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Culled*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459921" y="3068715"/>
            <a:ext cx="1412875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Exposed(2)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459921" y="3974215"/>
            <a:ext cx="1412875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Reported</a:t>
            </a:r>
            <a:endParaRPr lang="en-US" dirty="0"/>
          </a:p>
        </p:txBody>
      </p:sp>
      <p:cxnSp>
        <p:nvCxnSpPr>
          <p:cNvPr id="27" name="Straight Arrow Connector 26"/>
          <p:cNvCxnSpPr>
            <a:stCxn id="4" idx="2"/>
          </p:cNvCxnSpPr>
          <p:nvPr/>
        </p:nvCxnSpPr>
        <p:spPr>
          <a:xfrm>
            <a:off x="2236147" y="2545135"/>
            <a:ext cx="479331" cy="41795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459921" y="3471905"/>
            <a:ext cx="1279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? days 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5738751" y="1376182"/>
            <a:ext cx="29780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List of counties and end times for each of: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6518214" y="2114333"/>
            <a:ext cx="1412875" cy="369332"/>
          </a:xfrm>
          <a:prstGeom prst="rect">
            <a:avLst/>
          </a:prstGeom>
          <a:solidFill>
            <a:srgbClr val="B7DEE8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Reported</a:t>
            </a:r>
            <a:endParaRPr lang="en-US" dirty="0"/>
          </a:p>
        </p:txBody>
      </p:sp>
      <p:cxnSp>
        <p:nvCxnSpPr>
          <p:cNvPr id="67" name="Straight Arrow Connector 66"/>
          <p:cNvCxnSpPr>
            <a:stCxn id="25" idx="3"/>
            <a:endCxn id="66" idx="1"/>
          </p:cNvCxnSpPr>
          <p:nvPr/>
        </p:nvCxnSpPr>
        <p:spPr>
          <a:xfrm flipV="1">
            <a:off x="3872796" y="2298999"/>
            <a:ext cx="2645418" cy="1859882"/>
          </a:xfrm>
          <a:prstGeom prst="bentConnector3">
            <a:avLst>
              <a:gd name="adj1" fmla="val 8594"/>
            </a:avLst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5738752" y="3204354"/>
            <a:ext cx="1412875" cy="646331"/>
          </a:xfrm>
          <a:prstGeom prst="rect">
            <a:avLst/>
          </a:prstGeom>
          <a:solidFill>
            <a:srgbClr val="B7DEE8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Shipping ban ordered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7291327" y="3211442"/>
            <a:ext cx="1577975" cy="646331"/>
          </a:xfrm>
          <a:prstGeom prst="rect">
            <a:avLst/>
          </a:prstGeom>
          <a:solidFill>
            <a:srgbClr val="B7DEE8"/>
          </a:solidFill>
          <a:ln>
            <a:solidFill>
              <a:srgbClr val="7F7F7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7F7F7F"/>
                </a:solidFill>
              </a:rPr>
              <a:t>Other control ordered</a:t>
            </a:r>
            <a:endParaRPr lang="en-US" dirty="0">
              <a:solidFill>
                <a:srgbClr val="7F7F7F"/>
              </a:solidFill>
            </a:endParaRPr>
          </a:p>
        </p:txBody>
      </p:sp>
      <p:cxnSp>
        <p:nvCxnSpPr>
          <p:cNvPr id="72" name="Straight Arrow Connector 71"/>
          <p:cNvCxnSpPr>
            <a:stCxn id="66" idx="2"/>
          </p:cNvCxnSpPr>
          <p:nvPr/>
        </p:nvCxnSpPr>
        <p:spPr>
          <a:xfrm flipH="1">
            <a:off x="6140297" y="2483665"/>
            <a:ext cx="1084355" cy="720689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6553155" y="2634075"/>
            <a:ext cx="1279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? days </a:t>
            </a:r>
            <a:endParaRPr 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5765709" y="4624873"/>
            <a:ext cx="1412875" cy="646331"/>
          </a:xfrm>
          <a:prstGeom prst="rect">
            <a:avLst/>
          </a:prstGeom>
          <a:solidFill>
            <a:srgbClr val="B7DEE8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Shipping ban active*</a:t>
            </a:r>
            <a:endParaRPr lang="en-US" dirty="0"/>
          </a:p>
        </p:txBody>
      </p:sp>
      <p:cxnSp>
        <p:nvCxnSpPr>
          <p:cNvPr id="79" name="Straight Arrow Connector 78"/>
          <p:cNvCxnSpPr/>
          <p:nvPr/>
        </p:nvCxnSpPr>
        <p:spPr>
          <a:xfrm>
            <a:off x="6140297" y="3841237"/>
            <a:ext cx="0" cy="78363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5899090" y="3896547"/>
            <a:ext cx="1279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? days </a:t>
            </a:r>
            <a:endParaRPr 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7304027" y="4630121"/>
            <a:ext cx="1577975" cy="646331"/>
          </a:xfrm>
          <a:prstGeom prst="rect">
            <a:avLst/>
          </a:prstGeom>
          <a:solidFill>
            <a:srgbClr val="B7DEE8"/>
          </a:solidFill>
          <a:ln>
            <a:solidFill>
              <a:srgbClr val="7F7F7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7F7F7F"/>
                </a:solidFill>
              </a:rPr>
              <a:t>Other control active*</a:t>
            </a:r>
            <a:endParaRPr lang="en-US" dirty="0">
              <a:solidFill>
                <a:srgbClr val="7F7F7F"/>
              </a:solidFill>
            </a:endParaRPr>
          </a:p>
        </p:txBody>
      </p:sp>
      <p:cxnSp>
        <p:nvCxnSpPr>
          <p:cNvPr id="82" name="Straight Arrow Connector 81"/>
          <p:cNvCxnSpPr/>
          <p:nvPr/>
        </p:nvCxnSpPr>
        <p:spPr>
          <a:xfrm>
            <a:off x="7678554" y="3857773"/>
            <a:ext cx="0" cy="767100"/>
          </a:xfrm>
          <a:prstGeom prst="straightConnector1">
            <a:avLst/>
          </a:prstGeom>
          <a:ln>
            <a:solidFill>
              <a:srgbClr val="7F7F7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7453268" y="3906957"/>
            <a:ext cx="1279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? days </a:t>
            </a:r>
            <a:endParaRPr lang="en-US" dirty="0"/>
          </a:p>
        </p:txBody>
      </p:sp>
      <p:sp>
        <p:nvSpPr>
          <p:cNvPr id="85" name="TextBox 84"/>
          <p:cNvSpPr txBox="1"/>
          <p:nvPr/>
        </p:nvSpPr>
        <p:spPr>
          <a:xfrm>
            <a:off x="3884811" y="6185933"/>
            <a:ext cx="52591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 Permanent status, no end time</a:t>
            </a:r>
          </a:p>
          <a:p>
            <a:r>
              <a:rPr lang="en-US" dirty="0" smtClean="0"/>
              <a:t>** Quasi-permanent status, no end time until changed </a:t>
            </a:r>
            <a:endParaRPr lang="en-US" dirty="0"/>
          </a:p>
        </p:txBody>
      </p:sp>
      <p:cxnSp>
        <p:nvCxnSpPr>
          <p:cNvPr id="89" name="Straight Arrow Connector 88"/>
          <p:cNvCxnSpPr>
            <a:endCxn id="22" idx="3"/>
          </p:cNvCxnSpPr>
          <p:nvPr/>
        </p:nvCxnSpPr>
        <p:spPr>
          <a:xfrm flipH="1" flipV="1">
            <a:off x="1986800" y="5560239"/>
            <a:ext cx="728678" cy="441028"/>
          </a:xfrm>
          <a:prstGeom prst="straightConnector1">
            <a:avLst/>
          </a:prstGeom>
          <a:ln>
            <a:solidFill>
              <a:srgbClr val="7F7F7F"/>
            </a:solidFill>
            <a:prstDash val="soli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endCxn id="23" idx="3"/>
          </p:cNvCxnSpPr>
          <p:nvPr/>
        </p:nvCxnSpPr>
        <p:spPr>
          <a:xfrm rot="10800000" flipV="1">
            <a:off x="1986801" y="5276451"/>
            <a:ext cx="6106215" cy="724816"/>
          </a:xfrm>
          <a:prstGeom prst="curvedConnector3">
            <a:avLst>
              <a:gd name="adj1" fmla="val -176"/>
            </a:avLst>
          </a:prstGeom>
          <a:ln>
            <a:solidFill>
              <a:srgbClr val="7F7F7F"/>
            </a:solidFill>
            <a:prstDash val="soli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4264330" y="1929667"/>
            <a:ext cx="1279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Same day</a:t>
            </a:r>
            <a:endParaRPr lang="en-US" dirty="0"/>
          </a:p>
        </p:txBody>
      </p:sp>
      <p:sp>
        <p:nvSpPr>
          <p:cNvPr id="119" name="TextBox 118"/>
          <p:cNvSpPr txBox="1"/>
          <p:nvPr/>
        </p:nvSpPr>
        <p:spPr>
          <a:xfrm>
            <a:off x="4420810" y="2715851"/>
            <a:ext cx="1123014" cy="1754327"/>
          </a:xfrm>
          <a:prstGeom prst="rect">
            <a:avLst/>
          </a:prstGeom>
          <a:solidFill>
            <a:srgbClr val="C6D9F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If bans are state-level, add all other counties in state</a:t>
            </a:r>
            <a:endParaRPr lang="en-US" dirty="0"/>
          </a:p>
        </p:txBody>
      </p:sp>
      <p:cxnSp>
        <p:nvCxnSpPr>
          <p:cNvPr id="128" name="Straight Arrow Connector 127"/>
          <p:cNvCxnSpPr/>
          <p:nvPr/>
        </p:nvCxnSpPr>
        <p:spPr>
          <a:xfrm flipH="1">
            <a:off x="5543824" y="3393932"/>
            <a:ext cx="194927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/>
          <p:nvPr/>
        </p:nvCxnSpPr>
        <p:spPr>
          <a:xfrm>
            <a:off x="5543824" y="3660922"/>
            <a:ext cx="194928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/>
          <p:cNvCxnSpPr/>
          <p:nvPr/>
        </p:nvCxnSpPr>
        <p:spPr>
          <a:xfrm>
            <a:off x="206375" y="2360469"/>
            <a:ext cx="0" cy="3640799"/>
          </a:xfrm>
          <a:prstGeom prst="straightConnector1">
            <a:avLst/>
          </a:prstGeom>
          <a:ln>
            <a:solidFill>
              <a:srgbClr val="7F7F7F"/>
            </a:solidFill>
            <a:prstDash val="dash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/>
          <p:cNvCxnSpPr>
            <a:endCxn id="4" idx="1"/>
          </p:cNvCxnSpPr>
          <p:nvPr/>
        </p:nvCxnSpPr>
        <p:spPr>
          <a:xfrm>
            <a:off x="206375" y="2360469"/>
            <a:ext cx="1259834" cy="0"/>
          </a:xfrm>
          <a:prstGeom prst="straightConnector1">
            <a:avLst/>
          </a:prstGeom>
          <a:ln>
            <a:solidFill>
              <a:srgbClr val="7F7F7F"/>
            </a:solidFill>
            <a:prstDash val="dash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/>
          <p:cNvCxnSpPr>
            <a:endCxn id="15" idx="1"/>
          </p:cNvCxnSpPr>
          <p:nvPr/>
        </p:nvCxnSpPr>
        <p:spPr>
          <a:xfrm>
            <a:off x="206375" y="3238131"/>
            <a:ext cx="367550" cy="0"/>
          </a:xfrm>
          <a:prstGeom prst="straightConnector1">
            <a:avLst/>
          </a:prstGeom>
          <a:ln>
            <a:solidFill>
              <a:srgbClr val="7F7F7F"/>
            </a:solidFill>
            <a:prstDash val="dash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/>
          <p:cNvCxnSpPr/>
          <p:nvPr/>
        </p:nvCxnSpPr>
        <p:spPr>
          <a:xfrm>
            <a:off x="190875" y="4168037"/>
            <a:ext cx="367550" cy="0"/>
          </a:xfrm>
          <a:prstGeom prst="straightConnector1">
            <a:avLst/>
          </a:prstGeom>
          <a:ln>
            <a:solidFill>
              <a:srgbClr val="7F7F7F"/>
            </a:solidFill>
            <a:prstDash val="dash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/>
          <p:cNvCxnSpPr>
            <a:endCxn id="23" idx="1"/>
          </p:cNvCxnSpPr>
          <p:nvPr/>
        </p:nvCxnSpPr>
        <p:spPr>
          <a:xfrm flipV="1">
            <a:off x="187266" y="6001267"/>
            <a:ext cx="386659" cy="1"/>
          </a:xfrm>
          <a:prstGeom prst="straightConnector1">
            <a:avLst/>
          </a:prstGeom>
          <a:ln>
            <a:solidFill>
              <a:srgbClr val="7F7F7F"/>
            </a:solidFill>
            <a:prstDash val="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/>
          <p:cNvCxnSpPr/>
          <p:nvPr/>
        </p:nvCxnSpPr>
        <p:spPr>
          <a:xfrm flipV="1">
            <a:off x="219744" y="5560238"/>
            <a:ext cx="386659" cy="1"/>
          </a:xfrm>
          <a:prstGeom prst="straightConnector1">
            <a:avLst/>
          </a:prstGeom>
          <a:ln>
            <a:solidFill>
              <a:srgbClr val="7F7F7F"/>
            </a:solidFill>
            <a:prstDash val="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/>
          <p:cNvCxnSpPr/>
          <p:nvPr/>
        </p:nvCxnSpPr>
        <p:spPr>
          <a:xfrm>
            <a:off x="242050" y="5034812"/>
            <a:ext cx="367550" cy="0"/>
          </a:xfrm>
          <a:prstGeom prst="straightConnector1">
            <a:avLst/>
          </a:prstGeom>
          <a:ln>
            <a:solidFill>
              <a:srgbClr val="7F7F7F"/>
            </a:solidFill>
            <a:prstDash val="dash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3" name="TextBox 182"/>
          <p:cNvSpPr txBox="1"/>
          <p:nvPr/>
        </p:nvSpPr>
        <p:spPr>
          <a:xfrm>
            <a:off x="2471935" y="4621177"/>
            <a:ext cx="1792395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7F7F7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7F7F7F"/>
                </a:solidFill>
              </a:rPr>
              <a:t>Control ordered</a:t>
            </a:r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186" name="TextBox 185"/>
          <p:cNvSpPr txBox="1"/>
          <p:nvPr/>
        </p:nvSpPr>
        <p:spPr>
          <a:xfrm>
            <a:off x="2459921" y="5271204"/>
            <a:ext cx="1792395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7F7F7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7F7F7F"/>
                </a:solidFill>
              </a:rPr>
              <a:t>Control active*</a:t>
            </a:r>
            <a:endParaRPr lang="en-US" dirty="0">
              <a:solidFill>
                <a:srgbClr val="7F7F7F"/>
              </a:solidFill>
            </a:endParaRPr>
          </a:p>
        </p:txBody>
      </p:sp>
      <p:cxnSp>
        <p:nvCxnSpPr>
          <p:cNvPr id="187" name="Straight Arrow Connector 186"/>
          <p:cNvCxnSpPr/>
          <p:nvPr/>
        </p:nvCxnSpPr>
        <p:spPr>
          <a:xfrm>
            <a:off x="2704182" y="4370353"/>
            <a:ext cx="11296" cy="259768"/>
          </a:xfrm>
          <a:prstGeom prst="straightConnector1">
            <a:avLst/>
          </a:prstGeom>
          <a:ln>
            <a:solidFill>
              <a:srgbClr val="7F7F7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188"/>
          <p:cNvCxnSpPr/>
          <p:nvPr/>
        </p:nvCxnSpPr>
        <p:spPr>
          <a:xfrm>
            <a:off x="2698534" y="5018937"/>
            <a:ext cx="11296" cy="259768"/>
          </a:xfrm>
          <a:prstGeom prst="straightConnector1">
            <a:avLst/>
          </a:prstGeom>
          <a:ln>
            <a:solidFill>
              <a:srgbClr val="7F7F7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0" name="TextBox 189"/>
          <p:cNvSpPr txBox="1"/>
          <p:nvPr/>
        </p:nvSpPr>
        <p:spPr>
          <a:xfrm>
            <a:off x="2476284" y="4285512"/>
            <a:ext cx="1279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? days </a:t>
            </a:r>
            <a:endParaRPr lang="en-US" dirty="0"/>
          </a:p>
        </p:txBody>
      </p:sp>
      <p:sp>
        <p:nvSpPr>
          <p:cNvPr id="191" name="TextBox 190"/>
          <p:cNvSpPr txBox="1"/>
          <p:nvPr/>
        </p:nvSpPr>
        <p:spPr>
          <a:xfrm>
            <a:off x="2466302" y="4925248"/>
            <a:ext cx="1279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? days </a:t>
            </a:r>
            <a:endParaRPr lang="en-US" dirty="0"/>
          </a:p>
        </p:txBody>
      </p:sp>
      <p:cxnSp>
        <p:nvCxnSpPr>
          <p:cNvPr id="193" name="Straight Arrow Connector 192"/>
          <p:cNvCxnSpPr/>
          <p:nvPr/>
        </p:nvCxnSpPr>
        <p:spPr>
          <a:xfrm>
            <a:off x="2751807" y="5640536"/>
            <a:ext cx="0" cy="360731"/>
          </a:xfrm>
          <a:prstGeom prst="straightConnector1">
            <a:avLst/>
          </a:prstGeom>
          <a:ln>
            <a:solidFill>
              <a:srgbClr val="7F7F7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95030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Runtimes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Reading in premises file (832514 </a:t>
            </a:r>
            <a:r>
              <a:rPr lang="en-US" dirty="0" err="1" smtClean="0"/>
              <a:t>prems</a:t>
            </a:r>
            <a:r>
              <a:rPr lang="en-US" dirty="0" smtClean="0"/>
              <a:t>): ~6 sec</a:t>
            </a:r>
          </a:p>
          <a:p>
            <a:r>
              <a:rPr lang="en-US" dirty="0" smtClean="0"/>
              <a:t>Generating grid (max 2000 </a:t>
            </a:r>
            <a:r>
              <a:rPr lang="en-US" dirty="0" err="1" smtClean="0"/>
              <a:t>prems</a:t>
            </a:r>
            <a:r>
              <a:rPr lang="en-US" dirty="0" smtClean="0"/>
              <a:t>/cell): 30 sec</a:t>
            </a:r>
          </a:p>
          <a:p>
            <a:pPr lvl="1"/>
            <a:r>
              <a:rPr lang="en-US" dirty="0" smtClean="0"/>
              <a:t>Alternative: Reading in cell file: 45 sec</a:t>
            </a:r>
          </a:p>
          <a:p>
            <a:r>
              <a:rPr lang="en-US" dirty="0" smtClean="0"/>
              <a:t>Evaluating transmission via diffusion: 25 sec</a:t>
            </a:r>
          </a:p>
          <a:p>
            <a:r>
              <a:rPr lang="en-US" dirty="0" smtClean="0"/>
              <a:t>Evaluating transmission via shipments: &lt;1 sec</a:t>
            </a:r>
          </a:p>
          <a:p>
            <a:r>
              <a:rPr lang="en-US" dirty="0" smtClean="0"/>
              <a:t>Running multiple consecutive </a:t>
            </a:r>
            <a:r>
              <a:rPr lang="en-US" dirty="0" err="1" smtClean="0"/>
              <a:t>timesteps</a:t>
            </a:r>
            <a:r>
              <a:rPr lang="en-US" dirty="0" smtClean="0"/>
              <a:t> speeds up: 1-25 sec/</a:t>
            </a:r>
            <a:r>
              <a:rPr lang="en-US" dirty="0" err="1" smtClean="0"/>
              <a:t>timestep</a:t>
            </a:r>
            <a:r>
              <a:rPr lang="en-US" dirty="0" smtClean="0"/>
              <a:t> (</a:t>
            </a:r>
            <a:r>
              <a:rPr lang="en-US" dirty="0" err="1" smtClean="0"/>
              <a:t>diffusion+shipments</a:t>
            </a:r>
            <a:r>
              <a:rPr lang="en-US" dirty="0" smtClean="0"/>
              <a:t>)</a:t>
            </a:r>
          </a:p>
          <a:p>
            <a:r>
              <a:rPr lang="en-US" dirty="0" smtClean="0"/>
              <a:t>365 days of sustained epidemic: ~10 min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7F7F7F"/>
                </a:solidFill>
              </a:rPr>
              <a:t>Not included: actual shipping calculations, spatial control components</a:t>
            </a:r>
            <a:endParaRPr lang="en-US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79096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Gridding vs. pairwise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Uniform cells (consistent area)</a:t>
            </a:r>
          </a:p>
          <a:p>
            <a:pPr>
              <a:buFont typeface="Wingdings" charset="2"/>
              <a:buChar char="ü"/>
            </a:pPr>
            <a:r>
              <a:rPr lang="en-US" dirty="0" smtClean="0"/>
              <a:t>Homogenously distributed premises @ all cell sizes</a:t>
            </a:r>
          </a:p>
          <a:p>
            <a:pPr>
              <a:buFont typeface="Wingdings" charset="2"/>
              <a:buChar char="ü"/>
            </a:pPr>
            <a:r>
              <a:rPr lang="en-US" dirty="0" smtClean="0"/>
              <a:t>Clustered premises @ large cell sizes</a:t>
            </a:r>
          </a:p>
          <a:p>
            <a:pPr>
              <a:buFont typeface="Lucida Grande"/>
              <a:buChar char="x"/>
            </a:pPr>
            <a:r>
              <a:rPr lang="en-US" dirty="0" smtClean="0"/>
              <a:t>Clustered premises @ small cell sizes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Varying size cells (consistent density)</a:t>
            </a:r>
          </a:p>
          <a:p>
            <a:pPr>
              <a:buFont typeface="Wingdings" charset="2"/>
              <a:buChar char="ü"/>
            </a:pPr>
            <a:r>
              <a:rPr lang="en-US" dirty="0" smtClean="0"/>
              <a:t>Homogenously distributed premises @ all cell sizes</a:t>
            </a:r>
          </a:p>
          <a:p>
            <a:pPr>
              <a:buFont typeface="Wingdings" charset="2"/>
              <a:buChar char="ü"/>
            </a:pPr>
            <a:r>
              <a:rPr lang="en-US" dirty="0" smtClean="0"/>
              <a:t>Clustered premises @ large cell sizes</a:t>
            </a:r>
          </a:p>
          <a:p>
            <a:pPr>
              <a:buFont typeface="Wingdings" charset="2"/>
              <a:buChar char="ü"/>
            </a:pPr>
            <a:r>
              <a:rPr lang="en-US" dirty="0" smtClean="0"/>
              <a:t>Clustered premises @ small cell sizes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3069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 flipV="1">
            <a:off x="3130550" y="4114800"/>
            <a:ext cx="3657600" cy="381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headEnd type="oval"/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 flipV="1">
            <a:off x="3130550" y="4521200"/>
            <a:ext cx="3657600" cy="381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headEnd type="oval"/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V="1">
            <a:off x="3130550" y="4914900"/>
            <a:ext cx="3657600" cy="381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headEnd type="oval"/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809750" y="3962400"/>
            <a:ext cx="1168400" cy="342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/>
              <a:t>Premises 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809750" y="4362450"/>
            <a:ext cx="1168400" cy="342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/>
              <a:t>Premises 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809750" y="4743450"/>
            <a:ext cx="1168400" cy="342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/>
              <a:t>Premises 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225800" y="3750846"/>
            <a:ext cx="3683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/>
              <a:t>p</a:t>
            </a:r>
            <a:r>
              <a:rPr lang="en-US" sz="1600" baseline="-25000" dirty="0" smtClean="0"/>
              <a:t>1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384550" y="4165600"/>
            <a:ext cx="3683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/>
              <a:t>p</a:t>
            </a:r>
            <a:r>
              <a:rPr lang="en-US" sz="1600" baseline="-25000" dirty="0" smtClean="0"/>
              <a:t>2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263900" y="4554954"/>
            <a:ext cx="3683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/>
              <a:t>p</a:t>
            </a:r>
            <a:r>
              <a:rPr lang="en-US" sz="1600" baseline="-25000" dirty="0" smtClean="0"/>
              <a:t>n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946400" y="3581569"/>
            <a:ext cx="3683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0</a:t>
            </a:r>
            <a:endParaRPr lang="en-US" sz="1600" baseline="-250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 flipH="1">
            <a:off x="6592887" y="3581569"/>
            <a:ext cx="3905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1</a:t>
            </a:r>
            <a:endParaRPr lang="en-US" sz="1600" baseline="-250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399212" y="304800"/>
            <a:ext cx="2089150" cy="208915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6399212" y="1088023"/>
            <a:ext cx="1168400" cy="342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/>
              <a:t>Premises 2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154862" y="685800"/>
            <a:ext cx="1168400" cy="342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/>
              <a:t>Premises 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983412" y="1422400"/>
            <a:ext cx="1168400" cy="342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/>
              <a:t>Premises n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31772" y="2404992"/>
            <a:ext cx="10445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Source premises </a:t>
            </a:r>
          </a:p>
        </p:txBody>
      </p:sp>
      <p:sp>
        <p:nvSpPr>
          <p:cNvPr id="29" name="Oval 28"/>
          <p:cNvSpPr/>
          <p:nvPr/>
        </p:nvSpPr>
        <p:spPr>
          <a:xfrm>
            <a:off x="6567487" y="1380123"/>
            <a:ext cx="105777" cy="10577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6986587" y="1596023"/>
            <a:ext cx="105777" cy="10577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7151687" y="808623"/>
            <a:ext cx="105777" cy="10577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231773" y="2393950"/>
            <a:ext cx="1044575" cy="104457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1458119" y="576202"/>
            <a:ext cx="4589462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</a:t>
            </a:r>
            <a:r>
              <a:rPr lang="en-US" dirty="0" smtClean="0"/>
              <a:t>probability </a:t>
            </a:r>
            <a:r>
              <a:rPr lang="en-US" dirty="0" smtClean="0"/>
              <a:t>of a source premises infecting a given premises n in another cell is:</a:t>
            </a:r>
          </a:p>
          <a:p>
            <a:endParaRPr lang="en-US" dirty="0"/>
          </a:p>
          <a:p>
            <a:pPr algn="ctr"/>
            <a:r>
              <a:rPr lang="en-US" dirty="0"/>
              <a:t>p</a:t>
            </a:r>
            <a:r>
              <a:rPr lang="en-US" baseline="-25000" dirty="0" smtClean="0"/>
              <a:t>n</a:t>
            </a:r>
            <a:r>
              <a:rPr lang="en-US" dirty="0" smtClean="0"/>
              <a:t> = 1-e^</a:t>
            </a:r>
            <a:r>
              <a:rPr lang="en-US" dirty="0" smtClean="0"/>
              <a:t>(-</a:t>
            </a:r>
            <a:r>
              <a:rPr lang="en-US" dirty="0" err="1" smtClean="0"/>
              <a:t>k</a:t>
            </a:r>
            <a:r>
              <a:rPr lang="en-US" baseline="-25000" dirty="0" err="1" smtClean="0"/>
              <a:t>n</a:t>
            </a:r>
            <a:r>
              <a:rPr lang="en-US" dirty="0" smtClean="0"/>
              <a:t>*</a:t>
            </a:r>
            <a:r>
              <a:rPr lang="en-US" dirty="0" err="1" smtClean="0"/>
              <a:t>s</a:t>
            </a:r>
            <a:r>
              <a:rPr lang="en-US" baseline="-25000" dirty="0" err="1" smtClean="0"/>
              <a:t>n</a:t>
            </a:r>
            <a:r>
              <a:rPr lang="en-US" dirty="0" smtClean="0"/>
              <a:t>*i</a:t>
            </a:r>
            <a:r>
              <a:rPr lang="en-US" baseline="-25000" dirty="0" smtClean="0"/>
              <a:t>s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 smtClean="0"/>
              <a:t>where </a:t>
            </a:r>
            <a:r>
              <a:rPr lang="en-US" dirty="0" err="1" smtClean="0"/>
              <a:t>k</a:t>
            </a:r>
            <a:r>
              <a:rPr lang="en-US" baseline="-25000" dirty="0" err="1" smtClean="0"/>
              <a:t>n</a:t>
            </a:r>
            <a:r>
              <a:rPr lang="en-US" dirty="0" smtClean="0"/>
              <a:t> is the kernel value at the distance from source to premises n, </a:t>
            </a:r>
          </a:p>
          <a:p>
            <a:r>
              <a:rPr lang="en-US" dirty="0" err="1" smtClean="0"/>
              <a:t>s</a:t>
            </a:r>
            <a:r>
              <a:rPr lang="en-US" baseline="-25000" dirty="0" err="1" smtClean="0"/>
              <a:t>n</a:t>
            </a:r>
            <a:r>
              <a:rPr lang="en-US" dirty="0" smtClean="0"/>
              <a:t> is the susceptibility value of premises n, and</a:t>
            </a:r>
          </a:p>
          <a:p>
            <a:r>
              <a:rPr lang="en-US" dirty="0" smtClean="0"/>
              <a:t>i</a:t>
            </a:r>
            <a:r>
              <a:rPr lang="en-US" baseline="-25000" dirty="0" smtClean="0"/>
              <a:t>s</a:t>
            </a:r>
            <a:r>
              <a:rPr lang="en-US" dirty="0" smtClean="0"/>
              <a:t> is the infectiousness of the source premises.</a:t>
            </a:r>
          </a:p>
          <a:p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1160342" y="5454314"/>
            <a:ext cx="66735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</a:t>
            </a:r>
            <a:r>
              <a:rPr lang="en-US" dirty="0" smtClean="0"/>
              <a:t>exact </a:t>
            </a:r>
            <a:r>
              <a:rPr lang="en-US" dirty="0" smtClean="0"/>
              <a:t>value </a:t>
            </a:r>
            <a:r>
              <a:rPr lang="en-US" dirty="0"/>
              <a:t>of p</a:t>
            </a:r>
            <a:r>
              <a:rPr lang="en-US" baseline="-25000" dirty="0"/>
              <a:t>n</a:t>
            </a:r>
            <a:r>
              <a:rPr lang="en-US" dirty="0"/>
              <a:t> is unknown/computationally expensive, but we can put upper bounds on it.</a:t>
            </a:r>
          </a:p>
          <a:p>
            <a:endParaRPr lang="en-US" dirty="0"/>
          </a:p>
        </p:txBody>
      </p:sp>
      <p:sp>
        <p:nvSpPr>
          <p:cNvPr id="35" name="Oval 34"/>
          <p:cNvSpPr/>
          <p:nvPr/>
        </p:nvSpPr>
        <p:spPr>
          <a:xfrm>
            <a:off x="396625" y="2940912"/>
            <a:ext cx="105777" cy="10577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2259261" y="4524176"/>
            <a:ext cx="414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874525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779300" y="3037406"/>
            <a:ext cx="3919249" cy="369332"/>
          </a:xfrm>
          <a:prstGeom prst="rect">
            <a:avLst/>
          </a:prstGeom>
          <a:solidFill>
            <a:srgbClr val="C6D9F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Are premises exposed or infectious?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779300" y="3923799"/>
            <a:ext cx="3919249" cy="369332"/>
          </a:xfrm>
          <a:prstGeom prst="rect">
            <a:avLst/>
          </a:prstGeom>
          <a:solidFill>
            <a:srgbClr val="C6D9F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Are premises susceptible?</a:t>
            </a:r>
            <a:endParaRPr lang="en-US" dirty="0"/>
          </a:p>
        </p:txBody>
      </p:sp>
      <p:cxnSp>
        <p:nvCxnSpPr>
          <p:cNvPr id="9" name="Straight Arrow Connector 8"/>
          <p:cNvCxnSpPr>
            <a:stCxn id="6" idx="2"/>
            <a:endCxn id="7" idx="0"/>
          </p:cNvCxnSpPr>
          <p:nvPr/>
        </p:nvCxnSpPr>
        <p:spPr>
          <a:xfrm>
            <a:off x="3738925" y="3406738"/>
            <a:ext cx="0" cy="51706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702746" y="3439730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3736062" y="4316056"/>
            <a:ext cx="0" cy="51706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699883" y="4349048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779300" y="4833117"/>
            <a:ext cx="3919249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hlinkClick r:id="rId3" action="ppaction://hlinksldjump"/>
              </a:rPr>
              <a:t>Evaluate transmission via local spread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780717" y="5202449"/>
            <a:ext cx="3919249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hlinkClick r:id="rId4" action="ppaction://hlinksldjump"/>
              </a:rPr>
              <a:t>Evaluate transmission via shipments</a:t>
            </a:r>
            <a:endParaRPr lang="en-US" dirty="0"/>
          </a:p>
        </p:txBody>
      </p:sp>
      <p:cxnSp>
        <p:nvCxnSpPr>
          <p:cNvPr id="15" name="Straight Arrow Connector 14"/>
          <p:cNvCxnSpPr>
            <a:endCxn id="16" idx="1"/>
          </p:cNvCxnSpPr>
          <p:nvPr/>
        </p:nvCxnSpPr>
        <p:spPr>
          <a:xfrm>
            <a:off x="5698549" y="3225293"/>
            <a:ext cx="398367" cy="399103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096916" y="3439730"/>
            <a:ext cx="2011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No, end simulation</a:t>
            </a:r>
          </a:p>
        </p:txBody>
      </p:sp>
      <p:cxnSp>
        <p:nvCxnSpPr>
          <p:cNvPr id="20" name="Straight Arrow Connector 19"/>
          <p:cNvCxnSpPr>
            <a:endCxn id="16" idx="1"/>
          </p:cNvCxnSpPr>
          <p:nvPr/>
        </p:nvCxnSpPr>
        <p:spPr>
          <a:xfrm flipV="1">
            <a:off x="5699966" y="3624396"/>
            <a:ext cx="396950" cy="48729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780717" y="5571781"/>
            <a:ext cx="3919249" cy="646331"/>
          </a:xfrm>
          <a:prstGeom prst="rect">
            <a:avLst/>
          </a:prstGeom>
          <a:solidFill>
            <a:srgbClr val="C6D9F1"/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Record which premises are susceptible/exposed/infectious</a:t>
            </a:r>
            <a:r>
              <a:rPr lang="en-US" dirty="0" smtClean="0">
                <a:solidFill>
                  <a:srgbClr val="A6A6A6"/>
                </a:solidFill>
              </a:rPr>
              <a:t>/vaccinated</a:t>
            </a:r>
            <a:endParaRPr lang="en-US" dirty="0">
              <a:solidFill>
                <a:srgbClr val="A6A6A6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1150087" y="3037406"/>
            <a:ext cx="396950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1150087" y="3037406"/>
            <a:ext cx="0" cy="3471329"/>
          </a:xfrm>
          <a:prstGeom prst="straightConnector1">
            <a:avLst/>
          </a:prstGeom>
          <a:ln>
            <a:solidFill>
              <a:srgbClr val="000000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1150087" y="6508735"/>
            <a:ext cx="2588838" cy="2"/>
          </a:xfrm>
          <a:prstGeom prst="straightConnector1">
            <a:avLst/>
          </a:prstGeom>
          <a:ln>
            <a:solidFill>
              <a:srgbClr val="000000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23" idx="2"/>
          </p:cNvCxnSpPr>
          <p:nvPr/>
        </p:nvCxnSpPr>
        <p:spPr>
          <a:xfrm flipV="1">
            <a:off x="3740342" y="6218112"/>
            <a:ext cx="0" cy="290625"/>
          </a:xfrm>
          <a:prstGeom prst="straightConnector1">
            <a:avLst/>
          </a:prstGeom>
          <a:ln>
            <a:solidFill>
              <a:srgbClr val="000000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90176" y="4461301"/>
            <a:ext cx="1059911" cy="371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Next day</a:t>
            </a:r>
            <a:endParaRPr lang="en-US" dirty="0"/>
          </a:p>
        </p:txBody>
      </p:sp>
      <p:sp>
        <p:nvSpPr>
          <p:cNvPr id="36" name="Title 3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593795" y="1430246"/>
            <a:ext cx="5106171" cy="92333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Specify premises locations/demographics, shipment parameters, and disease parameters. Designate certain premises as infectious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or vaccinated</a:t>
            </a:r>
            <a:r>
              <a:rPr lang="en-US" dirty="0" smtClean="0"/>
              <a:t>.</a:t>
            </a:r>
            <a:endParaRPr lang="en-US" dirty="0"/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2198672" y="2353576"/>
            <a:ext cx="0" cy="68705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2149190" y="2433575"/>
            <a:ext cx="1744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Begin simulation</a:t>
            </a:r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7503565" y="3809062"/>
            <a:ext cx="0" cy="51706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096916" y="4349048"/>
            <a:ext cx="2842968" cy="2031325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Summarize by time: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Exposed premises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I</a:t>
            </a:r>
            <a:r>
              <a:rPr lang="en-US" dirty="0" smtClean="0"/>
              <a:t>nfected animals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Shipments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and distances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Longest distance spread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rgbClr val="A6A6A6"/>
                </a:solidFill>
              </a:rPr>
              <a:t>Vaccines/other control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rgbClr val="A6A6A6"/>
                </a:solidFill>
              </a:rPr>
              <a:t>Route of infection</a:t>
            </a:r>
            <a:endParaRPr lang="en-US" dirty="0">
              <a:solidFill>
                <a:srgbClr val="A6A6A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58937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 flipV="1">
            <a:off x="3130550" y="4114800"/>
            <a:ext cx="3657600" cy="381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headEnd type="oval"/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 flipV="1">
            <a:off x="3130550" y="4521200"/>
            <a:ext cx="3657600" cy="381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headEnd type="oval"/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V="1">
            <a:off x="3130550" y="4914900"/>
            <a:ext cx="3657600" cy="381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headEnd type="oval"/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809750" y="3962400"/>
            <a:ext cx="1168400" cy="342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/>
              <a:t>Premises 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809750" y="4362450"/>
            <a:ext cx="1168400" cy="342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/>
              <a:t>Premises 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809750" y="4743450"/>
            <a:ext cx="1168400" cy="342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/>
              <a:t>Premises 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225800" y="3750846"/>
            <a:ext cx="3683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/>
              <a:t>p</a:t>
            </a:r>
            <a:r>
              <a:rPr lang="en-US" sz="1600" baseline="-25000" dirty="0" smtClean="0"/>
              <a:t>1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384550" y="4165600"/>
            <a:ext cx="3683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/>
              <a:t>p</a:t>
            </a:r>
            <a:r>
              <a:rPr lang="en-US" sz="1600" baseline="-25000" dirty="0" smtClean="0"/>
              <a:t>2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263900" y="4554954"/>
            <a:ext cx="3683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/>
              <a:t>p</a:t>
            </a:r>
            <a:r>
              <a:rPr lang="en-US" sz="1600" baseline="-25000" dirty="0" smtClean="0"/>
              <a:t>n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946400" y="3581569"/>
            <a:ext cx="3683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0</a:t>
            </a:r>
            <a:endParaRPr lang="en-US" sz="1600" baseline="-250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 flipH="1">
            <a:off x="6592887" y="3581569"/>
            <a:ext cx="3905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1</a:t>
            </a:r>
            <a:endParaRPr lang="en-US" sz="1600" baseline="-250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399212" y="304800"/>
            <a:ext cx="2089150" cy="208915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6399212" y="1088023"/>
            <a:ext cx="1168400" cy="342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/>
              <a:t>Premises 2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154862" y="685800"/>
            <a:ext cx="1168400" cy="342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/>
              <a:t>Premises 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983412" y="1422400"/>
            <a:ext cx="1168400" cy="342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/>
              <a:t>Premises n</a:t>
            </a:r>
          </a:p>
        </p:txBody>
      </p:sp>
      <p:sp>
        <p:nvSpPr>
          <p:cNvPr id="29" name="Oval 28"/>
          <p:cNvSpPr/>
          <p:nvPr/>
        </p:nvSpPr>
        <p:spPr>
          <a:xfrm>
            <a:off x="6567487" y="1380123"/>
            <a:ext cx="105777" cy="10577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6986587" y="1596023"/>
            <a:ext cx="105777" cy="10577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7151687" y="808623"/>
            <a:ext cx="105777" cy="10577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4224421" y="3455740"/>
            <a:ext cx="6142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p</a:t>
            </a:r>
            <a:r>
              <a:rPr lang="en-US" sz="1600" baseline="-25000" dirty="0" smtClean="0"/>
              <a:t>x</a:t>
            </a:r>
            <a:endParaRPr lang="en-US" sz="1600" baseline="-25000" dirty="0" smtClean="0"/>
          </a:p>
        </p:txBody>
      </p:sp>
      <p:cxnSp>
        <p:nvCxnSpPr>
          <p:cNvPr id="6" name="Straight Connector 5"/>
          <p:cNvCxnSpPr>
            <a:stCxn id="33" idx="2"/>
          </p:cNvCxnSpPr>
          <p:nvPr/>
        </p:nvCxnSpPr>
        <p:spPr>
          <a:xfrm>
            <a:off x="4531561" y="3794294"/>
            <a:ext cx="2339" cy="1476206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6351587" y="2319923"/>
            <a:ext cx="105777" cy="105777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5815012" y="2408012"/>
            <a:ext cx="13398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/>
              <a:t>Premises </a:t>
            </a:r>
            <a:r>
              <a:rPr lang="en-US" sz="1600" dirty="0" smtClean="0"/>
              <a:t>x</a:t>
            </a:r>
            <a:endParaRPr lang="en-US" sz="16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431801" y="326023"/>
            <a:ext cx="53467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Hypothetical premises x is located at the closest possible distance in the cell to the source (largest kernel value) and has the largest susceptibility value of any of the premises in the cell…</a:t>
            </a:r>
          </a:p>
          <a:p>
            <a:endParaRPr lang="en-US" dirty="0"/>
          </a:p>
          <a:p>
            <a:pPr algn="ctr"/>
            <a:r>
              <a:rPr lang="en-US" dirty="0" smtClean="0"/>
              <a:t>p</a:t>
            </a:r>
            <a:r>
              <a:rPr lang="en-US" baseline="-25000" dirty="0" smtClean="0"/>
              <a:t>x</a:t>
            </a:r>
            <a:r>
              <a:rPr lang="en-US" dirty="0" smtClean="0"/>
              <a:t> </a:t>
            </a:r>
            <a:r>
              <a:rPr lang="en-US" dirty="0"/>
              <a:t>= 1-e^</a:t>
            </a:r>
            <a:r>
              <a:rPr lang="en-US" dirty="0" smtClean="0"/>
              <a:t>(-</a:t>
            </a:r>
            <a:r>
              <a:rPr lang="en-US" dirty="0" smtClean="0">
                <a:solidFill>
                  <a:srgbClr val="FF0000"/>
                </a:solidFill>
              </a:rPr>
              <a:t>K</a:t>
            </a:r>
            <a:r>
              <a:rPr lang="en-US" dirty="0" smtClean="0"/>
              <a:t>*</a:t>
            </a:r>
            <a:r>
              <a:rPr lang="en-US" dirty="0" smtClean="0">
                <a:solidFill>
                  <a:srgbClr val="FF0000"/>
                </a:solidFill>
              </a:rPr>
              <a:t>S</a:t>
            </a:r>
            <a:r>
              <a:rPr lang="en-US" dirty="0" smtClean="0"/>
              <a:t>*</a:t>
            </a:r>
            <a:r>
              <a:rPr lang="en-US" dirty="0"/>
              <a:t>i</a:t>
            </a:r>
            <a:r>
              <a:rPr lang="en-US" baseline="-25000" dirty="0"/>
              <a:t>s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4533900" y="1485900"/>
            <a:ext cx="1701800" cy="834023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endCxn id="34" idx="3"/>
          </p:cNvCxnSpPr>
          <p:nvPr/>
        </p:nvCxnSpPr>
        <p:spPr>
          <a:xfrm>
            <a:off x="1276348" y="2404992"/>
            <a:ext cx="5090730" cy="5217"/>
          </a:xfrm>
          <a:prstGeom prst="line">
            <a:avLst/>
          </a:prstGeom>
          <a:ln>
            <a:solidFill>
              <a:schemeClr val="tx1"/>
            </a:solidFill>
            <a:prstDash val="dot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425700" y="2404992"/>
            <a:ext cx="2413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/>
              <a:t>Shortest cell-cell distance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534233" y="2794000"/>
            <a:ext cx="31162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 so we know </a:t>
            </a:r>
            <a:r>
              <a:rPr lang="en-US" dirty="0" smtClean="0"/>
              <a:t>p</a:t>
            </a:r>
            <a:r>
              <a:rPr lang="en-US" baseline="-25000" dirty="0" smtClean="0"/>
              <a:t>x</a:t>
            </a:r>
            <a:r>
              <a:rPr lang="en-US" dirty="0" smtClean="0"/>
              <a:t> </a:t>
            </a:r>
            <a:r>
              <a:rPr lang="en-US" dirty="0" smtClean="0"/>
              <a:t>is equal to or (more likely) larger than any p</a:t>
            </a:r>
            <a:r>
              <a:rPr lang="en-US" baseline="-25000" dirty="0" smtClean="0"/>
              <a:t>n</a:t>
            </a:r>
            <a:r>
              <a:rPr lang="en-US" dirty="0" smtClean="0"/>
              <a:t> value.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231772" y="2404992"/>
            <a:ext cx="10445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Source premises </a:t>
            </a:r>
          </a:p>
        </p:txBody>
      </p:sp>
      <p:sp>
        <p:nvSpPr>
          <p:cNvPr id="42" name="Rectangle 41"/>
          <p:cNvSpPr/>
          <p:nvPr/>
        </p:nvSpPr>
        <p:spPr>
          <a:xfrm>
            <a:off x="231773" y="2393950"/>
            <a:ext cx="1044575" cy="104457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396625" y="2940912"/>
            <a:ext cx="105777" cy="10577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2259261" y="4524176"/>
            <a:ext cx="414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5199402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 flipV="1">
            <a:off x="3130550" y="4114800"/>
            <a:ext cx="3657600" cy="381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headEnd type="oval"/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 flipV="1">
            <a:off x="3130550" y="4521200"/>
            <a:ext cx="3657600" cy="381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headEnd type="oval"/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V="1">
            <a:off x="3130550" y="4914900"/>
            <a:ext cx="3657600" cy="381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headEnd type="oval"/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809750" y="3962400"/>
            <a:ext cx="1168400" cy="342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/>
              <a:t>Premises 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809750" y="4362450"/>
            <a:ext cx="1168400" cy="342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/>
              <a:t>Premises 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809750" y="4743450"/>
            <a:ext cx="1168400" cy="342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/>
              <a:t>Premises 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225800" y="3750846"/>
            <a:ext cx="3683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/>
              <a:t>p</a:t>
            </a:r>
            <a:r>
              <a:rPr lang="en-US" sz="1600" baseline="-25000" dirty="0" smtClean="0"/>
              <a:t>1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384550" y="4165600"/>
            <a:ext cx="3683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/>
              <a:t>p</a:t>
            </a:r>
            <a:r>
              <a:rPr lang="en-US" sz="1600" baseline="-25000" dirty="0" smtClean="0"/>
              <a:t>2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263900" y="4554954"/>
            <a:ext cx="3683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/>
              <a:t>p</a:t>
            </a:r>
            <a:r>
              <a:rPr lang="en-US" sz="1600" baseline="-25000" dirty="0" smtClean="0"/>
              <a:t>n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946400" y="3581569"/>
            <a:ext cx="3683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0</a:t>
            </a:r>
            <a:endParaRPr lang="en-US" sz="1600" baseline="-250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 flipH="1">
            <a:off x="6592887" y="3581569"/>
            <a:ext cx="3905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1</a:t>
            </a:r>
            <a:endParaRPr lang="en-US" sz="1600" baseline="-250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399212" y="304800"/>
            <a:ext cx="2089150" cy="208915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6399212" y="1088023"/>
            <a:ext cx="1168400" cy="342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/>
              <a:t>Premises 2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154862" y="685800"/>
            <a:ext cx="1168400" cy="342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/>
              <a:t>Premises 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983412" y="1422400"/>
            <a:ext cx="1168400" cy="342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/>
              <a:t>Premises n</a:t>
            </a:r>
          </a:p>
        </p:txBody>
      </p:sp>
      <p:sp>
        <p:nvSpPr>
          <p:cNvPr id="29" name="Oval 28"/>
          <p:cNvSpPr/>
          <p:nvPr/>
        </p:nvSpPr>
        <p:spPr>
          <a:xfrm>
            <a:off x="6567487" y="1380123"/>
            <a:ext cx="105777" cy="10577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6986587" y="1596023"/>
            <a:ext cx="105777" cy="10577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7151687" y="808623"/>
            <a:ext cx="105777" cy="10577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4356100" y="3455740"/>
            <a:ext cx="3683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/>
              <a:t>p</a:t>
            </a:r>
            <a:r>
              <a:rPr lang="en-US" sz="1600" baseline="-25000" dirty="0"/>
              <a:t>x</a:t>
            </a:r>
            <a:endParaRPr lang="en-US" sz="1600" baseline="-25000" dirty="0" smtClean="0"/>
          </a:p>
        </p:txBody>
      </p:sp>
      <p:cxnSp>
        <p:nvCxnSpPr>
          <p:cNvPr id="6" name="Straight Connector 5"/>
          <p:cNvCxnSpPr>
            <a:stCxn id="33" idx="2"/>
          </p:cNvCxnSpPr>
          <p:nvPr/>
        </p:nvCxnSpPr>
        <p:spPr>
          <a:xfrm flipH="1">
            <a:off x="4533900" y="3794294"/>
            <a:ext cx="6350" cy="1476206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6237287" y="2204118"/>
            <a:ext cx="330200" cy="3302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7F7F7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5804819" y="1873003"/>
            <a:ext cx="619711" cy="342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rgbClr val="7F7F7F"/>
                </a:solidFill>
              </a:rPr>
              <a:t>p</a:t>
            </a:r>
            <a:r>
              <a:rPr lang="en-US" sz="1600" baseline="-25000" dirty="0" smtClean="0">
                <a:solidFill>
                  <a:srgbClr val="7F7F7F"/>
                </a:solidFill>
              </a:rPr>
              <a:t>cell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1418" y="669868"/>
            <a:ext cx="5685589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</a:t>
            </a:r>
            <a:r>
              <a:rPr lang="en-US" baseline="-25000" dirty="0" smtClean="0"/>
              <a:t>cell</a:t>
            </a:r>
            <a:r>
              <a:rPr lang="en-US" dirty="0" smtClean="0"/>
              <a:t> </a:t>
            </a:r>
            <a:r>
              <a:rPr lang="en-US" dirty="0"/>
              <a:t>is an overestimate of observing 1 or more </a:t>
            </a:r>
            <a:r>
              <a:rPr lang="en-US" dirty="0" smtClean="0"/>
              <a:t>infections in the cell (observing 1 or more infections among N hypothetical farms with inflated value p</a:t>
            </a:r>
            <a:r>
              <a:rPr lang="en-US" baseline="-25000" dirty="0" smtClean="0"/>
              <a:t>x</a:t>
            </a:r>
            <a:r>
              <a:rPr lang="en-US" dirty="0" smtClean="0"/>
              <a:t>). Observing no infections means we can skip the entire cell. </a:t>
            </a:r>
          </a:p>
          <a:p>
            <a:endParaRPr lang="en-US" dirty="0" smtClean="0"/>
          </a:p>
          <a:p>
            <a:pPr algn="ctr"/>
            <a:r>
              <a:rPr lang="en-US" dirty="0" smtClean="0"/>
              <a:t>p</a:t>
            </a:r>
            <a:r>
              <a:rPr lang="en-US" baseline="-25000" dirty="0" smtClean="0"/>
              <a:t>cell</a:t>
            </a:r>
            <a:r>
              <a:rPr lang="en-US" dirty="0" smtClean="0"/>
              <a:t> = 1</a:t>
            </a:r>
            <a:r>
              <a:rPr lang="en-US" dirty="0"/>
              <a:t>-e^</a:t>
            </a:r>
            <a:r>
              <a:rPr lang="en-US" dirty="0" smtClean="0"/>
              <a:t>(-K</a:t>
            </a:r>
            <a:r>
              <a:rPr lang="en-US" dirty="0"/>
              <a:t>*S*</a:t>
            </a:r>
            <a:r>
              <a:rPr lang="en-US" dirty="0" smtClean="0"/>
              <a:t>i</a:t>
            </a:r>
            <a:r>
              <a:rPr lang="en-US" baseline="-25000" dirty="0" smtClean="0"/>
              <a:t>s</a:t>
            </a:r>
            <a:r>
              <a:rPr lang="en-US" dirty="0" smtClean="0"/>
              <a:t>*</a:t>
            </a:r>
            <a:r>
              <a:rPr lang="en-US" dirty="0" smtClean="0">
                <a:solidFill>
                  <a:srgbClr val="FF0000"/>
                </a:solidFill>
              </a:rPr>
              <a:t>N</a:t>
            </a:r>
            <a:r>
              <a:rPr lang="en-US" dirty="0" smtClean="0"/>
              <a:t>)</a:t>
            </a:r>
            <a:endParaRPr lang="en-US" dirty="0"/>
          </a:p>
          <a:p>
            <a:endParaRPr lang="en-US" baseline="-25000" dirty="0" smtClean="0"/>
          </a:p>
          <a:p>
            <a:pPr algn="ctr"/>
            <a:r>
              <a:rPr lang="en-US" dirty="0" smtClean="0"/>
              <a:t>So, this is always true:</a:t>
            </a:r>
            <a:endParaRPr lang="en-US" dirty="0"/>
          </a:p>
          <a:p>
            <a:pPr algn="ctr"/>
            <a:r>
              <a:rPr lang="en-US" sz="2400" dirty="0" smtClean="0"/>
              <a:t>Any p</a:t>
            </a:r>
            <a:r>
              <a:rPr lang="en-US" sz="2400" baseline="-25000" dirty="0" smtClean="0"/>
              <a:t>n</a:t>
            </a:r>
            <a:r>
              <a:rPr lang="en-US" sz="2400" dirty="0" smtClean="0"/>
              <a:t> </a:t>
            </a:r>
            <a:r>
              <a:rPr lang="en-US" sz="2400" dirty="0" smtClean="0"/>
              <a:t>≤ </a:t>
            </a:r>
            <a:r>
              <a:rPr lang="en-US" sz="2400" dirty="0" smtClean="0"/>
              <a:t>p</a:t>
            </a:r>
            <a:r>
              <a:rPr lang="en-US" sz="2400" baseline="-25000" dirty="0" smtClean="0"/>
              <a:t>x</a:t>
            </a:r>
            <a:r>
              <a:rPr lang="en-US" sz="2400" dirty="0" smtClean="0"/>
              <a:t> </a:t>
            </a:r>
            <a:r>
              <a:rPr lang="en-US" sz="2400" dirty="0" smtClean="0"/>
              <a:t>≤ </a:t>
            </a:r>
            <a:r>
              <a:rPr lang="en-US" sz="2400" dirty="0" smtClean="0"/>
              <a:t>p</a:t>
            </a:r>
            <a:r>
              <a:rPr lang="en-US" sz="2400" baseline="-25000" dirty="0" smtClean="0"/>
              <a:t>cell</a:t>
            </a:r>
          </a:p>
          <a:p>
            <a:endParaRPr lang="en-US" baseline="-25000" dirty="0"/>
          </a:p>
        </p:txBody>
      </p:sp>
      <p:sp>
        <p:nvSpPr>
          <p:cNvPr id="37" name="TextBox 36"/>
          <p:cNvSpPr txBox="1"/>
          <p:nvPr/>
        </p:nvSpPr>
        <p:spPr>
          <a:xfrm>
            <a:off x="6147007" y="3457243"/>
            <a:ext cx="6207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/>
              <a:t>p</a:t>
            </a:r>
            <a:r>
              <a:rPr lang="en-US" sz="1600" baseline="-25000" dirty="0" smtClean="0"/>
              <a:t>cell</a:t>
            </a:r>
          </a:p>
        </p:txBody>
      </p:sp>
      <p:cxnSp>
        <p:nvCxnSpPr>
          <p:cNvPr id="38" name="Straight Connector 37"/>
          <p:cNvCxnSpPr>
            <a:stCxn id="37" idx="2"/>
          </p:cNvCxnSpPr>
          <p:nvPr/>
        </p:nvCxnSpPr>
        <p:spPr>
          <a:xfrm>
            <a:off x="6457364" y="3795797"/>
            <a:ext cx="0" cy="1476206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946400" y="3342105"/>
            <a:ext cx="438150" cy="239464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3752850" y="3342105"/>
            <a:ext cx="603250" cy="408741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endCxn id="37" idx="1"/>
          </p:cNvCxnSpPr>
          <p:nvPr/>
        </p:nvCxnSpPr>
        <p:spPr>
          <a:xfrm>
            <a:off x="4533900" y="3235158"/>
            <a:ext cx="1613107" cy="391362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6351587" y="2319923"/>
            <a:ext cx="105777" cy="105777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5818187" y="2425700"/>
            <a:ext cx="1168400" cy="342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rgbClr val="000000"/>
                </a:solidFill>
              </a:rPr>
              <a:t>Premises x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2259261" y="4524176"/>
            <a:ext cx="414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9208156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 flipV="1">
            <a:off x="2431255" y="4632322"/>
            <a:ext cx="3657600" cy="381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headEnd type="oval"/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247105" y="4099091"/>
            <a:ext cx="3683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0</a:t>
            </a:r>
            <a:endParaRPr lang="en-US" sz="1600" baseline="-250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 flipH="1">
            <a:off x="5893592" y="4099091"/>
            <a:ext cx="3905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1</a:t>
            </a:r>
            <a:endParaRPr lang="en-US" sz="1600" baseline="-250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74842" y="671479"/>
            <a:ext cx="811463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Conduct a pass/fail test with probability p</a:t>
            </a:r>
            <a:r>
              <a:rPr lang="en-US" baseline="-25000" dirty="0" smtClean="0"/>
              <a:t>cell</a:t>
            </a:r>
            <a:r>
              <a:rPr lang="en-US" dirty="0" smtClean="0"/>
              <a:t>: </a:t>
            </a:r>
          </a:p>
          <a:p>
            <a:r>
              <a:rPr lang="en-US" dirty="0" smtClean="0"/>
              <a:t>draw a random number </a:t>
            </a:r>
            <a:r>
              <a:rPr lang="en-US" dirty="0" err="1" smtClean="0"/>
              <a:t>r</a:t>
            </a:r>
            <a:r>
              <a:rPr lang="en-US" baseline="-25000" dirty="0" err="1" smtClean="0"/>
              <a:t>cell</a:t>
            </a:r>
            <a:r>
              <a:rPr lang="en-US" dirty="0" smtClean="0"/>
              <a:t> between 0 and 1.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008000"/>
                </a:solidFill>
              </a:rPr>
              <a:t>Pass: </a:t>
            </a:r>
            <a:r>
              <a:rPr lang="en-US" dirty="0" err="1" smtClean="0">
                <a:solidFill>
                  <a:srgbClr val="008000"/>
                </a:solidFill>
              </a:rPr>
              <a:t>r</a:t>
            </a:r>
            <a:r>
              <a:rPr lang="en-US" baseline="-25000" dirty="0" err="1" smtClean="0">
                <a:solidFill>
                  <a:srgbClr val="008000"/>
                </a:solidFill>
              </a:rPr>
              <a:t>cell</a:t>
            </a:r>
            <a:r>
              <a:rPr lang="en-US" dirty="0" smtClean="0">
                <a:solidFill>
                  <a:srgbClr val="008000"/>
                </a:solidFill>
              </a:rPr>
              <a:t> ≤ p</a:t>
            </a:r>
            <a:r>
              <a:rPr lang="en-US" baseline="-25000" dirty="0" smtClean="0">
                <a:solidFill>
                  <a:srgbClr val="008000"/>
                </a:solidFill>
              </a:rPr>
              <a:t>cell</a:t>
            </a:r>
            <a:r>
              <a:rPr lang="en-US" dirty="0" smtClean="0"/>
              <a:t>, continue to p</a:t>
            </a:r>
            <a:r>
              <a:rPr lang="en-US" baseline="-25000" dirty="0" smtClean="0"/>
              <a:t>x</a:t>
            </a:r>
            <a:r>
              <a:rPr lang="en-US" dirty="0" smtClean="0"/>
              <a:t> test (“enter the cell”)</a:t>
            </a:r>
          </a:p>
          <a:p>
            <a:endParaRPr lang="en-US" dirty="0" smtClean="0"/>
          </a:p>
          <a:p>
            <a:r>
              <a:rPr lang="en-US" dirty="0" smtClean="0"/>
              <a:t>Fail: </a:t>
            </a:r>
            <a:r>
              <a:rPr lang="en-US" dirty="0" err="1"/>
              <a:t>r</a:t>
            </a:r>
            <a:r>
              <a:rPr lang="en-US" baseline="-25000" dirty="0" err="1"/>
              <a:t>cell</a:t>
            </a:r>
            <a:r>
              <a:rPr lang="en-US" dirty="0" smtClean="0"/>
              <a:t> &gt; p</a:t>
            </a:r>
            <a:r>
              <a:rPr lang="en-US" baseline="-25000" dirty="0" smtClean="0"/>
              <a:t>cell</a:t>
            </a:r>
            <a:r>
              <a:rPr lang="en-US" dirty="0" smtClean="0"/>
              <a:t>, go on to the next cell. </a:t>
            </a:r>
            <a:r>
              <a:rPr lang="en-US" dirty="0"/>
              <a:t>Failing p</a:t>
            </a:r>
            <a:r>
              <a:rPr lang="en-US" baseline="-25000" dirty="0"/>
              <a:t>cell</a:t>
            </a:r>
            <a:r>
              <a:rPr lang="en-US" dirty="0"/>
              <a:t> means we are realizing a subset of outcomes in which none of premises 1 through n are infected by this source premises</a:t>
            </a:r>
            <a:r>
              <a:rPr lang="en-US" dirty="0" smtClean="0"/>
              <a:t>. This cell is actually less likely to be skipped than if we used the actual probability of observing infection in one or more premises in the cell.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5447712" y="3636211"/>
            <a:ext cx="6207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/>
              <a:t>p</a:t>
            </a:r>
            <a:r>
              <a:rPr lang="en-US" sz="1600" baseline="-25000" dirty="0" smtClean="0"/>
              <a:t>cell</a:t>
            </a:r>
          </a:p>
        </p:txBody>
      </p:sp>
      <p:cxnSp>
        <p:nvCxnSpPr>
          <p:cNvPr id="38" name="Straight Connector 37"/>
          <p:cNvCxnSpPr>
            <a:stCxn id="37" idx="2"/>
          </p:cNvCxnSpPr>
          <p:nvPr/>
        </p:nvCxnSpPr>
        <p:spPr>
          <a:xfrm>
            <a:off x="5758069" y="3974765"/>
            <a:ext cx="0" cy="1070307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21" idx="2"/>
          </p:cNvCxnSpPr>
          <p:nvPr/>
        </p:nvCxnSpPr>
        <p:spPr>
          <a:xfrm flipH="1">
            <a:off x="2431255" y="4437645"/>
            <a:ext cx="3326814" cy="0"/>
          </a:xfrm>
          <a:prstGeom prst="straightConnector1">
            <a:avLst/>
          </a:prstGeom>
          <a:ln>
            <a:solidFill>
              <a:srgbClr val="008000"/>
            </a:solidFill>
            <a:headEnd type="oval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700462" y="4068313"/>
            <a:ext cx="647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Pass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582360" y="4120205"/>
            <a:ext cx="17976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Probability of observing </a:t>
            </a:r>
            <a:r>
              <a:rPr lang="en-US" i="1" dirty="0" smtClean="0"/>
              <a:t>no</a:t>
            </a:r>
            <a:r>
              <a:rPr lang="en-US" dirty="0" smtClean="0"/>
              <a:t> infections is </a:t>
            </a:r>
            <a:r>
              <a:rPr lang="en-US" i="1" dirty="0" smtClean="0"/>
              <a:t>under</a:t>
            </a:r>
            <a:r>
              <a:rPr lang="en-US" dirty="0" smtClean="0"/>
              <a:t>estimated using p</a:t>
            </a:r>
            <a:r>
              <a:rPr lang="en-US" baseline="-25000" dirty="0" smtClean="0"/>
              <a:t>cell</a:t>
            </a:r>
            <a:endParaRPr lang="en-US" baseline="-25000" dirty="0"/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5777743" y="4469729"/>
            <a:ext cx="330786" cy="0"/>
          </a:xfrm>
          <a:prstGeom prst="straightConnector1">
            <a:avLst/>
          </a:prstGeom>
          <a:ln>
            <a:solidFill>
              <a:srgbClr val="FF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01823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Straight Connector 37"/>
          <p:cNvCxnSpPr>
            <a:stCxn id="37" idx="2"/>
          </p:cNvCxnSpPr>
          <p:nvPr/>
        </p:nvCxnSpPr>
        <p:spPr>
          <a:xfrm>
            <a:off x="5476286" y="1647493"/>
            <a:ext cx="0" cy="1983370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 flipV="1">
            <a:off x="2149472" y="2305050"/>
            <a:ext cx="3657600" cy="381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headEnd type="oval"/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965322" y="1771819"/>
            <a:ext cx="3683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0</a:t>
            </a:r>
            <a:endParaRPr lang="en-US" sz="1600" baseline="-250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 flipH="1">
            <a:off x="5611809" y="1771819"/>
            <a:ext cx="3905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1</a:t>
            </a:r>
            <a:endParaRPr lang="en-US" sz="1600" baseline="-250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30386" y="382721"/>
            <a:ext cx="46728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For each premises in the cell</a:t>
            </a:r>
            <a:r>
              <a:rPr lang="en-US" dirty="0" smtClean="0"/>
              <a:t>, conduct a pass/fail test with probability p</a:t>
            </a:r>
            <a:r>
              <a:rPr lang="en-US" baseline="-25000" dirty="0" smtClean="0"/>
              <a:t>x</a:t>
            </a:r>
            <a:r>
              <a:rPr lang="en-US" dirty="0" smtClean="0"/>
              <a:t>. First scale everything to p</a:t>
            </a:r>
            <a:r>
              <a:rPr lang="en-US" baseline="-25000" dirty="0" smtClean="0"/>
              <a:t>cell</a:t>
            </a:r>
            <a:r>
              <a:rPr lang="en-US" dirty="0" smtClean="0"/>
              <a:t> to adjust for the </a:t>
            </a:r>
            <a:r>
              <a:rPr lang="en-US" dirty="0" smtClean="0">
                <a:solidFill>
                  <a:srgbClr val="008000"/>
                </a:solidFill>
              </a:rPr>
              <a:t>successful p</a:t>
            </a:r>
            <a:r>
              <a:rPr lang="en-US" baseline="-25000" dirty="0" smtClean="0">
                <a:solidFill>
                  <a:srgbClr val="008000"/>
                </a:solidFill>
              </a:rPr>
              <a:t>cell</a:t>
            </a:r>
            <a:r>
              <a:rPr lang="en-US" dirty="0" smtClean="0">
                <a:solidFill>
                  <a:srgbClr val="008000"/>
                </a:solidFill>
              </a:rPr>
              <a:t> test</a:t>
            </a:r>
            <a:r>
              <a:rPr lang="en-US" dirty="0" smtClean="0"/>
              <a:t>. 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165929" y="1308939"/>
            <a:ext cx="6207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/>
              <a:t>p</a:t>
            </a:r>
            <a:r>
              <a:rPr lang="en-US" sz="1600" baseline="-25000" dirty="0" smtClean="0"/>
              <a:t>cell</a:t>
            </a:r>
          </a:p>
        </p:txBody>
      </p:sp>
      <p:cxnSp>
        <p:nvCxnSpPr>
          <p:cNvPr id="15" name="Straight Arrow Connector 14"/>
          <p:cNvCxnSpPr>
            <a:endCxn id="21" idx="2"/>
          </p:cNvCxnSpPr>
          <p:nvPr/>
        </p:nvCxnSpPr>
        <p:spPr>
          <a:xfrm flipH="1">
            <a:off x="2149472" y="2110373"/>
            <a:ext cx="3326814" cy="0"/>
          </a:xfrm>
          <a:prstGeom prst="straightConnector1">
            <a:avLst/>
          </a:prstGeom>
          <a:ln>
            <a:solidFill>
              <a:srgbClr val="008000"/>
            </a:solidFill>
            <a:headEnd type="oval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2147093" y="3249860"/>
            <a:ext cx="3329193" cy="381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headEnd type="oval"/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962943" y="2716629"/>
            <a:ext cx="3683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0</a:t>
            </a:r>
            <a:endParaRPr lang="en-US" sz="1600" baseline="-250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035300" y="2679700"/>
            <a:ext cx="1031079" cy="502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/>
              <a:t>p</a:t>
            </a:r>
            <a:r>
              <a:rPr lang="en-US" sz="1600" baseline="-25000" dirty="0" smtClean="0"/>
              <a:t>x</a:t>
            </a:r>
            <a:r>
              <a:rPr lang="en-US" sz="1600" dirty="0" smtClean="0"/>
              <a:t>/</a:t>
            </a:r>
            <a:r>
              <a:rPr lang="en-US" sz="1600" dirty="0"/>
              <a:t>p</a:t>
            </a:r>
            <a:r>
              <a:rPr lang="en-US" sz="1600" baseline="-25000" dirty="0"/>
              <a:t>cell</a:t>
            </a:r>
          </a:p>
          <a:p>
            <a:pPr algn="r"/>
            <a:endParaRPr lang="en-US" sz="1600" baseline="-25000" dirty="0" smtClean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3457971" y="3055183"/>
            <a:ext cx="7144" cy="575680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715294" y="3709239"/>
            <a:ext cx="69977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Draw a random number </a:t>
            </a:r>
            <a:r>
              <a:rPr lang="en-US" dirty="0" err="1" smtClean="0"/>
              <a:t>r</a:t>
            </a:r>
            <a:r>
              <a:rPr lang="en-US" baseline="-25000" dirty="0" err="1" smtClean="0"/>
              <a:t>n</a:t>
            </a:r>
            <a:r>
              <a:rPr lang="en-US" dirty="0" smtClean="0"/>
              <a:t> </a:t>
            </a:r>
            <a:r>
              <a:rPr lang="en-US" dirty="0"/>
              <a:t>between 0 and </a:t>
            </a:r>
            <a:r>
              <a:rPr lang="en-US" dirty="0" smtClean="0"/>
              <a:t>1 (alternatively, we could have not scaled and drawn </a:t>
            </a:r>
            <a:r>
              <a:rPr lang="en-US" dirty="0" err="1" smtClean="0"/>
              <a:t>r</a:t>
            </a:r>
            <a:r>
              <a:rPr lang="en-US" baseline="-25000" dirty="0" err="1" smtClean="0"/>
              <a:t>n</a:t>
            </a:r>
            <a:r>
              <a:rPr lang="en-US" dirty="0" smtClean="0"/>
              <a:t> between 0 and </a:t>
            </a:r>
            <a:r>
              <a:rPr lang="en-US" baseline="-25000" dirty="0" smtClean="0"/>
              <a:t>pcell</a:t>
            </a:r>
            <a:r>
              <a:rPr lang="en-US" dirty="0" smtClean="0"/>
              <a:t>).</a:t>
            </a:r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rgbClr val="FF6600"/>
                </a:solidFill>
              </a:rPr>
              <a:t>Pass: </a:t>
            </a:r>
            <a:r>
              <a:rPr lang="en-US" dirty="0" err="1" smtClean="0">
                <a:solidFill>
                  <a:srgbClr val="FF6600"/>
                </a:solidFill>
              </a:rPr>
              <a:t>r</a:t>
            </a:r>
            <a:r>
              <a:rPr lang="en-US" baseline="-25000" dirty="0" err="1" smtClean="0">
                <a:solidFill>
                  <a:srgbClr val="FF6600"/>
                </a:solidFill>
              </a:rPr>
              <a:t>n</a:t>
            </a:r>
            <a:r>
              <a:rPr lang="en-US" dirty="0" smtClean="0">
                <a:solidFill>
                  <a:srgbClr val="FF6600"/>
                </a:solidFill>
              </a:rPr>
              <a:t> </a:t>
            </a:r>
            <a:r>
              <a:rPr lang="en-US" dirty="0" smtClean="0">
                <a:solidFill>
                  <a:srgbClr val="FF6600"/>
                </a:solidFill>
              </a:rPr>
              <a:t>≤ p</a:t>
            </a:r>
            <a:r>
              <a:rPr lang="en-US" baseline="-25000" dirty="0" smtClean="0">
                <a:solidFill>
                  <a:srgbClr val="FF6600"/>
                </a:solidFill>
              </a:rPr>
              <a:t>x</a:t>
            </a:r>
            <a:r>
              <a:rPr lang="en-US" dirty="0">
                <a:solidFill>
                  <a:srgbClr val="FF6600"/>
                </a:solidFill>
              </a:rPr>
              <a:t>/</a:t>
            </a:r>
            <a:r>
              <a:rPr lang="en-US" dirty="0" smtClean="0">
                <a:solidFill>
                  <a:srgbClr val="FF6600"/>
                </a:solidFill>
              </a:rPr>
              <a:t>p</a:t>
            </a:r>
            <a:r>
              <a:rPr lang="en-US" baseline="-25000" dirty="0" smtClean="0">
                <a:solidFill>
                  <a:srgbClr val="FF6600"/>
                </a:solidFill>
              </a:rPr>
              <a:t>cell</a:t>
            </a:r>
            <a:r>
              <a:rPr lang="en-US" dirty="0"/>
              <a:t>, continue to </a:t>
            </a:r>
            <a:r>
              <a:rPr lang="en-US" dirty="0" smtClean="0"/>
              <a:t>p</a:t>
            </a:r>
            <a:r>
              <a:rPr lang="en-US" baseline="-25000" dirty="0" smtClean="0"/>
              <a:t>n</a:t>
            </a:r>
            <a:r>
              <a:rPr lang="en-US" dirty="0" smtClean="0"/>
              <a:t> </a:t>
            </a:r>
            <a:r>
              <a:rPr lang="en-US" dirty="0"/>
              <a:t>test </a:t>
            </a:r>
            <a:r>
              <a:rPr lang="en-US" dirty="0" smtClean="0"/>
              <a:t>(the actual probability)</a:t>
            </a:r>
            <a:endParaRPr lang="en-US" dirty="0"/>
          </a:p>
          <a:p>
            <a:r>
              <a:rPr lang="en-US" dirty="0"/>
              <a:t>Fail: </a:t>
            </a:r>
            <a:r>
              <a:rPr lang="en-US" dirty="0" err="1" smtClean="0"/>
              <a:t>r</a:t>
            </a:r>
            <a:r>
              <a:rPr lang="en-US" baseline="-25000" dirty="0" err="1" smtClean="0"/>
              <a:t>n</a:t>
            </a:r>
            <a:r>
              <a:rPr lang="en-US" baseline="-25000" dirty="0" smtClean="0"/>
              <a:t> </a:t>
            </a:r>
            <a:r>
              <a:rPr lang="en-US" dirty="0" smtClean="0"/>
              <a:t>&gt; p</a:t>
            </a:r>
            <a:r>
              <a:rPr lang="en-US" baseline="-25000" dirty="0" smtClean="0"/>
              <a:t>x</a:t>
            </a:r>
            <a:r>
              <a:rPr lang="en-US" dirty="0"/>
              <a:t>/</a:t>
            </a:r>
            <a:r>
              <a:rPr lang="en-US" dirty="0" smtClean="0"/>
              <a:t>p</a:t>
            </a:r>
            <a:r>
              <a:rPr lang="en-US" baseline="-25000" dirty="0" smtClean="0"/>
              <a:t>cell</a:t>
            </a:r>
            <a:r>
              <a:rPr lang="en-US" dirty="0"/>
              <a:t>, </a:t>
            </a:r>
            <a:r>
              <a:rPr lang="en-US" dirty="0" smtClean="0"/>
              <a:t>test p</a:t>
            </a:r>
            <a:r>
              <a:rPr lang="en-US" baseline="-25000" dirty="0" smtClean="0"/>
              <a:t>x</a:t>
            </a:r>
            <a:r>
              <a:rPr lang="en-US" dirty="0" smtClean="0"/>
              <a:t> against a new </a:t>
            </a:r>
            <a:r>
              <a:rPr lang="en-US" dirty="0" err="1" smtClean="0"/>
              <a:t>r</a:t>
            </a:r>
            <a:r>
              <a:rPr lang="en-US" baseline="-25000" dirty="0" err="1" smtClean="0"/>
              <a:t>n</a:t>
            </a:r>
            <a:r>
              <a:rPr lang="en-US" dirty="0" smtClean="0"/>
              <a:t> </a:t>
            </a:r>
            <a:r>
              <a:rPr lang="en-US" dirty="0" smtClean="0"/>
              <a:t>for the next premises in this cell</a:t>
            </a:r>
            <a:endParaRPr lang="en-US" dirty="0"/>
          </a:p>
          <a:p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277393" y="1471151"/>
            <a:ext cx="3683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/>
              <a:t>p</a:t>
            </a:r>
            <a:r>
              <a:rPr lang="en-US" sz="1600" baseline="-25000" dirty="0"/>
              <a:t>x</a:t>
            </a:r>
            <a:endParaRPr lang="en-US" sz="1600" baseline="-25000" dirty="0" smtClean="0"/>
          </a:p>
        </p:txBody>
      </p:sp>
      <p:cxnSp>
        <p:nvCxnSpPr>
          <p:cNvPr id="24" name="Straight Connector 23"/>
          <p:cNvCxnSpPr>
            <a:stCxn id="23" idx="2"/>
          </p:cNvCxnSpPr>
          <p:nvPr/>
        </p:nvCxnSpPr>
        <p:spPr>
          <a:xfrm>
            <a:off x="3461543" y="1809705"/>
            <a:ext cx="0" cy="781095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287245" y="2810877"/>
            <a:ext cx="11890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p</a:t>
            </a:r>
            <a:r>
              <a:rPr lang="en-US" sz="1600" baseline="-25000" dirty="0" smtClean="0">
                <a:solidFill>
                  <a:schemeClr val="bg1">
                    <a:lumMod val="50000"/>
                  </a:schemeClr>
                </a:solidFill>
              </a:rPr>
              <a:t>cell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/p</a:t>
            </a:r>
            <a:r>
              <a:rPr lang="en-US" sz="1600" baseline="-25000" dirty="0" smtClean="0">
                <a:solidFill>
                  <a:schemeClr val="bg1">
                    <a:lumMod val="50000"/>
                  </a:schemeClr>
                </a:solidFill>
              </a:rPr>
              <a:t>cell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= 1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516979" y="2810877"/>
            <a:ext cx="647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6600"/>
                </a:solidFill>
              </a:rPr>
              <a:t>Pass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 flipH="1">
            <a:off x="2147094" y="3149431"/>
            <a:ext cx="1310877" cy="0"/>
          </a:xfrm>
          <a:prstGeom prst="straightConnector1">
            <a:avLst/>
          </a:prstGeom>
          <a:ln>
            <a:solidFill>
              <a:srgbClr val="FF6600"/>
            </a:solidFill>
            <a:headEnd type="oval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Left Brace 6"/>
          <p:cNvSpPr/>
          <p:nvPr/>
        </p:nvSpPr>
        <p:spPr>
          <a:xfrm rot="16200000">
            <a:off x="3635497" y="2223214"/>
            <a:ext cx="354764" cy="3326814"/>
          </a:xfrm>
          <a:prstGeom prst="leftBrace">
            <a:avLst>
              <a:gd name="adj1" fmla="val 8333"/>
              <a:gd name="adj2" fmla="val 60046"/>
            </a:avLst>
          </a:prstGeom>
          <a:ln>
            <a:solidFill>
              <a:srgbClr val="7F7F7F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5232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Straight Connector 37"/>
          <p:cNvCxnSpPr>
            <a:stCxn id="37" idx="2"/>
          </p:cNvCxnSpPr>
          <p:nvPr/>
        </p:nvCxnSpPr>
        <p:spPr>
          <a:xfrm>
            <a:off x="5476286" y="1139493"/>
            <a:ext cx="0" cy="2934533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 flipV="1">
            <a:off x="2149472" y="1797050"/>
            <a:ext cx="3657600" cy="381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headEnd type="oval"/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965322" y="1263819"/>
            <a:ext cx="3683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0</a:t>
            </a:r>
            <a:endParaRPr lang="en-US" sz="1600" baseline="-250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 flipH="1">
            <a:off x="5611809" y="1263819"/>
            <a:ext cx="3905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1</a:t>
            </a:r>
            <a:endParaRPr lang="en-US" sz="1600" baseline="-250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30386" y="382721"/>
            <a:ext cx="4672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Calculate probability p</a:t>
            </a:r>
            <a:r>
              <a:rPr lang="en-US" baseline="-25000" dirty="0" smtClean="0"/>
              <a:t>n</a:t>
            </a:r>
            <a:r>
              <a:rPr lang="en-US" dirty="0"/>
              <a:t> </a:t>
            </a:r>
            <a:r>
              <a:rPr lang="en-US" dirty="0" smtClean="0"/>
              <a:t>and scale this value to p</a:t>
            </a:r>
            <a:r>
              <a:rPr lang="en-US" baseline="-25000" dirty="0" smtClean="0"/>
              <a:t>cell</a:t>
            </a:r>
            <a:r>
              <a:rPr lang="en-US" dirty="0" smtClean="0"/>
              <a:t>.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165929" y="800939"/>
            <a:ext cx="6207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/>
              <a:t>p</a:t>
            </a:r>
            <a:r>
              <a:rPr lang="en-US" sz="1600" baseline="-25000" dirty="0" smtClean="0"/>
              <a:t>cell</a:t>
            </a:r>
          </a:p>
        </p:txBody>
      </p:sp>
      <p:cxnSp>
        <p:nvCxnSpPr>
          <p:cNvPr id="15" name="Straight Arrow Connector 14"/>
          <p:cNvCxnSpPr>
            <a:endCxn id="21" idx="2"/>
          </p:cNvCxnSpPr>
          <p:nvPr/>
        </p:nvCxnSpPr>
        <p:spPr>
          <a:xfrm flipH="1">
            <a:off x="2149472" y="1602373"/>
            <a:ext cx="3326814" cy="0"/>
          </a:xfrm>
          <a:prstGeom prst="straightConnector1">
            <a:avLst/>
          </a:prstGeom>
          <a:ln>
            <a:solidFill>
              <a:srgbClr val="008000"/>
            </a:solidFill>
            <a:headEnd type="oval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2147093" y="2741860"/>
            <a:ext cx="3329193" cy="381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headEnd type="oval"/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962943" y="2208629"/>
            <a:ext cx="3683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0</a:t>
            </a:r>
            <a:endParaRPr lang="en-US" sz="1600" baseline="-250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035300" y="2171700"/>
            <a:ext cx="1031079" cy="502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/>
              <a:t>p</a:t>
            </a:r>
            <a:r>
              <a:rPr lang="en-US" sz="1600" baseline="-25000" dirty="0" smtClean="0"/>
              <a:t>x</a:t>
            </a:r>
            <a:r>
              <a:rPr lang="en-US" sz="1600" dirty="0" smtClean="0"/>
              <a:t>/</a:t>
            </a:r>
            <a:r>
              <a:rPr lang="en-US" sz="1600" dirty="0"/>
              <a:t>p</a:t>
            </a:r>
            <a:r>
              <a:rPr lang="en-US" sz="1600" baseline="-25000" dirty="0"/>
              <a:t>cell</a:t>
            </a:r>
          </a:p>
          <a:p>
            <a:pPr algn="r"/>
            <a:endParaRPr lang="en-US" sz="1600" baseline="-25000" dirty="0" smtClean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3457971" y="2547183"/>
            <a:ext cx="7144" cy="575680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715294" y="4043776"/>
            <a:ext cx="69977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i="1" dirty="0" smtClean="0"/>
              <a:t>Use the same </a:t>
            </a:r>
            <a:r>
              <a:rPr lang="en-US" i="1" dirty="0"/>
              <a:t>random number</a:t>
            </a:r>
            <a:r>
              <a:rPr lang="en-US" dirty="0"/>
              <a:t> </a:t>
            </a:r>
            <a:r>
              <a:rPr lang="en-US" dirty="0" err="1" smtClean="0">
                <a:solidFill>
                  <a:srgbClr val="FF6600"/>
                </a:solidFill>
              </a:rPr>
              <a:t>r</a:t>
            </a:r>
            <a:r>
              <a:rPr lang="en-US" baseline="-25000" dirty="0" err="1" smtClean="0">
                <a:solidFill>
                  <a:srgbClr val="FF6600"/>
                </a:solidFill>
              </a:rPr>
              <a:t>n</a:t>
            </a:r>
            <a:r>
              <a:rPr lang="en-US" dirty="0" smtClean="0">
                <a:solidFill>
                  <a:srgbClr val="FF6600"/>
                </a:solidFill>
              </a:rPr>
              <a:t> </a:t>
            </a:r>
            <a:r>
              <a:rPr lang="en-US" dirty="0" smtClean="0">
                <a:solidFill>
                  <a:srgbClr val="FF6600"/>
                </a:solidFill>
              </a:rPr>
              <a:t>that passed the p</a:t>
            </a:r>
            <a:r>
              <a:rPr lang="en-US" baseline="-25000" dirty="0" smtClean="0">
                <a:solidFill>
                  <a:srgbClr val="FF6600"/>
                </a:solidFill>
              </a:rPr>
              <a:t>x</a:t>
            </a:r>
            <a:r>
              <a:rPr lang="en-US" dirty="0" smtClean="0">
                <a:solidFill>
                  <a:srgbClr val="FF6600"/>
                </a:solidFill>
              </a:rPr>
              <a:t> test </a:t>
            </a:r>
            <a:r>
              <a:rPr lang="en-US" dirty="0" smtClean="0"/>
              <a:t>(remember, p</a:t>
            </a:r>
            <a:r>
              <a:rPr lang="en-US" baseline="-25000" dirty="0" smtClean="0"/>
              <a:t>x</a:t>
            </a:r>
            <a:r>
              <a:rPr lang="en-US" dirty="0" smtClean="0"/>
              <a:t> was just a filter to see if </a:t>
            </a:r>
            <a:r>
              <a:rPr lang="en-US" dirty="0" err="1" smtClean="0"/>
              <a:t>r</a:t>
            </a:r>
            <a:r>
              <a:rPr lang="en-US" baseline="-25000" dirty="0" err="1" smtClean="0"/>
              <a:t>n</a:t>
            </a:r>
            <a:r>
              <a:rPr lang="en-US" dirty="0" smtClean="0"/>
              <a:t> could be failed immediately)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rgbClr val="3366FF"/>
                </a:solidFill>
              </a:rPr>
              <a:t>Pass: </a:t>
            </a:r>
            <a:r>
              <a:rPr lang="en-US" dirty="0" err="1" smtClean="0">
                <a:solidFill>
                  <a:srgbClr val="3366FF"/>
                </a:solidFill>
              </a:rPr>
              <a:t>r</a:t>
            </a:r>
            <a:r>
              <a:rPr lang="en-US" baseline="-25000" dirty="0" err="1" smtClean="0">
                <a:solidFill>
                  <a:srgbClr val="3366FF"/>
                </a:solidFill>
              </a:rPr>
              <a:t>n</a:t>
            </a:r>
            <a:r>
              <a:rPr lang="en-US" dirty="0" smtClean="0">
                <a:solidFill>
                  <a:srgbClr val="3366FF"/>
                </a:solidFill>
              </a:rPr>
              <a:t> </a:t>
            </a:r>
            <a:r>
              <a:rPr lang="en-US" dirty="0" smtClean="0">
                <a:solidFill>
                  <a:srgbClr val="3366FF"/>
                </a:solidFill>
              </a:rPr>
              <a:t>≤ p</a:t>
            </a:r>
            <a:r>
              <a:rPr lang="en-US" baseline="-25000" dirty="0" smtClean="0">
                <a:solidFill>
                  <a:srgbClr val="3366FF"/>
                </a:solidFill>
              </a:rPr>
              <a:t>n</a:t>
            </a:r>
            <a:r>
              <a:rPr lang="en-US" dirty="0" smtClean="0">
                <a:solidFill>
                  <a:srgbClr val="3366FF"/>
                </a:solidFill>
              </a:rPr>
              <a:t>/p</a:t>
            </a:r>
            <a:r>
              <a:rPr lang="en-US" baseline="-25000" dirty="0" smtClean="0">
                <a:solidFill>
                  <a:srgbClr val="3366FF"/>
                </a:solidFill>
              </a:rPr>
              <a:t>cell</a:t>
            </a:r>
            <a:r>
              <a:rPr lang="en-US" dirty="0"/>
              <a:t>, </a:t>
            </a:r>
            <a:r>
              <a:rPr lang="en-US" dirty="0" smtClean="0"/>
              <a:t>this premises is infected</a:t>
            </a:r>
            <a:endParaRPr lang="en-US" dirty="0"/>
          </a:p>
          <a:p>
            <a:r>
              <a:rPr lang="en-US" dirty="0"/>
              <a:t>Fail: </a:t>
            </a:r>
            <a:r>
              <a:rPr lang="en-US" dirty="0" err="1" smtClean="0"/>
              <a:t>r</a:t>
            </a:r>
            <a:r>
              <a:rPr lang="en-US" baseline="-25000" dirty="0" err="1" smtClean="0"/>
              <a:t>n</a:t>
            </a:r>
            <a:r>
              <a:rPr lang="en-US" baseline="-25000" dirty="0" smtClean="0"/>
              <a:t> </a:t>
            </a:r>
            <a:r>
              <a:rPr lang="en-US" dirty="0" smtClean="0"/>
              <a:t>&gt; p</a:t>
            </a:r>
            <a:r>
              <a:rPr lang="en-US" baseline="-25000" dirty="0" smtClean="0"/>
              <a:t>n</a:t>
            </a:r>
            <a:r>
              <a:rPr lang="en-US" dirty="0" smtClean="0"/>
              <a:t>/p</a:t>
            </a:r>
            <a:r>
              <a:rPr lang="en-US" baseline="-25000" dirty="0" smtClean="0"/>
              <a:t>cell</a:t>
            </a:r>
            <a:r>
              <a:rPr lang="en-US" dirty="0"/>
              <a:t>, </a:t>
            </a:r>
            <a:r>
              <a:rPr lang="en-US" dirty="0" smtClean="0"/>
              <a:t>this premises is not infected</a:t>
            </a:r>
            <a:endParaRPr lang="en-US" dirty="0"/>
          </a:p>
          <a:p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277393" y="963151"/>
            <a:ext cx="3683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/>
              <a:t>p</a:t>
            </a:r>
            <a:r>
              <a:rPr lang="en-US" sz="1600" baseline="-25000" dirty="0"/>
              <a:t>x</a:t>
            </a:r>
            <a:endParaRPr lang="en-US" sz="1600" baseline="-25000" dirty="0" smtClean="0"/>
          </a:p>
        </p:txBody>
      </p:sp>
      <p:cxnSp>
        <p:nvCxnSpPr>
          <p:cNvPr id="24" name="Straight Connector 23"/>
          <p:cNvCxnSpPr>
            <a:stCxn id="23" idx="2"/>
          </p:cNvCxnSpPr>
          <p:nvPr/>
        </p:nvCxnSpPr>
        <p:spPr>
          <a:xfrm>
            <a:off x="3461543" y="1301705"/>
            <a:ext cx="0" cy="781095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369296" y="2349216"/>
            <a:ext cx="11890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p</a:t>
            </a:r>
            <a:r>
              <a:rPr lang="en-US" sz="1600" baseline="-25000" dirty="0" smtClean="0">
                <a:solidFill>
                  <a:schemeClr val="bg1">
                    <a:lumMod val="50000"/>
                  </a:schemeClr>
                </a:solidFill>
              </a:rPr>
              <a:t>cell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/p</a:t>
            </a:r>
            <a:r>
              <a:rPr lang="en-US" sz="1600" baseline="-25000" dirty="0" smtClean="0">
                <a:solidFill>
                  <a:schemeClr val="bg1">
                    <a:lumMod val="50000"/>
                  </a:schemeClr>
                </a:solidFill>
              </a:rPr>
              <a:t>cell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= 1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 flipH="1">
            <a:off x="2147094" y="2641431"/>
            <a:ext cx="1310877" cy="0"/>
          </a:xfrm>
          <a:prstGeom prst="straightConnector1">
            <a:avLst/>
          </a:prstGeom>
          <a:ln>
            <a:solidFill>
              <a:srgbClr val="FF6600"/>
            </a:solidFill>
            <a:headEnd type="oval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162965" y="3731123"/>
            <a:ext cx="3313321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headEnd type="oval"/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978815" y="3159792"/>
            <a:ext cx="3683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0</a:t>
            </a:r>
            <a:endParaRPr lang="en-US" sz="1600" baseline="-250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051172" y="3122863"/>
            <a:ext cx="1031079" cy="502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/>
              <a:t>p</a:t>
            </a:r>
            <a:r>
              <a:rPr lang="en-US" sz="1600" baseline="-25000" dirty="0" smtClean="0"/>
              <a:t>x</a:t>
            </a:r>
            <a:r>
              <a:rPr lang="en-US" sz="1600" dirty="0" smtClean="0"/>
              <a:t>/</a:t>
            </a:r>
            <a:r>
              <a:rPr lang="en-US" sz="1600" dirty="0"/>
              <a:t>p</a:t>
            </a:r>
            <a:r>
              <a:rPr lang="en-US" sz="1600" baseline="-25000" dirty="0"/>
              <a:t>cell</a:t>
            </a:r>
          </a:p>
          <a:p>
            <a:pPr algn="r"/>
            <a:endParaRPr lang="en-US" sz="1600" baseline="-25000" dirty="0" smtClean="0"/>
          </a:p>
        </p:txBody>
      </p:sp>
      <p:cxnSp>
        <p:nvCxnSpPr>
          <p:cNvPr id="30" name="Straight Connector 29"/>
          <p:cNvCxnSpPr/>
          <p:nvPr/>
        </p:nvCxnSpPr>
        <p:spPr>
          <a:xfrm>
            <a:off x="3473843" y="3498346"/>
            <a:ext cx="7144" cy="575680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2162967" y="3592594"/>
            <a:ext cx="693734" cy="0"/>
          </a:xfrm>
          <a:prstGeom prst="straightConnector1">
            <a:avLst/>
          </a:prstGeom>
          <a:ln>
            <a:solidFill>
              <a:srgbClr val="3366FF"/>
            </a:solidFill>
            <a:headEnd type="oval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195633" y="3276734"/>
            <a:ext cx="6477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3366FF"/>
                </a:solidFill>
              </a:rPr>
              <a:t>Pass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499896" y="3122863"/>
            <a:ext cx="827962" cy="502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/>
              <a:t>p</a:t>
            </a:r>
            <a:r>
              <a:rPr lang="en-US" sz="1600" baseline="-25000" dirty="0" smtClean="0"/>
              <a:t>n</a:t>
            </a:r>
            <a:r>
              <a:rPr lang="en-US" sz="1600" dirty="0" smtClean="0"/>
              <a:t>/</a:t>
            </a:r>
            <a:r>
              <a:rPr lang="en-US" sz="1600" dirty="0"/>
              <a:t>p</a:t>
            </a:r>
            <a:r>
              <a:rPr lang="en-US" sz="1600" baseline="-25000" dirty="0"/>
              <a:t>cell</a:t>
            </a:r>
          </a:p>
          <a:p>
            <a:pPr algn="r"/>
            <a:endParaRPr lang="en-US" sz="1600" baseline="-25000" dirty="0" smtClean="0"/>
          </a:p>
        </p:txBody>
      </p:sp>
      <p:cxnSp>
        <p:nvCxnSpPr>
          <p:cNvPr id="36" name="Straight Connector 35"/>
          <p:cNvCxnSpPr/>
          <p:nvPr/>
        </p:nvCxnSpPr>
        <p:spPr>
          <a:xfrm>
            <a:off x="2853129" y="3498346"/>
            <a:ext cx="7144" cy="575680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99417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61147"/>
            <a:ext cx="4038600" cy="45259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Pairwise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</a:t>
            </a:r>
            <a:r>
              <a:rPr lang="en-US" dirty="0" smtClean="0"/>
              <a:t>alculate all pairwise probabilities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Store the random number (</a:t>
            </a:r>
            <a:r>
              <a:rPr lang="en-US" dirty="0" err="1" smtClean="0"/>
              <a:t>r</a:t>
            </a:r>
            <a:r>
              <a:rPr lang="en-US" baseline="-25000" dirty="0" err="1" smtClean="0"/>
              <a:t>n</a:t>
            </a:r>
            <a:r>
              <a:rPr lang="en-US" dirty="0" smtClean="0"/>
              <a:t>) used to test each farm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Evaluate and store which farms were infected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61147"/>
            <a:ext cx="4038600" cy="45259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7F7F7F"/>
                </a:solidFill>
              </a:rPr>
              <a:t>Gridding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en-US" dirty="0" smtClean="0"/>
              <a:t>Use a new random number (</a:t>
            </a:r>
            <a:r>
              <a:rPr lang="en-US" dirty="0" err="1" smtClean="0"/>
              <a:t>r</a:t>
            </a:r>
            <a:r>
              <a:rPr lang="en-US" baseline="-25000" dirty="0" err="1" smtClean="0"/>
              <a:t>cell</a:t>
            </a:r>
            <a:r>
              <a:rPr lang="en-US" dirty="0" smtClean="0"/>
              <a:t>) to decide whether or not to enter a cell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en-US" dirty="0" smtClean="0"/>
              <a:t>If entering and checking each farm, use the corresponding random number from step 2 for the remaining gridding steps for that farm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en-US" dirty="0" smtClean="0"/>
              <a:t>Store which farms were infected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1417638"/>
            <a:ext cx="665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For each source farm to grid cell comparison: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26874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Evaluate transmission via local spread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8077200" cy="3124200"/>
          </a:xfrm>
          <a:solidFill>
            <a:schemeClr val="accent3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/>
              <a:t>Pre-simulation</a:t>
            </a:r>
          </a:p>
          <a:p>
            <a:r>
              <a:rPr lang="en-US" sz="2400" dirty="0" smtClean="0"/>
              <a:t>Create grid over premises locations either by</a:t>
            </a:r>
          </a:p>
          <a:p>
            <a:pPr lvl="1"/>
            <a:r>
              <a:rPr lang="en-US" sz="2400" dirty="0" smtClean="0">
                <a:hlinkClick r:id="rId3" action="ppaction://hlinksldjump"/>
              </a:rPr>
              <a:t>Sizing cells based on density of premises</a:t>
            </a:r>
            <a:endParaRPr lang="en-US" sz="2400" dirty="0" smtClean="0"/>
          </a:p>
          <a:p>
            <a:pPr lvl="1"/>
            <a:r>
              <a:rPr lang="en-US" sz="2400" dirty="0" smtClean="0">
                <a:hlinkClick r:id="rId4" action="ppaction://hlinksldjump"/>
              </a:rPr>
              <a:t>Specifying a fixed uniform size for all cells</a:t>
            </a:r>
            <a:endParaRPr lang="en-US" sz="2400" dirty="0" smtClean="0"/>
          </a:p>
          <a:p>
            <a:r>
              <a:rPr lang="en-US" sz="2400" dirty="0" smtClean="0">
                <a:hlinkClick r:id="rId5" action="ppaction://hlinksldjump"/>
              </a:rPr>
              <a:t>Calculate minimum distances between all pairs of cells, and record which cells can transmit to each other locally</a:t>
            </a:r>
            <a:endParaRPr lang="en-US" sz="2400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9600" y="4724400"/>
            <a:ext cx="8077200" cy="143933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400" dirty="0" smtClean="0"/>
              <a:t>During simulation (at each time step):</a:t>
            </a:r>
          </a:p>
          <a:p>
            <a:r>
              <a:rPr lang="en-US" sz="2400" dirty="0" smtClean="0">
                <a:hlinkClick r:id="rId6" action="ppaction://hlinksldjump"/>
              </a:rPr>
              <a:t>Systematically check infectious/susceptible premises cell by cell</a:t>
            </a:r>
            <a:r>
              <a:rPr lang="en-US" sz="2400" dirty="0" smtClean="0"/>
              <a:t> to determine where local transmission occurs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71328" y="89972"/>
            <a:ext cx="758015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hlinkClick r:id="rId7" action="ppaction://hlinksldjump"/>
              </a:rPr>
              <a:t>Back to 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3338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926994" y="1252683"/>
            <a:ext cx="3726817" cy="64633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Create one square cell encompassing all premises, add cell to queue</a:t>
            </a:r>
          </a:p>
        </p:txBody>
      </p:sp>
      <p:sp>
        <p:nvSpPr>
          <p:cNvPr id="36" name="Title 3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Grid creation (varying cell sizes)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593798" y="1252683"/>
            <a:ext cx="3711202" cy="64633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Specify premises locations, grid cell parameters, and kernel parameters</a:t>
            </a:r>
            <a:endParaRPr lang="en-US" dirty="0"/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4305000" y="1561581"/>
            <a:ext cx="598175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927780" y="4388576"/>
            <a:ext cx="3150400" cy="92333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Does the cell contain more than the maximum allowable number of premises?</a:t>
            </a:r>
            <a:endParaRPr lang="en-US" dirty="0"/>
          </a:p>
        </p:txBody>
      </p:sp>
      <p:cxnSp>
        <p:nvCxnSpPr>
          <p:cNvPr id="32" name="Straight Arrow Connector 31"/>
          <p:cNvCxnSpPr>
            <a:stCxn id="72" idx="3"/>
            <a:endCxn id="87" idx="1"/>
          </p:cNvCxnSpPr>
          <p:nvPr/>
        </p:nvCxnSpPr>
        <p:spPr>
          <a:xfrm>
            <a:off x="5063735" y="3669200"/>
            <a:ext cx="841206" cy="29153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926430" y="3346034"/>
            <a:ext cx="3150400" cy="64633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Is the area of the cell larger than the local spread kernel?</a:t>
            </a:r>
            <a:endParaRPr lang="en-US" dirty="0"/>
          </a:p>
        </p:txBody>
      </p:sp>
      <p:cxnSp>
        <p:nvCxnSpPr>
          <p:cNvPr id="37" name="Straight Arrow Connector 36"/>
          <p:cNvCxnSpPr/>
          <p:nvPr/>
        </p:nvCxnSpPr>
        <p:spPr>
          <a:xfrm flipH="1">
            <a:off x="2502980" y="4028445"/>
            <a:ext cx="1350" cy="36013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54" idx="3"/>
            <a:endCxn id="63" idx="1"/>
          </p:cNvCxnSpPr>
          <p:nvPr/>
        </p:nvCxnSpPr>
        <p:spPr>
          <a:xfrm flipV="1">
            <a:off x="4079530" y="2621908"/>
            <a:ext cx="381873" cy="7294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522804" y="5278916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519474" y="3964956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</a:t>
            </a:r>
          </a:p>
        </p:txBody>
      </p:sp>
      <p:cxnSp>
        <p:nvCxnSpPr>
          <p:cNvPr id="44" name="Straight Arrow Connector 43"/>
          <p:cNvCxnSpPr/>
          <p:nvPr/>
        </p:nvCxnSpPr>
        <p:spPr>
          <a:xfrm flipH="1">
            <a:off x="2501630" y="5304612"/>
            <a:ext cx="1350" cy="36013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926429" y="5662707"/>
            <a:ext cx="3150401" cy="92333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Divide cell into four equal “offspring” cells. Replace cell with “offspring” in queue</a:t>
            </a:r>
            <a:endParaRPr lang="en-US" dirty="0"/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525069" y="2600859"/>
            <a:ext cx="396950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525069" y="2598625"/>
            <a:ext cx="16494" cy="3580902"/>
          </a:xfrm>
          <a:prstGeom prst="straightConnector1">
            <a:avLst/>
          </a:prstGeom>
          <a:ln>
            <a:solidFill>
              <a:srgbClr val="000000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506586" y="6179527"/>
            <a:ext cx="415433" cy="0"/>
          </a:xfrm>
          <a:prstGeom prst="straightConnector1">
            <a:avLst/>
          </a:prstGeom>
          <a:ln>
            <a:solidFill>
              <a:srgbClr val="000000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99145" y="3626279"/>
            <a:ext cx="461665" cy="1826540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dirty="0" smtClean="0"/>
              <a:t>Next cell in queue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929130" y="2306036"/>
            <a:ext cx="3150400" cy="64633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Does this cell contain any premises?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2557780" y="2952367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</a:t>
            </a:r>
          </a:p>
        </p:txBody>
      </p:sp>
      <p:cxnSp>
        <p:nvCxnSpPr>
          <p:cNvPr id="56" name="Straight Arrow Connector 55"/>
          <p:cNvCxnSpPr/>
          <p:nvPr/>
        </p:nvCxnSpPr>
        <p:spPr>
          <a:xfrm flipH="1">
            <a:off x="2520112" y="2961568"/>
            <a:ext cx="1350" cy="36013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4461403" y="2298742"/>
            <a:ext cx="17899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No, remove cell from queue</a:t>
            </a:r>
            <a:endParaRPr lang="en-US" dirty="0"/>
          </a:p>
        </p:txBody>
      </p:sp>
      <p:cxnSp>
        <p:nvCxnSpPr>
          <p:cNvPr id="71" name="Straight Arrow Connector 70"/>
          <p:cNvCxnSpPr>
            <a:stCxn id="34" idx="3"/>
            <a:endCxn id="72" idx="1"/>
          </p:cNvCxnSpPr>
          <p:nvPr/>
        </p:nvCxnSpPr>
        <p:spPr>
          <a:xfrm>
            <a:off x="4076830" y="3669200"/>
            <a:ext cx="384573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4461403" y="3484534"/>
            <a:ext cx="602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</a:t>
            </a:r>
          </a:p>
        </p:txBody>
      </p:sp>
      <p:cxnSp>
        <p:nvCxnSpPr>
          <p:cNvPr id="78" name="Straight Arrow Connector 77"/>
          <p:cNvCxnSpPr>
            <a:stCxn id="30" idx="3"/>
            <a:endCxn id="79" idx="1"/>
          </p:cNvCxnSpPr>
          <p:nvPr/>
        </p:nvCxnSpPr>
        <p:spPr>
          <a:xfrm flipV="1">
            <a:off x="4078180" y="4844320"/>
            <a:ext cx="383223" cy="592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4461403" y="4659654"/>
            <a:ext cx="602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5904941" y="2945073"/>
            <a:ext cx="3001954" cy="203132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Remove cell from queue and add cell to “keep” list, specifying: 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x &amp; y coordinates of lower left corner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Length of side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Premises within cell</a:t>
            </a:r>
          </a:p>
        </p:txBody>
      </p:sp>
      <p:cxnSp>
        <p:nvCxnSpPr>
          <p:cNvPr id="89" name="Straight Arrow Connector 88"/>
          <p:cNvCxnSpPr>
            <a:stCxn id="79" idx="3"/>
            <a:endCxn id="87" idx="1"/>
          </p:cNvCxnSpPr>
          <p:nvPr/>
        </p:nvCxnSpPr>
        <p:spPr>
          <a:xfrm flipV="1">
            <a:off x="5063735" y="3960736"/>
            <a:ext cx="841206" cy="883584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5904940" y="4987539"/>
            <a:ext cx="3001955" cy="120032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When “keep” list is complete (queue is empty), perform </a:t>
            </a:r>
            <a:r>
              <a:rPr lang="en-US" dirty="0" smtClean="0">
                <a:hlinkClick r:id="rId3" action="ppaction://hlinksldjump"/>
              </a:rPr>
              <a:t>pre-simulation grid calculations</a:t>
            </a:r>
            <a:endParaRPr lang="en-US" dirty="0" smtClean="0"/>
          </a:p>
        </p:txBody>
      </p:sp>
      <p:cxnSp>
        <p:nvCxnSpPr>
          <p:cNvPr id="99" name="Straight Arrow Connector 98"/>
          <p:cNvCxnSpPr>
            <a:stCxn id="6" idx="2"/>
            <a:endCxn id="54" idx="0"/>
          </p:cNvCxnSpPr>
          <p:nvPr/>
        </p:nvCxnSpPr>
        <p:spPr>
          <a:xfrm flipH="1">
            <a:off x="2504330" y="1899014"/>
            <a:ext cx="4286073" cy="40702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671328" y="89972"/>
            <a:ext cx="758015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hlinkClick r:id="rId4" action="ppaction://hlinksldjump"/>
              </a:rPr>
              <a:t>Back to local transmission </a:t>
            </a:r>
            <a:r>
              <a:rPr lang="en-US" dirty="0" smtClean="0"/>
              <a:t>| </a:t>
            </a:r>
            <a:r>
              <a:rPr lang="en-US" dirty="0" smtClean="0">
                <a:hlinkClick r:id="rId5" action="ppaction://hlinksldjump"/>
              </a:rPr>
              <a:t>Back to 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7640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1" name="Picture 1" descr="Slide9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988457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3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G</a:t>
            </a:r>
            <a:r>
              <a:rPr lang="en-US" dirty="0" smtClean="0"/>
              <a:t>rid creation (uniform cell sizes)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954617" y="1561581"/>
            <a:ext cx="3146350" cy="64633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Specify premises locations, grid cell side length</a:t>
            </a:r>
            <a:endParaRPr lang="en-US" dirty="0"/>
          </a:p>
        </p:txBody>
      </p:sp>
      <p:cxnSp>
        <p:nvCxnSpPr>
          <p:cNvPr id="39" name="Straight Arrow Connector 38"/>
          <p:cNvCxnSpPr>
            <a:stCxn id="30" idx="3"/>
            <a:endCxn id="87" idx="1"/>
          </p:cNvCxnSpPr>
          <p:nvPr/>
        </p:nvCxnSpPr>
        <p:spPr>
          <a:xfrm flipV="1">
            <a:off x="4079530" y="2675368"/>
            <a:ext cx="1038098" cy="233831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929130" y="4552019"/>
            <a:ext cx="3150400" cy="92333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Step through list of premises and record which cell each premises falls within</a:t>
            </a:r>
            <a:endParaRPr lang="en-US" dirty="0"/>
          </a:p>
        </p:txBody>
      </p:sp>
      <p:cxnSp>
        <p:nvCxnSpPr>
          <p:cNvPr id="37" name="Straight Arrow Connector 36"/>
          <p:cNvCxnSpPr>
            <a:stCxn id="54" idx="2"/>
            <a:endCxn id="30" idx="0"/>
          </p:cNvCxnSpPr>
          <p:nvPr/>
        </p:nvCxnSpPr>
        <p:spPr>
          <a:xfrm>
            <a:off x="2504330" y="4152696"/>
            <a:ext cx="0" cy="399323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87" idx="2"/>
            <a:endCxn id="94" idx="0"/>
          </p:cNvCxnSpPr>
          <p:nvPr/>
        </p:nvCxnSpPr>
        <p:spPr>
          <a:xfrm>
            <a:off x="6618605" y="3552531"/>
            <a:ext cx="7728" cy="600165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929130" y="2675368"/>
            <a:ext cx="3150400" cy="147732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Generate list of all x and y points of lower left corner of each cell at fixed intervals (side length), from min to max x and y coordinates of premises</a:t>
            </a:r>
            <a:endParaRPr lang="en-US" dirty="0"/>
          </a:p>
        </p:txBody>
      </p:sp>
      <p:sp>
        <p:nvSpPr>
          <p:cNvPr id="87" name="TextBox 86"/>
          <p:cNvSpPr txBox="1"/>
          <p:nvPr/>
        </p:nvSpPr>
        <p:spPr>
          <a:xfrm>
            <a:off x="5117628" y="1798204"/>
            <a:ext cx="3001954" cy="175432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  <a:r>
              <a:rPr lang="en-US" dirty="0" smtClean="0"/>
              <a:t>dd cell to “keep” list, specifying: 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x &amp; y coordinates of lower left corner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Length of side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Premises within cell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5125355" y="4152696"/>
            <a:ext cx="3001955" cy="92333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</a:t>
            </a:r>
            <a:r>
              <a:rPr lang="en-US" dirty="0" smtClean="0"/>
              <a:t>erform </a:t>
            </a:r>
            <a:r>
              <a:rPr lang="en-US" dirty="0" smtClean="0">
                <a:hlinkClick r:id="rId3" action="ppaction://hlinksldjump"/>
              </a:rPr>
              <a:t>pre-simulation grid calculations</a:t>
            </a:r>
            <a:endParaRPr lang="en-US" dirty="0" smtClean="0"/>
          </a:p>
        </p:txBody>
      </p:sp>
      <p:sp>
        <p:nvSpPr>
          <p:cNvPr id="102" name="TextBox 101"/>
          <p:cNvSpPr txBox="1"/>
          <p:nvPr/>
        </p:nvSpPr>
        <p:spPr>
          <a:xfrm>
            <a:off x="671328" y="89972"/>
            <a:ext cx="758015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hlinkClick r:id="rId4" action="ppaction://hlinksldjump"/>
              </a:rPr>
              <a:t>Back to local transmission </a:t>
            </a:r>
            <a:r>
              <a:rPr lang="en-US" dirty="0" smtClean="0"/>
              <a:t>| </a:t>
            </a:r>
            <a:r>
              <a:rPr lang="en-US" dirty="0" smtClean="0">
                <a:hlinkClick r:id="rId5" action="ppaction://hlinksldjump"/>
              </a:rPr>
              <a:t>Back to overview</a:t>
            </a:r>
            <a:endParaRPr lang="en-US" dirty="0"/>
          </a:p>
        </p:txBody>
      </p:sp>
      <p:cxnSp>
        <p:nvCxnSpPr>
          <p:cNvPr id="33" name="Straight Arrow Connector 32"/>
          <p:cNvCxnSpPr>
            <a:endCxn id="54" idx="0"/>
          </p:cNvCxnSpPr>
          <p:nvPr/>
        </p:nvCxnSpPr>
        <p:spPr>
          <a:xfrm>
            <a:off x="2504330" y="2207912"/>
            <a:ext cx="0" cy="46745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28437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4" name="Straight Arrow Connector 133"/>
          <p:cNvCxnSpPr>
            <a:stCxn id="98" idx="2"/>
            <a:endCxn id="111" idx="0"/>
          </p:cNvCxnSpPr>
          <p:nvPr/>
        </p:nvCxnSpPr>
        <p:spPr>
          <a:xfrm flipH="1">
            <a:off x="1339646" y="3318216"/>
            <a:ext cx="4692605" cy="80639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Pre-simulation grid calculations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746153" y="3536509"/>
            <a:ext cx="2210225" cy="830997"/>
          </a:xfrm>
          <a:prstGeom prst="rect">
            <a:avLst/>
          </a:prstGeom>
          <a:solidFill>
            <a:srgbClr val="D7E4BD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Calculate distance and record kernel value for cell pair</a:t>
            </a:r>
            <a:endParaRPr lang="en-US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6746152" y="5806413"/>
            <a:ext cx="2210225" cy="642624"/>
          </a:xfrm>
          <a:prstGeom prst="rect">
            <a:avLst/>
          </a:prstGeom>
          <a:solidFill>
            <a:srgbClr val="D7E4BD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Record cell as a kernel neighbor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50150" y="1205360"/>
            <a:ext cx="77153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Find shortest distance between pairs of cells: for each cell in the “keep” list (“cell 1”), compare to all cells in the “keep” list (“cell 2”).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2325454"/>
            <a:ext cx="1764892" cy="1077218"/>
          </a:xfrm>
          <a:prstGeom prst="rect">
            <a:avLst/>
          </a:prstGeom>
          <a:solidFill>
            <a:srgbClr val="D7E4BD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With respect to the x-axis, is cell 2 to the left, right, or within cell 1?</a:t>
            </a:r>
            <a:endParaRPr lang="en-US" sz="1600" dirty="0"/>
          </a:p>
        </p:txBody>
      </p:sp>
      <p:cxnSp>
        <p:nvCxnSpPr>
          <p:cNvPr id="9" name="Straight Arrow Connector 8"/>
          <p:cNvCxnSpPr>
            <a:stCxn id="7" idx="3"/>
            <a:endCxn id="24" idx="1"/>
          </p:cNvCxnSpPr>
          <p:nvPr/>
        </p:nvCxnSpPr>
        <p:spPr>
          <a:xfrm flipV="1">
            <a:off x="2222092" y="2489280"/>
            <a:ext cx="275396" cy="374783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3"/>
            <a:endCxn id="23" idx="1"/>
          </p:cNvCxnSpPr>
          <p:nvPr/>
        </p:nvCxnSpPr>
        <p:spPr>
          <a:xfrm>
            <a:off x="2222092" y="2864063"/>
            <a:ext cx="275396" cy="9309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" idx="3"/>
            <a:endCxn id="34" idx="1"/>
          </p:cNvCxnSpPr>
          <p:nvPr/>
        </p:nvCxnSpPr>
        <p:spPr>
          <a:xfrm>
            <a:off x="2222092" y="2864063"/>
            <a:ext cx="275396" cy="516805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416105" y="2259732"/>
            <a:ext cx="1777789" cy="461665"/>
          </a:xfrm>
          <a:prstGeom prst="rect">
            <a:avLst/>
          </a:prstGeom>
          <a:solidFill>
            <a:srgbClr val="D7E4BD"/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Use cell 1’s </a:t>
            </a:r>
            <a:r>
              <a:rPr lang="en-US" sz="1200" b="1" dirty="0" smtClean="0"/>
              <a:t>left</a:t>
            </a:r>
            <a:r>
              <a:rPr lang="en-US" sz="1200" dirty="0" smtClean="0"/>
              <a:t> x value and cell 2’s </a:t>
            </a:r>
            <a:r>
              <a:rPr lang="en-US" sz="1200" b="1" dirty="0" smtClean="0"/>
              <a:t>right</a:t>
            </a:r>
            <a:r>
              <a:rPr lang="en-US" sz="1200" dirty="0" smtClean="0"/>
              <a:t> x value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416105" y="3265665"/>
            <a:ext cx="1777790" cy="461665"/>
          </a:xfrm>
          <a:prstGeom prst="rect">
            <a:avLst/>
          </a:prstGeom>
          <a:solidFill>
            <a:srgbClr val="D7E4BD"/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Use the </a:t>
            </a:r>
            <a:r>
              <a:rPr lang="en-US" sz="1200" b="1" dirty="0" smtClean="0"/>
              <a:t>same</a:t>
            </a:r>
            <a:r>
              <a:rPr lang="en-US" sz="1200" dirty="0" smtClean="0"/>
              <a:t> x value for cells 1 and 2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497488" y="2818654"/>
            <a:ext cx="845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Right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497488" y="2350780"/>
            <a:ext cx="845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Left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416105" y="2751835"/>
            <a:ext cx="1777789" cy="461665"/>
          </a:xfrm>
          <a:prstGeom prst="rect">
            <a:avLst/>
          </a:prstGeom>
          <a:solidFill>
            <a:srgbClr val="D7E4BD"/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Use cell 1’s </a:t>
            </a:r>
            <a:r>
              <a:rPr lang="en-US" sz="1200" b="1" dirty="0" smtClean="0"/>
              <a:t>right</a:t>
            </a:r>
            <a:r>
              <a:rPr lang="en-US" sz="1200" dirty="0" smtClean="0"/>
              <a:t> x value and cell 2’s </a:t>
            </a:r>
            <a:r>
              <a:rPr lang="en-US" sz="1200" b="1" dirty="0" smtClean="0"/>
              <a:t>left</a:t>
            </a:r>
            <a:r>
              <a:rPr lang="en-US" sz="1200" dirty="0" smtClean="0"/>
              <a:t> x value</a:t>
            </a: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3034418" y="2948581"/>
            <a:ext cx="276450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3026729" y="2460893"/>
            <a:ext cx="276450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497488" y="3242368"/>
            <a:ext cx="845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Within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3039965" y="3402672"/>
            <a:ext cx="276450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1" idx="3"/>
            <a:endCxn id="98" idx="1"/>
          </p:cNvCxnSpPr>
          <p:nvPr/>
        </p:nvCxnSpPr>
        <p:spPr>
          <a:xfrm>
            <a:off x="5193894" y="2490565"/>
            <a:ext cx="355379" cy="50448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22" idx="3"/>
            <a:endCxn id="98" idx="1"/>
          </p:cNvCxnSpPr>
          <p:nvPr/>
        </p:nvCxnSpPr>
        <p:spPr>
          <a:xfrm flipV="1">
            <a:off x="5193895" y="2995051"/>
            <a:ext cx="355378" cy="50144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5" idx="3"/>
            <a:endCxn id="98" idx="1"/>
          </p:cNvCxnSpPr>
          <p:nvPr/>
        </p:nvCxnSpPr>
        <p:spPr>
          <a:xfrm>
            <a:off x="5193894" y="2982668"/>
            <a:ext cx="355379" cy="12383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5549273" y="2671885"/>
            <a:ext cx="965956" cy="646331"/>
          </a:xfrm>
          <a:prstGeom prst="rect">
            <a:avLst/>
          </a:prstGeom>
          <a:solidFill>
            <a:srgbClr val="D7E4BD"/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Record x1 &amp; x2</a:t>
            </a:r>
            <a:endParaRPr lang="en-US" dirty="0"/>
          </a:p>
        </p:txBody>
      </p:sp>
      <p:sp>
        <p:nvSpPr>
          <p:cNvPr id="111" name="TextBox 110"/>
          <p:cNvSpPr txBox="1"/>
          <p:nvPr/>
        </p:nvSpPr>
        <p:spPr>
          <a:xfrm>
            <a:off x="457200" y="4124612"/>
            <a:ext cx="1764892" cy="1077218"/>
          </a:xfrm>
          <a:prstGeom prst="rect">
            <a:avLst/>
          </a:prstGeom>
          <a:solidFill>
            <a:srgbClr val="D7E4BD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With respect to the y-axis, is cell 2 above, below, or within cell 1?</a:t>
            </a:r>
            <a:endParaRPr lang="en-US" sz="1600" dirty="0"/>
          </a:p>
        </p:txBody>
      </p:sp>
      <p:cxnSp>
        <p:nvCxnSpPr>
          <p:cNvPr id="112" name="Straight Arrow Connector 111"/>
          <p:cNvCxnSpPr>
            <a:stCxn id="111" idx="3"/>
            <a:endCxn id="118" idx="1"/>
          </p:cNvCxnSpPr>
          <p:nvPr/>
        </p:nvCxnSpPr>
        <p:spPr>
          <a:xfrm flipV="1">
            <a:off x="2222092" y="4263830"/>
            <a:ext cx="275396" cy="39939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>
            <a:stCxn id="111" idx="3"/>
            <a:endCxn id="117" idx="1"/>
          </p:cNvCxnSpPr>
          <p:nvPr/>
        </p:nvCxnSpPr>
        <p:spPr>
          <a:xfrm>
            <a:off x="2222092" y="4663221"/>
            <a:ext cx="275396" cy="68483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>
            <a:stCxn id="111" idx="3"/>
            <a:endCxn id="122" idx="1"/>
          </p:cNvCxnSpPr>
          <p:nvPr/>
        </p:nvCxnSpPr>
        <p:spPr>
          <a:xfrm>
            <a:off x="2222092" y="4663221"/>
            <a:ext cx="275396" cy="49219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3416105" y="4034282"/>
            <a:ext cx="1777789" cy="461665"/>
          </a:xfrm>
          <a:prstGeom prst="rect">
            <a:avLst/>
          </a:prstGeom>
          <a:solidFill>
            <a:srgbClr val="D7E4BD"/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Use cell 1’s </a:t>
            </a:r>
            <a:r>
              <a:rPr lang="en-US" sz="1200" b="1" dirty="0" smtClean="0"/>
              <a:t>upper</a:t>
            </a:r>
            <a:r>
              <a:rPr lang="en-US" sz="1200" dirty="0" smtClean="0"/>
              <a:t> </a:t>
            </a:r>
            <a:r>
              <a:rPr lang="en-US" sz="1200" dirty="0"/>
              <a:t>y</a:t>
            </a:r>
            <a:r>
              <a:rPr lang="en-US" sz="1200" dirty="0" smtClean="0"/>
              <a:t> value and cell 2’s </a:t>
            </a:r>
            <a:r>
              <a:rPr lang="en-US" sz="1200" b="1" dirty="0" smtClean="0"/>
              <a:t>lower</a:t>
            </a:r>
            <a:r>
              <a:rPr lang="en-US" sz="1200" dirty="0" smtClean="0"/>
              <a:t> </a:t>
            </a:r>
            <a:r>
              <a:rPr lang="en-US" sz="1200" dirty="0"/>
              <a:t>y</a:t>
            </a:r>
            <a:r>
              <a:rPr lang="en-US" sz="1200" dirty="0" smtClean="0"/>
              <a:t> value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3416105" y="5040215"/>
            <a:ext cx="1777790" cy="461665"/>
          </a:xfrm>
          <a:prstGeom prst="rect">
            <a:avLst/>
          </a:prstGeom>
          <a:solidFill>
            <a:srgbClr val="D7E4BD"/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Use the </a:t>
            </a:r>
            <a:r>
              <a:rPr lang="en-US" sz="1200" b="1" dirty="0" smtClean="0"/>
              <a:t>same</a:t>
            </a:r>
            <a:r>
              <a:rPr lang="en-US" sz="1200" dirty="0" smtClean="0"/>
              <a:t> y value for cells 1 and 2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2497488" y="4593204"/>
            <a:ext cx="845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Below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2497488" y="4125330"/>
            <a:ext cx="845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Above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3416105" y="4526385"/>
            <a:ext cx="1777789" cy="461665"/>
          </a:xfrm>
          <a:prstGeom prst="rect">
            <a:avLst/>
          </a:prstGeom>
          <a:solidFill>
            <a:srgbClr val="D7E4BD"/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Use cell 1’s </a:t>
            </a:r>
            <a:r>
              <a:rPr lang="en-US" sz="1200" b="1" dirty="0" smtClean="0"/>
              <a:t>lower</a:t>
            </a:r>
            <a:r>
              <a:rPr lang="en-US" sz="1200" dirty="0" smtClean="0"/>
              <a:t> </a:t>
            </a:r>
            <a:r>
              <a:rPr lang="en-US" sz="1200" dirty="0"/>
              <a:t>y</a:t>
            </a:r>
            <a:r>
              <a:rPr lang="en-US" sz="1200" dirty="0" smtClean="0"/>
              <a:t> value and cell 2’s </a:t>
            </a:r>
            <a:r>
              <a:rPr lang="en-US" sz="1200" b="1" dirty="0" smtClean="0"/>
              <a:t>upper</a:t>
            </a:r>
            <a:r>
              <a:rPr lang="en-US" sz="1200" dirty="0" smtClean="0"/>
              <a:t> </a:t>
            </a:r>
            <a:r>
              <a:rPr lang="en-US" sz="1200" dirty="0"/>
              <a:t>y</a:t>
            </a:r>
            <a:r>
              <a:rPr lang="en-US" sz="1200" dirty="0" smtClean="0"/>
              <a:t> value</a:t>
            </a:r>
          </a:p>
        </p:txBody>
      </p:sp>
      <p:cxnSp>
        <p:nvCxnSpPr>
          <p:cNvPr id="120" name="Straight Arrow Connector 119"/>
          <p:cNvCxnSpPr/>
          <p:nvPr/>
        </p:nvCxnSpPr>
        <p:spPr>
          <a:xfrm>
            <a:off x="3034418" y="4723131"/>
            <a:ext cx="276450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/>
          <p:nvPr/>
        </p:nvCxnSpPr>
        <p:spPr>
          <a:xfrm>
            <a:off x="3026729" y="4235443"/>
            <a:ext cx="276450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2497488" y="5016918"/>
            <a:ext cx="845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Within</a:t>
            </a:r>
          </a:p>
        </p:txBody>
      </p:sp>
      <p:cxnSp>
        <p:nvCxnSpPr>
          <p:cNvPr id="123" name="Straight Arrow Connector 122"/>
          <p:cNvCxnSpPr/>
          <p:nvPr/>
        </p:nvCxnSpPr>
        <p:spPr>
          <a:xfrm>
            <a:off x="3039965" y="5177222"/>
            <a:ext cx="276450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>
            <a:stCxn id="115" idx="3"/>
            <a:endCxn id="127" idx="1"/>
          </p:cNvCxnSpPr>
          <p:nvPr/>
        </p:nvCxnSpPr>
        <p:spPr>
          <a:xfrm>
            <a:off x="5193894" y="4265115"/>
            <a:ext cx="355379" cy="50448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>
            <a:stCxn id="116" idx="3"/>
            <a:endCxn id="127" idx="1"/>
          </p:cNvCxnSpPr>
          <p:nvPr/>
        </p:nvCxnSpPr>
        <p:spPr>
          <a:xfrm flipV="1">
            <a:off x="5193895" y="4769601"/>
            <a:ext cx="355378" cy="50144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>
            <a:stCxn id="119" idx="3"/>
            <a:endCxn id="127" idx="1"/>
          </p:cNvCxnSpPr>
          <p:nvPr/>
        </p:nvCxnSpPr>
        <p:spPr>
          <a:xfrm>
            <a:off x="5193894" y="4757218"/>
            <a:ext cx="355379" cy="12383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5549273" y="4446435"/>
            <a:ext cx="965956" cy="646331"/>
          </a:xfrm>
          <a:prstGeom prst="rect">
            <a:avLst/>
          </a:prstGeom>
          <a:solidFill>
            <a:srgbClr val="D7E4BD"/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Record y1 &amp; y2</a:t>
            </a:r>
            <a:endParaRPr lang="en-US" dirty="0"/>
          </a:p>
        </p:txBody>
      </p:sp>
      <p:cxnSp>
        <p:nvCxnSpPr>
          <p:cNvPr id="138" name="Straight Arrow Connector 137"/>
          <p:cNvCxnSpPr>
            <a:stCxn id="127" idx="3"/>
            <a:endCxn id="3" idx="1"/>
          </p:cNvCxnSpPr>
          <p:nvPr/>
        </p:nvCxnSpPr>
        <p:spPr>
          <a:xfrm flipV="1">
            <a:off x="6515229" y="3952008"/>
            <a:ext cx="230924" cy="817593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1" name="TextBox 140"/>
          <p:cNvSpPr txBox="1"/>
          <p:nvPr/>
        </p:nvSpPr>
        <p:spPr>
          <a:xfrm>
            <a:off x="6746153" y="4693752"/>
            <a:ext cx="2210225" cy="646331"/>
          </a:xfrm>
          <a:prstGeom prst="rect">
            <a:avLst/>
          </a:prstGeom>
          <a:solidFill>
            <a:srgbClr val="D7E4BD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Is kernel value between cells &gt; 0?</a:t>
            </a:r>
            <a:endParaRPr lang="en-US" dirty="0"/>
          </a:p>
        </p:txBody>
      </p:sp>
      <p:cxnSp>
        <p:nvCxnSpPr>
          <p:cNvPr id="144" name="Straight Arrow Connector 143"/>
          <p:cNvCxnSpPr>
            <a:stCxn id="3" idx="2"/>
            <a:endCxn id="141" idx="0"/>
          </p:cNvCxnSpPr>
          <p:nvPr/>
        </p:nvCxnSpPr>
        <p:spPr>
          <a:xfrm>
            <a:off x="7851266" y="4367506"/>
            <a:ext cx="0" cy="32624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>
            <a:stCxn id="141" idx="2"/>
            <a:endCxn id="4" idx="0"/>
          </p:cNvCxnSpPr>
          <p:nvPr/>
        </p:nvCxnSpPr>
        <p:spPr>
          <a:xfrm flipH="1">
            <a:off x="7851265" y="5340083"/>
            <a:ext cx="1" cy="46633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4" name="TextBox 163"/>
          <p:cNvSpPr txBox="1"/>
          <p:nvPr/>
        </p:nvSpPr>
        <p:spPr>
          <a:xfrm>
            <a:off x="671328" y="89972"/>
            <a:ext cx="758015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hlinkClick r:id="rId2" action="ppaction://hlinksldjump"/>
              </a:rPr>
              <a:t>Back to local transmission</a:t>
            </a:r>
            <a:r>
              <a:rPr lang="en-US" dirty="0" smtClean="0"/>
              <a:t> | </a:t>
            </a:r>
            <a:r>
              <a:rPr lang="en-US" dirty="0" smtClean="0">
                <a:hlinkClick r:id="rId3" action="ppaction://hlinksldjump"/>
              </a:rPr>
              <a:t>Back to 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9355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2632" y="1602304"/>
            <a:ext cx="8434167" cy="48013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 Get kernel neighbors of this cell. For each neighbor cell (“comparison cell”):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21" name="TextBox 20"/>
          <p:cNvSpPr txBox="1"/>
          <p:nvPr/>
        </p:nvSpPr>
        <p:spPr>
          <a:xfrm>
            <a:off x="457200" y="2539943"/>
            <a:ext cx="7971362" cy="3693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For each infectious premises (IP) in the focal cell: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Evaluate transmission cell by cell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0981" y="1232972"/>
            <a:ext cx="758015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For each cell with at least one infectious premises (“focal cell”):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1919965"/>
            <a:ext cx="557505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Does this comparison cell contain susceptible premises?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906774" y="2163817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5871954" y="2163817"/>
            <a:ext cx="0" cy="33312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11061" y="2878265"/>
            <a:ext cx="4799139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Based on a</a:t>
            </a:r>
            <a:r>
              <a:rPr lang="en-US" dirty="0" smtClean="0"/>
              <a:t> </a:t>
            </a:r>
            <a:r>
              <a:rPr lang="en-US" dirty="0" smtClean="0">
                <a:hlinkClick r:id="rId2" action="ppaction://hlinksldjump"/>
              </a:rPr>
              <a:t>conservative probability</a:t>
            </a:r>
            <a:r>
              <a:rPr lang="en-US" dirty="0" smtClean="0"/>
              <a:t>, do we observe zero infections among all susceptible premises in this cell?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216631" y="3403292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5216631" y="3403292"/>
            <a:ext cx="0" cy="44015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652296" y="3870997"/>
            <a:ext cx="7545346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For each susceptible premises (SP) in the comparison cell: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20" name="TextBox 19"/>
          <p:cNvSpPr txBox="1"/>
          <p:nvPr/>
        </p:nvSpPr>
        <p:spPr>
          <a:xfrm>
            <a:off x="671328" y="4201937"/>
            <a:ext cx="1843272" cy="203132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Is the </a:t>
            </a:r>
            <a:r>
              <a:rPr lang="en-US" dirty="0" smtClean="0"/>
              <a:t>known-to-be larger </a:t>
            </a:r>
            <a:r>
              <a:rPr lang="en-US" dirty="0" smtClean="0">
                <a:hlinkClick r:id="rId3" action="ppaction://hlinksldjump"/>
              </a:rPr>
              <a:t>probability </a:t>
            </a:r>
            <a:r>
              <a:rPr lang="en-US" dirty="0" smtClean="0"/>
              <a:t>of transmission from </a:t>
            </a:r>
            <a:r>
              <a:rPr lang="en-US" dirty="0" smtClean="0"/>
              <a:t>this IP to </a:t>
            </a:r>
            <a:r>
              <a:rPr lang="en-US" dirty="0" smtClean="0"/>
              <a:t>the </a:t>
            </a:r>
            <a:r>
              <a:rPr lang="en-US" dirty="0" smtClean="0"/>
              <a:t>SP successful?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3533785" y="4276527"/>
            <a:ext cx="432734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hlinkClick r:id="rId4" action="ppaction://hlinksldjump"/>
              </a:rPr>
              <a:t>Will transmission occur </a:t>
            </a:r>
            <a:r>
              <a:rPr lang="en-US" dirty="0" smtClean="0"/>
              <a:t>from this infectious premises to this susceptible premises?</a:t>
            </a:r>
            <a:endParaRPr lang="en-US" dirty="0"/>
          </a:p>
        </p:txBody>
      </p:sp>
      <p:cxnSp>
        <p:nvCxnSpPr>
          <p:cNvPr id="92" name="Straight Arrow Connector 91"/>
          <p:cNvCxnSpPr>
            <a:stCxn id="20" idx="3"/>
          </p:cNvCxnSpPr>
          <p:nvPr/>
        </p:nvCxnSpPr>
        <p:spPr>
          <a:xfrm flipV="1">
            <a:off x="2514600" y="4697636"/>
            <a:ext cx="1039330" cy="519964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2763560" y="4574378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6763254" y="5152091"/>
            <a:ext cx="1313930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Infect susceptible premises</a:t>
            </a:r>
            <a:endParaRPr lang="en-US" dirty="0"/>
          </a:p>
        </p:txBody>
      </p:sp>
      <p:sp>
        <p:nvSpPr>
          <p:cNvPr id="108" name="TextBox 107"/>
          <p:cNvSpPr txBox="1"/>
          <p:nvPr/>
        </p:nvSpPr>
        <p:spPr>
          <a:xfrm>
            <a:off x="6307467" y="5021840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</a:t>
            </a:r>
          </a:p>
        </p:txBody>
      </p:sp>
      <p:cxnSp>
        <p:nvCxnSpPr>
          <p:cNvPr id="109" name="Straight Arrow Connector 108"/>
          <p:cNvCxnSpPr/>
          <p:nvPr/>
        </p:nvCxnSpPr>
        <p:spPr>
          <a:xfrm>
            <a:off x="5697458" y="4943710"/>
            <a:ext cx="1024379" cy="67004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>
            <a:endCxn id="118" idx="1"/>
          </p:cNvCxnSpPr>
          <p:nvPr/>
        </p:nvCxnSpPr>
        <p:spPr>
          <a:xfrm>
            <a:off x="5871954" y="2163817"/>
            <a:ext cx="1189206" cy="6794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6556280" y="1828738"/>
            <a:ext cx="455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</a:t>
            </a:r>
          </a:p>
        </p:txBody>
      </p:sp>
      <p:cxnSp>
        <p:nvCxnSpPr>
          <p:cNvPr id="115" name="Straight Arrow Connector 114"/>
          <p:cNvCxnSpPr/>
          <p:nvPr/>
        </p:nvCxnSpPr>
        <p:spPr>
          <a:xfrm>
            <a:off x="5216631" y="3403292"/>
            <a:ext cx="1641734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6291360" y="3066950"/>
            <a:ext cx="455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7061160" y="1878223"/>
            <a:ext cx="1599942" cy="58477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Go to next comparison cell</a:t>
            </a:r>
            <a:endParaRPr lang="en-US" sz="1600" dirty="0"/>
          </a:p>
        </p:txBody>
      </p:sp>
      <p:sp>
        <p:nvSpPr>
          <p:cNvPr id="119" name="TextBox 118"/>
          <p:cNvSpPr txBox="1"/>
          <p:nvPr/>
        </p:nvSpPr>
        <p:spPr>
          <a:xfrm>
            <a:off x="6911091" y="2869819"/>
            <a:ext cx="1286551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Go to next infectious premises</a:t>
            </a:r>
            <a:endParaRPr lang="en-US" sz="1600" dirty="0"/>
          </a:p>
        </p:txBody>
      </p:sp>
      <p:sp>
        <p:nvSpPr>
          <p:cNvPr id="120" name="TextBox 119"/>
          <p:cNvSpPr txBox="1"/>
          <p:nvPr/>
        </p:nvSpPr>
        <p:spPr>
          <a:xfrm>
            <a:off x="3534898" y="5255991"/>
            <a:ext cx="1286551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Go to next susceptible premises</a:t>
            </a:r>
            <a:endParaRPr lang="en-US" sz="1600" dirty="0"/>
          </a:p>
        </p:txBody>
      </p:sp>
      <p:cxnSp>
        <p:nvCxnSpPr>
          <p:cNvPr id="129" name="Straight Arrow Connector 128"/>
          <p:cNvCxnSpPr>
            <a:stCxn id="20" idx="3"/>
            <a:endCxn id="120" idx="1"/>
          </p:cNvCxnSpPr>
          <p:nvPr/>
        </p:nvCxnSpPr>
        <p:spPr>
          <a:xfrm>
            <a:off x="2514600" y="5217600"/>
            <a:ext cx="1020298" cy="45389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3" name="TextBox 132"/>
          <p:cNvSpPr txBox="1"/>
          <p:nvPr/>
        </p:nvSpPr>
        <p:spPr>
          <a:xfrm>
            <a:off x="2813429" y="5326286"/>
            <a:ext cx="455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4821449" y="5014980"/>
            <a:ext cx="455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</a:t>
            </a:r>
          </a:p>
        </p:txBody>
      </p:sp>
      <p:cxnSp>
        <p:nvCxnSpPr>
          <p:cNvPr id="135" name="Straight Arrow Connector 134"/>
          <p:cNvCxnSpPr>
            <a:stCxn id="46" idx="2"/>
            <a:endCxn id="120" idx="3"/>
          </p:cNvCxnSpPr>
          <p:nvPr/>
        </p:nvCxnSpPr>
        <p:spPr>
          <a:xfrm flipH="1">
            <a:off x="4821449" y="4922858"/>
            <a:ext cx="876009" cy="74863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71328" y="89972"/>
            <a:ext cx="758015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hlinkClick r:id="rId5" action="ppaction://hlinksldjump"/>
              </a:rPr>
              <a:t>Back to local transmission</a:t>
            </a:r>
            <a:r>
              <a:rPr lang="en-US" dirty="0" smtClean="0"/>
              <a:t> | </a:t>
            </a:r>
            <a:r>
              <a:rPr lang="en-US" dirty="0" smtClean="0">
                <a:hlinkClick r:id="rId6" action="ppaction://hlinksldjump"/>
              </a:rPr>
              <a:t>Back to 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1198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Step 1: </a:t>
            </a:r>
            <a:r>
              <a:rPr lang="en-US" dirty="0" smtClean="0"/>
              <a:t>Conservative “zero-infections” </a:t>
            </a:r>
            <a:r>
              <a:rPr lang="en-US" dirty="0" smtClean="0"/>
              <a:t>probability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93793" y="1417638"/>
            <a:ext cx="7752298" cy="4801314"/>
          </a:xfrm>
          <a:prstGeom prst="rect">
            <a:avLst/>
          </a:prstGeom>
          <a:solidFill>
            <a:srgbClr val="B9CDE5"/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Calculate an upper bound on the probability of transmission between an infectious premises (with infectiousness value </a:t>
            </a:r>
            <a:r>
              <a:rPr lang="en-US" sz="2400" dirty="0" err="1" smtClean="0"/>
              <a:t>i</a:t>
            </a:r>
            <a:r>
              <a:rPr lang="en-US" sz="2400" dirty="0" smtClean="0"/>
              <a:t>) in a focal cell to any of n premises within a comparison cell</a:t>
            </a:r>
            <a:r>
              <a:rPr lang="en-US" sz="2400" dirty="0"/>
              <a:t> </a:t>
            </a:r>
            <a:r>
              <a:rPr lang="en-US" sz="2400" dirty="0" smtClean="0"/>
              <a:t>(the most susceptible of which has susceptibility value s). The local spread kernel has value k at the closest distance between the focal and comparison cells:</a:t>
            </a:r>
          </a:p>
          <a:p>
            <a:endParaRPr lang="en-US" sz="2400" dirty="0" smtClean="0"/>
          </a:p>
          <a:p>
            <a:pPr algn="ctr"/>
            <a:r>
              <a:rPr lang="en-US" sz="2400" dirty="0" smtClean="0"/>
              <a:t>P</a:t>
            </a:r>
            <a:r>
              <a:rPr lang="en-US" sz="2400" baseline="-25000" dirty="0" smtClean="0"/>
              <a:t>cell</a:t>
            </a:r>
            <a:r>
              <a:rPr lang="en-US" sz="2400" dirty="0" smtClean="0"/>
              <a:t>= 1 – e</a:t>
            </a:r>
            <a:r>
              <a:rPr lang="en-US" sz="2400" baseline="30000" dirty="0" smtClean="0"/>
              <a:t>-</a:t>
            </a:r>
            <a:r>
              <a:rPr lang="en-US" sz="2400" i="1" baseline="30000" dirty="0" err="1" smtClean="0"/>
              <a:t>i</a:t>
            </a:r>
            <a:r>
              <a:rPr lang="en-US" sz="2400" baseline="30000" dirty="0" smtClean="0"/>
              <a:t> * </a:t>
            </a:r>
            <a:r>
              <a:rPr lang="en-US" sz="2400" i="1" baseline="30000" dirty="0" smtClean="0"/>
              <a:t>n</a:t>
            </a:r>
            <a:r>
              <a:rPr lang="en-US" sz="2400" baseline="30000" dirty="0" smtClean="0"/>
              <a:t>*</a:t>
            </a:r>
            <a:r>
              <a:rPr lang="en-US" sz="2400" i="1" baseline="30000" dirty="0" smtClean="0"/>
              <a:t>s</a:t>
            </a:r>
            <a:r>
              <a:rPr lang="en-US" sz="2400" baseline="30000" dirty="0" smtClean="0"/>
              <a:t> * </a:t>
            </a:r>
            <a:r>
              <a:rPr lang="en-US" sz="2400" i="1" baseline="30000" dirty="0" smtClean="0"/>
              <a:t>k</a:t>
            </a:r>
            <a:endParaRPr lang="en-US" sz="2400" baseline="30000" dirty="0" smtClean="0"/>
          </a:p>
          <a:p>
            <a:endParaRPr lang="en-US" sz="2400" dirty="0"/>
          </a:p>
          <a:p>
            <a:r>
              <a:rPr lang="en-US" sz="2400" dirty="0" smtClean="0"/>
              <a:t>Draw a random number x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 between 0 and 1 from a uniform distribution. If x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 ≤ P</a:t>
            </a:r>
            <a:r>
              <a:rPr lang="en-US" sz="2400" baseline="-25000" dirty="0" smtClean="0"/>
              <a:t>cell</a:t>
            </a:r>
            <a:r>
              <a:rPr lang="en-US" sz="2400" dirty="0" smtClean="0"/>
              <a:t>, the probability is successful, enter the cell. If x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 &gt; P</a:t>
            </a:r>
            <a:r>
              <a:rPr lang="en-US" sz="2400" baseline="-25000" dirty="0" smtClean="0"/>
              <a:t>cell</a:t>
            </a:r>
            <a:r>
              <a:rPr lang="en-US" sz="2400" dirty="0" smtClean="0"/>
              <a:t>, don’t enter the cell. </a:t>
            </a:r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71328" y="89972"/>
            <a:ext cx="758015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hlinkClick r:id="rId3" action="ppaction://hlinksldjump"/>
              </a:rPr>
              <a:t>Back to cell-by-cell transmission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7247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16297</TotalTime>
  <Words>2632</Words>
  <Application>Microsoft Macintosh PowerPoint</Application>
  <PresentationFormat>On-screen Show (4:3)</PresentationFormat>
  <Paragraphs>373</Paragraphs>
  <Slides>25</Slides>
  <Notes>11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7" baseType="lpstr">
      <vt:lpstr>Office Theme</vt:lpstr>
      <vt:lpstr>Equation</vt:lpstr>
      <vt:lpstr>USDOS v2.0</vt:lpstr>
      <vt:lpstr>Overview</vt:lpstr>
      <vt:lpstr>Evaluate transmission via local spread</vt:lpstr>
      <vt:lpstr>Grid creation (varying cell sizes)</vt:lpstr>
      <vt:lpstr>PowerPoint Presentation</vt:lpstr>
      <vt:lpstr>Grid creation (uniform cell sizes)</vt:lpstr>
      <vt:lpstr>Pre-simulation grid calculations</vt:lpstr>
      <vt:lpstr>Evaluate transmission cell by cell</vt:lpstr>
      <vt:lpstr>Step 1: Conservative “zero-infections” probability</vt:lpstr>
      <vt:lpstr>Step 2a: Known-to-be larger probability</vt:lpstr>
      <vt:lpstr>Step 2b: Will transmission occur?</vt:lpstr>
      <vt:lpstr>Transmission via shipments</vt:lpstr>
      <vt:lpstr>County-level shipments</vt:lpstr>
      <vt:lpstr>Assign shipments to premises</vt:lpstr>
      <vt:lpstr>Multiple species/production types</vt:lpstr>
      <vt:lpstr>Status progressions</vt:lpstr>
      <vt:lpstr>Runtimes</vt:lpstr>
      <vt:lpstr>Gridding vs. pairwise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Testing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kimtsao</dc:creator>
  <cp:lastModifiedBy>kimtsao</cp:lastModifiedBy>
  <cp:revision>154</cp:revision>
  <dcterms:created xsi:type="dcterms:W3CDTF">2014-08-22T15:55:40Z</dcterms:created>
  <dcterms:modified xsi:type="dcterms:W3CDTF">2015-02-04T17:36:12Z</dcterms:modified>
</cp:coreProperties>
</file>