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6" r:id="rId6"/>
    <p:sldId id="265" r:id="rId7"/>
    <p:sldId id="262" r:id="rId8"/>
    <p:sldId id="261" r:id="rId9"/>
    <p:sldId id="268" r:id="rId10"/>
    <p:sldId id="264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D7CE5-43EB-4BE3-82F8-52F1E4186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6B134-9251-4AB5-BEE9-F254C7CAE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6E803-84E4-46C0-9A0F-E02E42C2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E7EE-4021-4DA1-9459-5A28B1BBDB8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A9CAC-E106-4588-94E6-1563D243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AB670-E659-4431-A899-DB50D134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4FB3-792A-45F0-B099-6D0FA9979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1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29B6-7945-48A9-837B-8AA60A9F6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534EA-6184-432D-A67E-F477C5E42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0CBFB-98E5-4957-8679-4A58FFC0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E7EE-4021-4DA1-9459-5A28B1BBDB8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98BF1-F2AD-4D34-B6ED-69E3243C7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15742-39BB-4A55-A520-926C5205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4FB3-792A-45F0-B099-6D0FA9979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7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B2DE83-A5DB-4A42-8656-3385030D2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13640-0CBA-410D-A039-00F69317D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DB46A-5564-464B-9F6C-45184AABF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E7EE-4021-4DA1-9459-5A28B1BBDB8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6A49F-D2AA-4F2C-B5A3-0BD839D9C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F4103-8036-45EF-B073-33DEFAF81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4FB3-792A-45F0-B099-6D0FA9979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5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177A-008D-4B84-8C18-99B7F0E2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3E23A-4400-41DE-B047-BE477660A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24ABE-9324-40A0-B629-AC775A98F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E7EE-4021-4DA1-9459-5A28B1BBDB8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1A59B-E84F-4578-B674-A1D0EE24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EB2B7-FE42-4DBA-85DA-5B468B5B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4FB3-792A-45F0-B099-6D0FA9979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2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86A8C-6B20-4E57-95A5-4C7F2AC4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82BB7-A941-4BD8-BC9D-CE106C3E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3195-D08B-4426-AC9F-AF39AB10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E7EE-4021-4DA1-9459-5A28B1BBDB8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323D2-5BF9-4D16-9035-9CD1437C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C7D26-C562-49C1-9B81-B4958EEA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4FB3-792A-45F0-B099-6D0FA9979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1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7E9E4-B7A2-4FDE-B94D-DC0EA9DA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0B135-7DE7-43C0-B349-FBCCC4EA5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FDA94-0A93-4162-A4ED-8162FCFE8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8D211-DDEE-4192-AA4F-637A0BA9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E7EE-4021-4DA1-9459-5A28B1BBDB8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3DA66-AD07-4E36-9C4E-0647615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B6599-9021-4501-96D0-9FDFD32A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4FB3-792A-45F0-B099-6D0FA9979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4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3F6A-E517-4594-BC26-495A6CA5A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50B4C-9425-4C17-BCA5-3FF1DDB30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D6550-4A61-4E9A-8F19-CCF7132B0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15C855-F6F7-49EF-B1E3-C0FFAA9EA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0F05AB-C3E7-4515-B763-3F5993B20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56931-C72E-4DB6-B6E7-167856A4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E7EE-4021-4DA1-9459-5A28B1BBDB8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CDFC4F-7135-4F13-9464-CDE320852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0100B-5576-4266-889B-B440FCA20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4FB3-792A-45F0-B099-6D0FA9979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2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E6F1-1194-4DF5-B3FD-24DE3589B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5DE4E-3FB4-4044-B04E-04FECB88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E7EE-4021-4DA1-9459-5A28B1BBDB8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BC2D3-78E6-492D-91D5-641AFCA5E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F5B91-32A6-4508-9C84-E07E0514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4FB3-792A-45F0-B099-6D0FA9979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5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4BCAD-1DD8-44C5-9F00-A1AC7458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E7EE-4021-4DA1-9459-5A28B1BBDB8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4B1D4-1431-41ED-805D-64E45267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ACD06-9051-446B-B873-69AE365F0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4FB3-792A-45F0-B099-6D0FA9979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5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9FE3-2CAD-4207-B803-C992E323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DF46B-D88F-4F34-AFA0-C8196E084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25511-0C2C-4E5C-90BF-507B8CFAB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6C600-46AB-4D81-A175-22CBE9CE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E7EE-4021-4DA1-9459-5A28B1BBDB8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F95C8-AEDA-4151-BC73-11EE7981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FB0A2-BFEB-4EDF-9608-4AF314D2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4FB3-792A-45F0-B099-6D0FA9979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4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1D019-5840-4906-8B99-97EAE7F0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91D10-2397-4BC6-8D9A-AC87BE8C42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C63E4-401A-4A43-A03D-17F73EF82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50C7F-0ACD-44BE-87F1-A171D7174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E7EE-4021-4DA1-9459-5A28B1BBDB8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63B40-6D09-4C10-9D2E-55E764660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94256-9C32-4657-8665-BA197425A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4FB3-792A-45F0-B099-6D0FA9979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7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89679E-A0B6-4866-9F02-EBD625724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9AF23-18E4-4C6B-BAC6-6DFA64497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FDF5A-17ED-45B6-AAC0-C2DA6E46E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2E7EE-4021-4DA1-9459-5A28B1BBDB8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CBB7D-9ACE-4A5D-BC94-F6727E58A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385E5-4F29-43D6-BEE3-9AA70F761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14FB3-792A-45F0-B099-6D0FA9979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3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png"/><Relationship Id="rId7" Type="http://schemas.openxmlformats.org/officeDocument/2006/relationships/image" Target="../media/image8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11" Type="http://schemas.openxmlformats.org/officeDocument/2006/relationships/image" Target="../media/image12.gif"/><Relationship Id="rId5" Type="http://schemas.openxmlformats.org/officeDocument/2006/relationships/image" Target="../media/image6.png"/><Relationship Id="rId10" Type="http://schemas.openxmlformats.org/officeDocument/2006/relationships/image" Target="../media/image11.gif"/><Relationship Id="rId4" Type="http://schemas.openxmlformats.org/officeDocument/2006/relationships/image" Target="../media/image5.png"/><Relationship Id="rId9" Type="http://schemas.openxmlformats.org/officeDocument/2006/relationships/image" Target="../media/image10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png"/><Relationship Id="rId7" Type="http://schemas.openxmlformats.org/officeDocument/2006/relationships/image" Target="../media/image8.gif"/><Relationship Id="rId12" Type="http://schemas.openxmlformats.org/officeDocument/2006/relationships/image" Target="../media/image13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11" Type="http://schemas.openxmlformats.org/officeDocument/2006/relationships/image" Target="../media/image12.gif"/><Relationship Id="rId5" Type="http://schemas.openxmlformats.org/officeDocument/2006/relationships/image" Target="../media/image6.png"/><Relationship Id="rId10" Type="http://schemas.openxmlformats.org/officeDocument/2006/relationships/image" Target="../media/image11.gif"/><Relationship Id="rId4" Type="http://schemas.openxmlformats.org/officeDocument/2006/relationships/image" Target="../media/image5.png"/><Relationship Id="rId9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172EA-F1D2-422E-B835-4FC29FDC0D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Kalman Filtering for Stock Value Estimation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66F75-1B44-4DCD-8867-A6520FA0C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Omar Riaz</a:t>
            </a:r>
          </a:p>
          <a:p>
            <a:r>
              <a:rPr lang="en-US" dirty="0"/>
              <a:t>ML5644</a:t>
            </a:r>
          </a:p>
        </p:txBody>
      </p:sp>
    </p:spTree>
    <p:extLst>
      <p:ext uri="{BB962C8B-B14F-4D97-AF65-F5344CB8AC3E}">
        <p14:creationId xmlns:p14="http://schemas.microsoft.com/office/powerpoint/2010/main" val="548780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74C42-59FC-4ADA-B770-CF6432C9C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2F14A-944D-4217-9CEF-F7ABDAFD6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499"/>
            <a:ext cx="10515600" cy="4351338"/>
          </a:xfrm>
        </p:spPr>
        <p:txBody>
          <a:bodyPr/>
          <a:lstStyle/>
          <a:p>
            <a:r>
              <a:rPr lang="en-US" dirty="0"/>
              <a:t>Kalman Filter initial parameter estimates define its usability</a:t>
            </a:r>
          </a:p>
          <a:p>
            <a:pPr lvl="1"/>
            <a:r>
              <a:rPr lang="en-US" dirty="0"/>
              <a:t>So understanding the process you’re trying to model is important</a:t>
            </a:r>
          </a:p>
          <a:p>
            <a:r>
              <a:rPr lang="en-US" dirty="0"/>
              <a:t>Error of a hidden variable has no definition</a:t>
            </a:r>
          </a:p>
          <a:p>
            <a:pPr lvl="1"/>
            <a:r>
              <a:rPr lang="en-US" dirty="0"/>
              <a:t>Implementing risk minimization requires a concrete metric</a:t>
            </a:r>
          </a:p>
          <a:p>
            <a:r>
              <a:rPr lang="en-US" dirty="0"/>
              <a:t>Gained familiarity with databases, manipulating time series data, and financial data API’s</a:t>
            </a:r>
          </a:p>
          <a:p>
            <a:r>
              <a:rPr lang="en-US" dirty="0"/>
              <a:t>Implementing ML techniques to novel applications is hard</a:t>
            </a:r>
          </a:p>
          <a:p>
            <a:pPr lvl="1"/>
            <a:r>
              <a:rPr lang="en-US" dirty="0"/>
              <a:t>And in practice requires a lot of preparatory research</a:t>
            </a:r>
          </a:p>
        </p:txBody>
      </p:sp>
    </p:spTree>
    <p:extLst>
      <p:ext uri="{BB962C8B-B14F-4D97-AF65-F5344CB8AC3E}">
        <p14:creationId xmlns:p14="http://schemas.microsoft.com/office/powerpoint/2010/main" val="3651419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88930-E29C-4BDC-BFB5-35AD30BF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3CAC-F6EF-447E-BB67-A4FED8885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error relative to discounted cash flow models</a:t>
            </a:r>
          </a:p>
          <a:p>
            <a:r>
              <a:rPr lang="en-US" dirty="0"/>
              <a:t>Try alternative Bayesian recursive filtering such as particle filters</a:t>
            </a:r>
          </a:p>
          <a:p>
            <a:r>
              <a:rPr lang="en-US" dirty="0"/>
              <a:t>Combine with fundamental techniques, employing Kalman filter as alternative to moving average which doesn’t depend on window size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72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0E9B4-D43D-4588-A228-390E216A8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listening!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081B7-EB86-489C-BFD7-EBF524F12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Sources:</a:t>
            </a:r>
          </a:p>
          <a:p>
            <a:pPr marL="0" indent="0">
              <a:buNone/>
            </a:pPr>
            <a:r>
              <a:rPr lang="en-US" dirty="0"/>
              <a:t>ML 5644 Course Material from Deniz </a:t>
            </a:r>
            <a:r>
              <a:rPr lang="en-US" dirty="0" err="1"/>
              <a:t>Erdogmus</a:t>
            </a:r>
            <a:r>
              <a:rPr lang="en-US" dirty="0"/>
              <a:t>, 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6A45E2-DF6E-48DC-968F-7B0AAE21A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71" y="2919047"/>
            <a:ext cx="7412868" cy="315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0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D6FA-6BE3-4C9B-B52B-6A13AF8E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Kalman Filter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84A67-74F5-4B6C-BD86-CBB275081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576" y="1690688"/>
            <a:ext cx="6726383" cy="4451494"/>
          </a:xfrm>
        </p:spPr>
        <p:txBody>
          <a:bodyPr>
            <a:normAutofit/>
          </a:bodyPr>
          <a:lstStyle/>
          <a:p>
            <a:r>
              <a:rPr lang="en-US" dirty="0"/>
              <a:t>Kalman filter is a recursive state estimation algorithm used on noisy time series data</a:t>
            </a:r>
          </a:p>
          <a:p>
            <a:r>
              <a:rPr lang="en-US" dirty="0"/>
              <a:t>Canonical application is location tracking with noisy sensors</a:t>
            </a:r>
          </a:p>
          <a:p>
            <a:r>
              <a:rPr lang="en-US" dirty="0"/>
              <a:t> Each state is assumed Gaussian</a:t>
            </a:r>
          </a:p>
          <a:p>
            <a:pPr marL="0" indent="0">
              <a:buNone/>
            </a:pPr>
            <a:r>
              <a:rPr lang="en-US" dirty="0"/>
              <a:t>Two steps:</a:t>
            </a:r>
          </a:p>
          <a:p>
            <a:pPr marL="514350" indent="-514350">
              <a:buAutoNum type="arabicParenR"/>
            </a:pPr>
            <a:r>
              <a:rPr lang="en-US" dirty="0"/>
              <a:t>Predict state</a:t>
            </a:r>
          </a:p>
          <a:p>
            <a:pPr marL="514350" indent="-514350">
              <a:buAutoNum type="arabicParenR"/>
            </a:pPr>
            <a:r>
              <a:rPr lang="en-US" dirty="0"/>
              <a:t>Update prediction based on measurement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D2D5915-03DD-4F49-93FF-12577A257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742" y="3574106"/>
            <a:ext cx="4548461" cy="250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0CD4A9-F4AE-42C1-AB65-805760894359}"/>
              </a:ext>
            </a:extLst>
          </p:cNvPr>
          <p:cNvSpPr txBox="1"/>
          <p:nvPr/>
        </p:nvSpPr>
        <p:spPr>
          <a:xfrm>
            <a:off x="10125325" y="5972932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Raghavan, 2019</a:t>
            </a:r>
          </a:p>
        </p:txBody>
      </p:sp>
      <p:pic>
        <p:nvPicPr>
          <p:cNvPr id="2050" name="Picture 2" descr="AAPL 2019 performance the best since 2009, up more than 80% - 9to5Mac">
            <a:extLst>
              <a:ext uri="{FF2B5EF4-FFF2-40B4-BE49-F238E27FC236}">
                <a16:creationId xmlns:a16="http://schemas.microsoft.com/office/drawing/2014/main" id="{72C77C7D-4A32-498C-B963-D82D6E6E3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959" y="775133"/>
            <a:ext cx="4105564" cy="205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485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61BF1-E2CA-4DA5-B2A5-C1065A9E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State Space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D1B7B-55F7-4835-B6B7-0F385F611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001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x: stock’s intrinsic value at time k</a:t>
            </a:r>
          </a:p>
          <a:p>
            <a:pPr marL="0" indent="0">
              <a:buNone/>
            </a:pPr>
            <a:r>
              <a:rPr lang="en-US" dirty="0"/>
              <a:t>z: observed market price at time k</a:t>
            </a:r>
          </a:p>
          <a:p>
            <a:pPr marL="0" indent="0">
              <a:buNone/>
            </a:pPr>
            <a:r>
              <a:rPr lang="en-US" dirty="0"/>
              <a:t>w: random stock influence</a:t>
            </a:r>
          </a:p>
          <a:p>
            <a:pPr marL="0" indent="0">
              <a:buNone/>
            </a:pPr>
            <a:r>
              <a:rPr lang="en-US" dirty="0"/>
              <a:t>v: random market noise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32F660-144A-45F5-9274-C12819048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218" y="1329529"/>
            <a:ext cx="4772025" cy="8286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3EE9D72-4992-4F1E-9F7A-66D1633D5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672" y="2640010"/>
            <a:ext cx="4181475" cy="7715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0B8FD9A-97B7-4E7F-BC63-505B8ED08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724" y="3695093"/>
            <a:ext cx="4143375" cy="12096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32FD0AF-C7B1-4F7D-A402-3437BB1F54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1548" y="5177305"/>
            <a:ext cx="3895725" cy="9239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977402C-F878-45A4-9A84-A5CEDF8A26BC}"/>
              </a:ext>
            </a:extLst>
          </p:cNvPr>
          <p:cNvSpPr txBox="1"/>
          <p:nvPr/>
        </p:nvSpPr>
        <p:spPr>
          <a:xfrm>
            <a:off x="7778591" y="2053566"/>
            <a:ext cx="3148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recursive state transition model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5435DC-9814-46CD-8FBB-001421F7AAC7}"/>
              </a:ext>
            </a:extLst>
          </p:cNvPr>
          <p:cNvSpPr txBox="1"/>
          <p:nvPr/>
        </p:nvSpPr>
        <p:spPr>
          <a:xfrm>
            <a:off x="8000814" y="3374159"/>
            <a:ext cx="292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state-observation connection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687CDB-1E7C-446A-AC78-AC636644F17B}"/>
              </a:ext>
            </a:extLst>
          </p:cNvPr>
          <p:cNvSpPr txBox="1"/>
          <p:nvPr/>
        </p:nvSpPr>
        <p:spPr>
          <a:xfrm>
            <a:off x="8103739" y="4670373"/>
            <a:ext cx="226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transition error matrix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0EFC44-F110-476E-93F5-14CF3B51582C}"/>
              </a:ext>
            </a:extLst>
          </p:cNvPr>
          <p:cNvSpPr txBox="1"/>
          <p:nvPr/>
        </p:nvSpPr>
        <p:spPr>
          <a:xfrm>
            <a:off x="8225394" y="6004435"/>
            <a:ext cx="2479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 error matrix</a:t>
            </a:r>
          </a:p>
        </p:txBody>
      </p:sp>
    </p:spTree>
    <p:extLst>
      <p:ext uri="{BB962C8B-B14F-4D97-AF65-F5344CB8AC3E}">
        <p14:creationId xmlns:p14="http://schemas.microsoft.com/office/powerpoint/2010/main" val="353816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068B-7038-4AF2-B6E3-8E2ADBF2A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847" y="347195"/>
            <a:ext cx="10515600" cy="1325563"/>
          </a:xfrm>
        </p:spPr>
        <p:txBody>
          <a:bodyPr/>
          <a:lstStyle/>
          <a:p>
            <a:r>
              <a:rPr lang="en-US" dirty="0"/>
              <a:t>Defining the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0A016-577D-440E-8E75-0CD05F86E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724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Initial state estimates:</a:t>
            </a:r>
          </a:p>
          <a:p>
            <a:r>
              <a:rPr lang="en-US" dirty="0"/>
              <a:t>Mean </a:t>
            </a:r>
          </a:p>
          <a:p>
            <a:r>
              <a:rPr lang="en-US" dirty="0"/>
              <a:t>Covariance</a:t>
            </a:r>
          </a:p>
          <a:p>
            <a:pPr marL="0" indent="0">
              <a:buNone/>
            </a:pPr>
            <a:r>
              <a:rPr lang="en-US" dirty="0"/>
              <a:t>Error matrices:</a:t>
            </a:r>
          </a:p>
          <a:p>
            <a:r>
              <a:rPr lang="en-US" dirty="0"/>
              <a:t>Transition error </a:t>
            </a:r>
          </a:p>
          <a:p>
            <a:r>
              <a:rPr lang="en-US" dirty="0"/>
              <a:t>Observation Error</a:t>
            </a:r>
          </a:p>
          <a:p>
            <a:pPr marL="0" indent="0">
              <a:buNone/>
            </a:pPr>
            <a:r>
              <a:rPr lang="en-US" dirty="0"/>
              <a:t>Process Models:</a:t>
            </a:r>
          </a:p>
          <a:p>
            <a:r>
              <a:rPr lang="en-US" dirty="0"/>
              <a:t>State-Transition Model</a:t>
            </a:r>
          </a:p>
          <a:p>
            <a:r>
              <a:rPr lang="en-US" dirty="0"/>
              <a:t>Observation Model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92DF7AF-83BD-42F6-9210-E282F9E95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218" y="1329529"/>
            <a:ext cx="4772025" cy="8286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324E4A-A6AC-40F4-9F7E-EFC49A959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672" y="2640010"/>
            <a:ext cx="4181475" cy="7715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EA5974-91C6-4FD6-B57A-7E00E13DB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724" y="3695093"/>
            <a:ext cx="4143375" cy="120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834B895-6CB3-4323-9156-095E639A9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1548" y="5177305"/>
            <a:ext cx="3895725" cy="9239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310C32B-7FBD-480F-9DBA-D5B69B3FF125}"/>
              </a:ext>
            </a:extLst>
          </p:cNvPr>
          <p:cNvSpPr txBox="1"/>
          <p:nvPr/>
        </p:nvSpPr>
        <p:spPr>
          <a:xfrm>
            <a:off x="7778591" y="2053566"/>
            <a:ext cx="3148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recursive state transition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711870-1CAA-49F5-A78E-7642457CECA8}"/>
              </a:ext>
            </a:extLst>
          </p:cNvPr>
          <p:cNvSpPr txBox="1"/>
          <p:nvPr/>
        </p:nvSpPr>
        <p:spPr>
          <a:xfrm>
            <a:off x="8000814" y="3374159"/>
            <a:ext cx="292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state-observation connection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79D03C-6184-4FFC-9A01-F62B38DEF079}"/>
              </a:ext>
            </a:extLst>
          </p:cNvPr>
          <p:cNvSpPr txBox="1"/>
          <p:nvPr/>
        </p:nvSpPr>
        <p:spPr>
          <a:xfrm>
            <a:off x="8103739" y="4670373"/>
            <a:ext cx="226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transition error matrix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530EFA-9A54-40DB-B0EE-E46F08B14303}"/>
              </a:ext>
            </a:extLst>
          </p:cNvPr>
          <p:cNvSpPr txBox="1"/>
          <p:nvPr/>
        </p:nvSpPr>
        <p:spPr>
          <a:xfrm>
            <a:off x="8225394" y="6004435"/>
            <a:ext cx="2479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 error matrix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3D1BEED-13B3-4636-9E04-E9BF0A634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19" y="2315292"/>
            <a:ext cx="467648" cy="34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71BBA8A-D911-4CCF-81C9-56F0A89E4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52" y="2796913"/>
            <a:ext cx="362781" cy="34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3AA3A0CF-AC2F-4501-A794-71110F31A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17" y="3709935"/>
            <a:ext cx="290512" cy="38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D024F7F8-A654-47DF-AAED-2239EB5E0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67" y="4218972"/>
            <a:ext cx="347662" cy="34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8DDC9885-2577-463D-BFAF-108C6F546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95" y="5156643"/>
            <a:ext cx="290512" cy="33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C41252CA-6C50-4E39-93CF-6BE2B8233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52" y="5620848"/>
            <a:ext cx="404812" cy="33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84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068B-7038-4AF2-B6E3-8E2ADBF2A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847" y="347195"/>
            <a:ext cx="10515600" cy="1325563"/>
          </a:xfrm>
        </p:spPr>
        <p:txBody>
          <a:bodyPr/>
          <a:lstStyle/>
          <a:p>
            <a:r>
              <a:rPr lang="en-US" dirty="0"/>
              <a:t>Defining the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0A016-577D-440E-8E75-0CD05F86E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724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Initial state estimates:</a:t>
            </a:r>
          </a:p>
          <a:p>
            <a:r>
              <a:rPr lang="en-US" dirty="0"/>
              <a:t>       </a:t>
            </a:r>
          </a:p>
          <a:p>
            <a:r>
              <a:rPr lang="en-US" dirty="0"/>
              <a:t>Covariance of past 10 days price</a:t>
            </a:r>
          </a:p>
          <a:p>
            <a:pPr marL="0" indent="0">
              <a:buNone/>
            </a:pPr>
            <a:r>
              <a:rPr lang="en-US" dirty="0"/>
              <a:t>Error matrices:</a:t>
            </a:r>
          </a:p>
          <a:p>
            <a:r>
              <a:rPr lang="en-US" dirty="0" err="1"/>
              <a:t>Cov</a:t>
            </a:r>
            <a:r>
              <a:rPr lang="en-US" dirty="0"/>
              <a:t> btw today and yesterday price</a:t>
            </a:r>
          </a:p>
          <a:p>
            <a:r>
              <a:rPr lang="en-US" dirty="0"/>
              <a:t>Bid ask spread of 1/8</a:t>
            </a:r>
            <a:r>
              <a:rPr lang="en-US" baseline="30000" dirty="0"/>
              <a:t>th</a:t>
            </a:r>
            <a:r>
              <a:rPr lang="en-US" dirty="0"/>
              <a:t> tick size</a:t>
            </a:r>
          </a:p>
          <a:p>
            <a:pPr marL="0" indent="0">
              <a:buNone/>
            </a:pPr>
            <a:r>
              <a:rPr lang="en-US" dirty="0"/>
              <a:t>Process Models:</a:t>
            </a:r>
          </a:p>
          <a:p>
            <a:r>
              <a:rPr lang="en-US" dirty="0"/>
              <a:t>1 day stock momentum</a:t>
            </a:r>
          </a:p>
          <a:p>
            <a:r>
              <a:rPr lang="en-US" dirty="0"/>
              <a:t>Identity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92DF7AF-83BD-42F6-9210-E282F9E95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218" y="1329529"/>
            <a:ext cx="4772025" cy="8286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324E4A-A6AC-40F4-9F7E-EFC49A959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672" y="2640010"/>
            <a:ext cx="4181475" cy="7715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EA5974-91C6-4FD6-B57A-7E00E13DB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724" y="3695093"/>
            <a:ext cx="4143375" cy="120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834B895-6CB3-4323-9156-095E639A9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1548" y="5177305"/>
            <a:ext cx="3895725" cy="9239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310C32B-7FBD-480F-9DBA-D5B69B3FF125}"/>
              </a:ext>
            </a:extLst>
          </p:cNvPr>
          <p:cNvSpPr txBox="1"/>
          <p:nvPr/>
        </p:nvSpPr>
        <p:spPr>
          <a:xfrm>
            <a:off x="7778591" y="2053566"/>
            <a:ext cx="3148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recursive state transition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711870-1CAA-49F5-A78E-7642457CECA8}"/>
              </a:ext>
            </a:extLst>
          </p:cNvPr>
          <p:cNvSpPr txBox="1"/>
          <p:nvPr/>
        </p:nvSpPr>
        <p:spPr>
          <a:xfrm>
            <a:off x="8000814" y="3374159"/>
            <a:ext cx="292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state-observation connection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79D03C-6184-4FFC-9A01-F62B38DEF079}"/>
              </a:ext>
            </a:extLst>
          </p:cNvPr>
          <p:cNvSpPr txBox="1"/>
          <p:nvPr/>
        </p:nvSpPr>
        <p:spPr>
          <a:xfrm>
            <a:off x="8103739" y="4670373"/>
            <a:ext cx="226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transition error matrix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530EFA-9A54-40DB-B0EE-E46F08B14303}"/>
              </a:ext>
            </a:extLst>
          </p:cNvPr>
          <p:cNvSpPr txBox="1"/>
          <p:nvPr/>
        </p:nvSpPr>
        <p:spPr>
          <a:xfrm>
            <a:off x="8225394" y="6004435"/>
            <a:ext cx="2479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 error matrix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346715C9-26F3-4999-BDB6-A033FC1DA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19" y="2315292"/>
            <a:ext cx="467648" cy="34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57F53B00-49A1-4A6D-9A0E-1906A4544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52" y="2796913"/>
            <a:ext cx="362781" cy="34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0143C6D5-3CFD-435A-87AE-890496550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17" y="3709935"/>
            <a:ext cx="290512" cy="38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>
            <a:extLst>
              <a:ext uri="{FF2B5EF4-FFF2-40B4-BE49-F238E27FC236}">
                <a16:creationId xmlns:a16="http://schemas.microsoft.com/office/drawing/2014/main" id="{370E2CCC-0879-47C3-A5EF-FF8642D20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55" y="4216533"/>
            <a:ext cx="347662" cy="34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>
            <a:extLst>
              <a:ext uri="{FF2B5EF4-FFF2-40B4-BE49-F238E27FC236}">
                <a16:creationId xmlns:a16="http://schemas.microsoft.com/office/drawing/2014/main" id="{99774A4E-B24F-47BD-A302-9D35095EB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95" y="5156643"/>
            <a:ext cx="290512" cy="33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4">
            <a:extLst>
              <a:ext uri="{FF2B5EF4-FFF2-40B4-BE49-F238E27FC236}">
                <a16:creationId xmlns:a16="http://schemas.microsoft.com/office/drawing/2014/main" id="{13BF07B3-B892-4B3A-A4B8-A9B00AB85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52" y="5620848"/>
            <a:ext cx="404812" cy="33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FDD2E24-C6A2-4F0B-BABB-D22F80EE0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090" y="2406133"/>
            <a:ext cx="552800" cy="23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876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7A1FED-2D7F-4EEB-B403-9C839FA21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479" y="287180"/>
            <a:ext cx="6380888" cy="57943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21F872-33D1-4D7F-B48D-BD511B92A646}"/>
              </a:ext>
            </a:extLst>
          </p:cNvPr>
          <p:cNvSpPr txBox="1"/>
          <p:nvPr/>
        </p:nvSpPr>
        <p:spPr>
          <a:xfrm>
            <a:off x="5196332" y="5850668"/>
            <a:ext cx="3799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From Course Material</a:t>
            </a:r>
            <a:br>
              <a:rPr lang="en-US" sz="1200" dirty="0"/>
            </a:br>
            <a:r>
              <a:rPr lang="en-US" sz="1200" dirty="0"/>
              <a:t>(</a:t>
            </a:r>
            <a:r>
              <a:rPr lang="en-US" sz="1200" dirty="0" err="1"/>
              <a:t>Lxxx_SupA_KalmanFilterDerivation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8934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F4D5-CDBF-4098-93DA-132FA9769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9E4E031B-FEE5-4D67-B02C-7F99EE8E4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93"/>
          <a:stretch/>
        </p:blipFill>
        <p:spPr>
          <a:xfrm>
            <a:off x="5009196" y="211938"/>
            <a:ext cx="6451060" cy="3095762"/>
          </a:xfr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7E88DB5C-CAA9-461E-9BD6-107C1DA2F6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2"/>
          <a:stretch/>
        </p:blipFill>
        <p:spPr>
          <a:xfrm>
            <a:off x="4975640" y="3696054"/>
            <a:ext cx="6518172" cy="306729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C22BE6-B0EA-4636-8E66-9FE20039A431}"/>
              </a:ext>
            </a:extLst>
          </p:cNvPr>
          <p:cNvSpPr txBox="1">
            <a:spLocks/>
          </p:cNvSpPr>
          <p:nvPr/>
        </p:nvSpPr>
        <p:spPr>
          <a:xfrm>
            <a:off x="538357" y="1843875"/>
            <a:ext cx="49296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Initial parameters are shown to heavily impact filter performance throughout recursion</a:t>
            </a:r>
          </a:p>
          <a:p>
            <a:r>
              <a:rPr lang="en-US" dirty="0"/>
              <a:t>Higher initial and transition covariance in GME stock</a:t>
            </a:r>
          </a:p>
          <a:p>
            <a:r>
              <a:rPr lang="en-US" dirty="0"/>
              <a:t>Smooth Kalman updates past estimates based on recent observations</a:t>
            </a:r>
          </a:p>
          <a:p>
            <a:r>
              <a:rPr lang="en-US" dirty="0"/>
              <a:t>Data from Alpaca API, </a:t>
            </a:r>
            <a:br>
              <a:rPr lang="en-US" dirty="0"/>
            </a:br>
            <a:r>
              <a:rPr lang="en-US" dirty="0"/>
              <a:t>2020-01-01:2020-06-01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087D31-D745-4045-8ECD-23BF29AE5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4513" y="1828950"/>
            <a:ext cx="2651590" cy="11122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DB23C6-E6CC-4901-8618-9EC655D4E3C2}"/>
              </a:ext>
            </a:extLst>
          </p:cNvPr>
          <p:cNvSpPr txBox="1"/>
          <p:nvPr/>
        </p:nvSpPr>
        <p:spPr>
          <a:xfrm>
            <a:off x="7992208" y="330770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AAPL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D9F8AB-F5F2-44DA-ACE3-E1AB9F62341F}"/>
              </a:ext>
            </a:extLst>
          </p:cNvPr>
          <p:cNvSpPr txBox="1"/>
          <p:nvPr/>
        </p:nvSpPr>
        <p:spPr>
          <a:xfrm>
            <a:off x="8109439" y="646139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GME</a:t>
            </a:r>
          </a:p>
        </p:txBody>
      </p:sp>
    </p:spTree>
    <p:extLst>
      <p:ext uri="{BB962C8B-B14F-4D97-AF65-F5344CB8AC3E}">
        <p14:creationId xmlns:p14="http://schemas.microsoft.com/office/powerpoint/2010/main" val="1648754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9C767-087B-4729-982D-100ADF05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Parameters with EM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57423F0D-FB2D-4B5B-8373-DA0AE9CF0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074" y="1673225"/>
            <a:ext cx="5801784" cy="435133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2EBFA6-9496-49FB-AC25-BC1F24BF6F5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4417F5-84A9-463E-8268-CF3024C8948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55224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Transition covariance, observation covariance, and initial covariance</a:t>
            </a:r>
          </a:p>
          <a:p>
            <a:r>
              <a:rPr lang="en-US" dirty="0"/>
              <a:t> Maximize probability of observations given initial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50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F4D5-CDBF-4098-93DA-132FA9769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C22BE6-B0EA-4636-8E66-9FE20039A431}"/>
              </a:ext>
            </a:extLst>
          </p:cNvPr>
          <p:cNvSpPr txBox="1">
            <a:spLocks/>
          </p:cNvSpPr>
          <p:nvPr/>
        </p:nvSpPr>
        <p:spPr>
          <a:xfrm>
            <a:off x="538357" y="1843875"/>
            <a:ext cx="49296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Kalman filter loses usability when covariance is too large</a:t>
            </a:r>
          </a:p>
          <a:p>
            <a:pPr lvl="1"/>
            <a:r>
              <a:rPr lang="en-US" dirty="0"/>
              <a:t>It loses “confidence”</a:t>
            </a:r>
          </a:p>
          <a:p>
            <a:r>
              <a:rPr lang="en-US" dirty="0"/>
              <a:t>In this case, likelihood of measurement itself is maximized</a:t>
            </a:r>
          </a:p>
          <a:p>
            <a:endParaRPr lang="en-US" dirty="0"/>
          </a:p>
        </p:txBody>
      </p:sp>
      <p:pic>
        <p:nvPicPr>
          <p:cNvPr id="6" name="Content Placeholder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3DCEC16E-7D67-4D0B-8E89-F7A15A62F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514" y="3429000"/>
            <a:ext cx="6239609" cy="3175051"/>
          </a:xfr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681116BE-6765-4DCC-9A49-16050FAF6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515" y="103162"/>
            <a:ext cx="6239608" cy="31750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087D31-D745-4045-8ECD-23BF29AE5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7324" y="1624511"/>
            <a:ext cx="2651590" cy="11122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DB23C6-E6CC-4901-8618-9EC655D4E3C2}"/>
              </a:ext>
            </a:extLst>
          </p:cNvPr>
          <p:cNvSpPr txBox="1"/>
          <p:nvPr/>
        </p:nvSpPr>
        <p:spPr>
          <a:xfrm>
            <a:off x="7992208" y="330770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AAPL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D9F8AB-F5F2-44DA-ACE3-E1AB9F62341F}"/>
              </a:ext>
            </a:extLst>
          </p:cNvPr>
          <p:cNvSpPr txBox="1"/>
          <p:nvPr/>
        </p:nvSpPr>
        <p:spPr>
          <a:xfrm>
            <a:off x="8109439" y="650850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GME</a:t>
            </a:r>
          </a:p>
        </p:txBody>
      </p:sp>
    </p:spTree>
    <p:extLst>
      <p:ext uri="{BB962C8B-B14F-4D97-AF65-F5344CB8AC3E}">
        <p14:creationId xmlns:p14="http://schemas.microsoft.com/office/powerpoint/2010/main" val="3777237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395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Kalman Filtering for Stock Value Estimation</vt:lpstr>
      <vt:lpstr>Kalman Filter Background</vt:lpstr>
      <vt:lpstr>Defining the State Space </vt:lpstr>
      <vt:lpstr>Defining the Filter</vt:lpstr>
      <vt:lpstr>Defining the Filter</vt:lpstr>
      <vt:lpstr>PowerPoint Presentation</vt:lpstr>
      <vt:lpstr>Results</vt:lpstr>
      <vt:lpstr>Optimizing Parameters with EM</vt:lpstr>
      <vt:lpstr>Results</vt:lpstr>
      <vt:lpstr>Learnings</vt:lpstr>
      <vt:lpstr>Future Considerations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Shayan Riaz</dc:creator>
  <cp:lastModifiedBy>Omar Shayan Riaz</cp:lastModifiedBy>
  <cp:revision>16</cp:revision>
  <dcterms:created xsi:type="dcterms:W3CDTF">2021-04-22T10:24:39Z</dcterms:created>
  <dcterms:modified xsi:type="dcterms:W3CDTF">2021-04-22T14:22:38Z</dcterms:modified>
</cp:coreProperties>
</file>