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88" r:id="rId2"/>
    <p:sldId id="389" r:id="rId3"/>
    <p:sldId id="390" r:id="rId4"/>
  </p:sldIdLst>
  <p:sldSz cx="9144000" cy="6858000" type="screen4x3"/>
  <p:notesSz cx="6934200" cy="9232900"/>
  <p:defaultTextStyle>
    <a:defPPr>
      <a:defRPr lang="en-US"/>
    </a:defPPr>
    <a:lvl1pPr marL="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2"/>
    <a:srgbClr val="868686"/>
    <a:srgbClr val="009600"/>
    <a:srgbClr val="EAEAEA"/>
    <a:srgbClr val="3D96FF"/>
    <a:srgbClr val="F2F2F2"/>
    <a:srgbClr val="D20000"/>
    <a:srgbClr val="00339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3" autoAdjust="0"/>
    <p:restoredTop sz="87273" autoAdjust="0"/>
  </p:normalViewPr>
  <p:slideViewPr>
    <p:cSldViewPr>
      <p:cViewPr varScale="1">
        <p:scale>
          <a:sx n="101" d="100"/>
          <a:sy n="10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dcfs\Clients\Citi\CIT030%20Digital%20Intelligence-Gathering%20Framework%20-%20Electronics%20Department\Reports\Total%20Data\Best%20Buy%20Analysis%20Reporting%20-%20Data%20-%20Master%20Format%201.23.14%20%20-%20Cop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dcfs\Clients\Citi\CIT030%20Digital%20Intelligence-Gathering%20Framework%20-%20Electronics%20Department\Reports\Total%20Data\Best%20Buy%20Analysis%20Reporting%20-%20Data%20-%20Master%20Format%201.23.14%20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Credit Messaging CTR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/>
              </a:sp3d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/>
              </a:sp3d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/>
              </a:sp3d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/>
              </a:sp3d>
            </c:spPr>
          </c:dPt>
          <c:dLbls>
            <c:dLbl>
              <c:idx val="0"/>
              <c:layout>
                <c:manualLayout>
                  <c:x val="3.0555555555555555E-2"/>
                  <c:y val="-7.40740740740739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0350831146106735E-2"/>
                  <c:y val="-7.7945829687955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85672054151125E-2"/>
                  <c:y val="-8.7962982551899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3888888888888788E-2"/>
                  <c:y val="-0.351851851851851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('Clicks - new'!$B$397,'Clicks - new'!$B$402)</c:f>
              <c:numCache>
                <c:formatCode>0%</c:formatCode>
                <c:ptCount val="2"/>
                <c:pt idx="0">
                  <c:v>3.9325842696629212E-2</c:v>
                </c:pt>
                <c:pt idx="1">
                  <c:v>0.14318181818181819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31631496"/>
        <c:axId val="431629144"/>
        <c:axId val="0"/>
      </c:bar3DChart>
      <c:catAx>
        <c:axId val="431631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1629144"/>
        <c:crosses val="autoZero"/>
        <c:auto val="1"/>
        <c:lblAlgn val="ctr"/>
        <c:lblOffset val="100"/>
        <c:noMultiLvlLbl val="0"/>
      </c:catAx>
      <c:valAx>
        <c:axId val="43162914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316314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Credit Messaging CTR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Control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  <a:bevelB/>
            </a:sp3d>
          </c:spPr>
          <c:invertIfNegative val="0"/>
          <c:dLbls>
            <c:dLbl>
              <c:idx val="0"/>
              <c:layout>
                <c:manualLayout>
                  <c:x val="2.7777777777777676E-2"/>
                  <c:y val="-8.7962962962963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'Clicks - new'!$B$397</c:f>
              <c:numCache>
                <c:formatCode>0%</c:formatCode>
                <c:ptCount val="1"/>
                <c:pt idx="0">
                  <c:v>3.9325842696629212E-2</c:v>
                </c:pt>
              </c:numCache>
            </c:numRef>
          </c:val>
        </c:ser>
        <c:ser>
          <c:idx val="1"/>
          <c:order val="1"/>
          <c:tx>
            <c:v>Enhanced</c:v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/>
              </a:sp3d>
            </c:spPr>
          </c:dPt>
          <c:dLbls>
            <c:dLbl>
              <c:idx val="0"/>
              <c:layout>
                <c:manualLayout>
                  <c:x val="4.4444444444444446E-2"/>
                  <c:y val="-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'Clicks - new'!$B$402</c:f>
              <c:numCache>
                <c:formatCode>0%</c:formatCode>
                <c:ptCount val="1"/>
                <c:pt idx="0">
                  <c:v>0.14318181818181819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1668488"/>
        <c:axId val="461660648"/>
        <c:axId val="0"/>
      </c:bar3DChart>
      <c:catAx>
        <c:axId val="461668488"/>
        <c:scaling>
          <c:orientation val="minMax"/>
        </c:scaling>
        <c:delete val="1"/>
        <c:axPos val="b"/>
        <c:majorTickMark val="none"/>
        <c:minorTickMark val="none"/>
        <c:tickLblPos val="nextTo"/>
        <c:crossAx val="461660648"/>
        <c:crosses val="autoZero"/>
        <c:auto val="1"/>
        <c:lblAlgn val="ctr"/>
        <c:lblOffset val="100"/>
        <c:noMultiLvlLbl val="0"/>
      </c:catAx>
      <c:valAx>
        <c:axId val="4616606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61668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04820" cy="461645"/>
          </a:xfrm>
          <a:prstGeom prst="rect">
            <a:avLst/>
          </a:prstGeom>
        </p:spPr>
        <p:txBody>
          <a:bodyPr vert="horz" lIns="92352" tIns="46176" rIns="92352" bIns="4617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2"/>
            <a:ext cx="3004820" cy="461645"/>
          </a:xfrm>
          <a:prstGeom prst="rect">
            <a:avLst/>
          </a:prstGeom>
        </p:spPr>
        <p:txBody>
          <a:bodyPr vert="horz" lIns="92352" tIns="46176" rIns="92352" bIns="46176" rtlCol="0"/>
          <a:lstStyle>
            <a:lvl1pPr algn="r">
              <a:defRPr sz="1200"/>
            </a:lvl1pPr>
          </a:lstStyle>
          <a:p>
            <a:fld id="{36373813-5991-4184-BFB8-90739F4352B6}" type="datetimeFigureOut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52" tIns="46176" rIns="92352" bIns="4617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30"/>
            <a:ext cx="5547360" cy="4154805"/>
          </a:xfrm>
          <a:prstGeom prst="rect">
            <a:avLst/>
          </a:prstGeom>
        </p:spPr>
        <p:txBody>
          <a:bodyPr vert="horz" lIns="92352" tIns="46176" rIns="92352" bIns="4617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5"/>
            <a:ext cx="3004820" cy="461645"/>
          </a:xfrm>
          <a:prstGeom prst="rect">
            <a:avLst/>
          </a:prstGeom>
        </p:spPr>
        <p:txBody>
          <a:bodyPr vert="horz" lIns="92352" tIns="46176" rIns="92352" bIns="4617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69655"/>
            <a:ext cx="3004820" cy="461645"/>
          </a:xfrm>
          <a:prstGeom prst="rect">
            <a:avLst/>
          </a:prstGeom>
        </p:spPr>
        <p:txBody>
          <a:bodyPr vert="horz" lIns="92352" tIns="46176" rIns="92352" bIns="46176" rtlCol="0" anchor="b"/>
          <a:lstStyle>
            <a:lvl1pPr algn="r">
              <a:defRPr sz="1200"/>
            </a:lvl1pPr>
          </a:lstStyle>
          <a:p>
            <a:fld id="{879BC8E1-913F-4063-8541-3C3A3DFFB2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692150"/>
            <a:ext cx="4616450" cy="3462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179" y="8769120"/>
            <a:ext cx="3004820" cy="461645"/>
          </a:xfrm>
          <a:prstGeom prst="rect">
            <a:avLst/>
          </a:prstGeom>
        </p:spPr>
        <p:txBody>
          <a:bodyPr lIns="89974" tIns="44987" rIns="89974" bIns="44987"/>
          <a:lstStyle/>
          <a:p>
            <a:pPr algn="ctr" defTabSz="905073" fontAlgn="base">
              <a:spcBef>
                <a:spcPct val="0"/>
              </a:spcBef>
              <a:spcAft>
                <a:spcPct val="0"/>
              </a:spcAft>
              <a:defRPr/>
            </a:pPr>
            <a:fld id="{B9D094AB-68CF-944F-A868-9FB1F04A30BD}" type="slidenum">
              <a:rPr lang="en-US" sz="3000">
                <a:solidFill>
                  <a:srgbClr val="000000"/>
                </a:solidFill>
                <a:latin typeface="GillSans" charset="0"/>
                <a:sym typeface="GillSans" charset="0"/>
              </a:rPr>
              <a:pPr algn="ctr" defTabSz="90507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3000" dirty="0">
              <a:solidFill>
                <a:srgbClr val="000000"/>
              </a:solidFill>
              <a:latin typeface="GillSans" charset="0"/>
              <a:sym typeface="Gill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4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692150"/>
            <a:ext cx="4616450" cy="3462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179" y="8769120"/>
            <a:ext cx="3004820" cy="461645"/>
          </a:xfrm>
          <a:prstGeom prst="rect">
            <a:avLst/>
          </a:prstGeom>
        </p:spPr>
        <p:txBody>
          <a:bodyPr lIns="89974" tIns="44987" rIns="89974" bIns="44987"/>
          <a:lstStyle/>
          <a:p>
            <a:pPr algn="ctr" defTabSz="905073" fontAlgn="base">
              <a:spcBef>
                <a:spcPct val="0"/>
              </a:spcBef>
              <a:spcAft>
                <a:spcPct val="0"/>
              </a:spcAft>
              <a:defRPr/>
            </a:pPr>
            <a:fld id="{B9D094AB-68CF-944F-A868-9FB1F04A30BD}" type="slidenum">
              <a:rPr lang="en-US" sz="3000">
                <a:solidFill>
                  <a:srgbClr val="000000"/>
                </a:solidFill>
                <a:latin typeface="GillSans" charset="0"/>
                <a:sym typeface="GillSans" charset="0"/>
              </a:rPr>
              <a:pPr algn="ctr" defTabSz="90507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3000" dirty="0">
              <a:solidFill>
                <a:srgbClr val="000000"/>
              </a:solidFill>
              <a:latin typeface="GillSans" charset="0"/>
              <a:sym typeface="Gill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5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692150"/>
            <a:ext cx="4616450" cy="3462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179" y="8769120"/>
            <a:ext cx="3004820" cy="461645"/>
          </a:xfrm>
          <a:prstGeom prst="rect">
            <a:avLst/>
          </a:prstGeom>
        </p:spPr>
        <p:txBody>
          <a:bodyPr lIns="89974" tIns="44987" rIns="89974" bIns="44987"/>
          <a:lstStyle/>
          <a:p>
            <a:pPr algn="ctr" defTabSz="905073" fontAlgn="base">
              <a:spcBef>
                <a:spcPct val="0"/>
              </a:spcBef>
              <a:spcAft>
                <a:spcPct val="0"/>
              </a:spcAft>
              <a:defRPr/>
            </a:pPr>
            <a:fld id="{B9D094AB-68CF-944F-A868-9FB1F04A30BD}" type="slidenum">
              <a:rPr lang="en-US" sz="3000">
                <a:solidFill>
                  <a:srgbClr val="000000"/>
                </a:solidFill>
                <a:latin typeface="GillSans" charset="0"/>
                <a:sym typeface="GillSans" charset="0"/>
              </a:rPr>
              <a:pPr algn="ctr" defTabSz="90507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3000" dirty="0">
              <a:solidFill>
                <a:srgbClr val="000000"/>
              </a:solidFill>
              <a:latin typeface="GillSans" charset="0"/>
              <a:sym typeface="Gill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5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C2A-04D6-4618-9361-40BD07B0A816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1B6-F9A1-4547-99E2-E370A8B47317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9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51E9-A827-4130-90E9-5FD58259205E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4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2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3AA2-B61F-4EB0-A88F-10AD01533F68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6EA4-71A4-48C2-B2BB-D5932F6B84A8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8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DEE4-EDC0-43A9-A7EA-E60A8A00A5A7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40C3-3F43-4314-8C1A-CEFE42AE5813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5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F49-AEFC-4814-8D74-B2DA903379E6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7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1FB4-FE96-457E-8F8D-72D265469E55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6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C43-F949-4252-B634-C3B7A25288F8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A9D7-F6D1-4FBF-92D6-1499693AFBCD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lIns="91425" tIns="45713" rIns="91425" bIns="45713" anchor="ctr"/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5A68FA62-785D-412F-9FD8-F9C93791B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22238"/>
            <a:ext cx="6477000" cy="792162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E4BB-8286-48A0-9CE2-813923485F5B}" type="datetime1">
              <a:rPr lang="en-US" smtClean="0"/>
              <a:pPr/>
              <a:t>2/21/2014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1"/>
          <p:cNvPicPr>
            <a:picLocks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228600"/>
            <a:ext cx="625078" cy="625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40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259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48" indent="-342848" algn="l" defTabSz="91425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836" indent="-285707" algn="l" defTabSz="91425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82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599954" indent="-228564" algn="l" defTabSz="91425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085" indent="-228564" algn="l" defTabSz="91425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21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724400" y="3124200"/>
            <a:ext cx="1828800" cy="3200400"/>
          </a:xfrm>
          <a:prstGeom prst="roundRect">
            <a:avLst/>
          </a:prstGeom>
          <a:solidFill>
            <a:srgbClr val="D9D9D9"/>
          </a:solidFill>
          <a:ln>
            <a:solidFill>
              <a:srgbClr val="7F7F7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rgbClr val="000000"/>
                </a:solidFill>
                <a:latin typeface="Arial"/>
                <a:sym typeface="GillSans" charset="0"/>
              </a:rPr>
              <a:t>Solutions for associates &amp; customers to quickly and easily self serve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b="1" i="1" dirty="0" smtClean="0">
              <a:solidFill>
                <a:srgbClr val="000000"/>
              </a:solidFill>
              <a:latin typeface="Arial"/>
              <a:sym typeface="GillSans" charset="0"/>
            </a:endParaRPr>
          </a:p>
          <a:p>
            <a:pPr marL="111125" lvl="1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Ensure consistent brand experience</a:t>
            </a:r>
          </a:p>
          <a:p>
            <a:pPr marL="111125" lvl="1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Mobilize and enhance the digital customer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sym typeface="GillSans" charset="0"/>
              </a:rPr>
              <a:t>servicing</a:t>
            </a:r>
          </a:p>
          <a:p>
            <a:pPr marL="111125" lvl="1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1200" dirty="0">
              <a:solidFill>
                <a:srgbClr val="000000"/>
              </a:solidFill>
              <a:latin typeface="Arial"/>
              <a:sym typeface="GillSans" charset="0"/>
            </a:endParaRPr>
          </a:p>
          <a:p>
            <a:pPr marL="111125" lvl="1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  <a:latin typeface="Arial"/>
              <a:sym typeface="GillSans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sym typeface="GillSans" charset="0"/>
              </a:rPr>
              <a:t>     </a:t>
            </a:r>
            <a:endParaRPr lang="en-US" sz="1200" dirty="0">
              <a:solidFill>
                <a:srgbClr val="000000"/>
              </a:solidFill>
              <a:latin typeface="Arial"/>
              <a:sym typeface="GillSans" charset="0"/>
            </a:endParaRPr>
          </a:p>
        </p:txBody>
      </p:sp>
      <p:sp>
        <p:nvSpPr>
          <p:cNvPr id="6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6400800" cy="63400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Delivering Higher Sales for Best Buy</a:t>
            </a:r>
            <a:br>
              <a:rPr lang="en-US" sz="2400" dirty="0" smtClean="0"/>
            </a:br>
            <a:r>
              <a:rPr lang="en-US" sz="1800" dirty="0" smtClean="0"/>
              <a:t>Improve capabilities throughout the customer journey</a:t>
            </a:r>
            <a:endParaRPr lang="en-US" sz="1800" kern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90758" y="4222867"/>
            <a:ext cx="1828800" cy="2103120"/>
          </a:xfrm>
          <a:prstGeom prst="roundRect">
            <a:avLst>
              <a:gd name="adj" fmla="val 142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rgbClr val="000000"/>
                </a:solidFill>
                <a:latin typeface="Arial"/>
                <a:cs typeface="Arial" pitchFamily="34" charset="0"/>
                <a:sym typeface="GillSans" charset="0"/>
              </a:rPr>
              <a:t>Increase awareness of relevant offers that drive sales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b="1" i="1" dirty="0" smtClean="0">
              <a:solidFill>
                <a:srgbClr val="000000"/>
              </a:solidFill>
              <a:latin typeface="Arial"/>
              <a:cs typeface="Arial" pitchFamily="34" charset="0"/>
              <a:sym typeface="GillSans" charset="0"/>
            </a:endParaRPr>
          </a:p>
          <a:p>
            <a:pPr marL="111125" lvl="1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Collaborate on value proposition</a:t>
            </a:r>
          </a:p>
          <a:p>
            <a:pPr marL="111125" lvl="1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Integrate into all channels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48158" y="3698570"/>
            <a:ext cx="1828800" cy="2628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2pPr marL="0" lvl="1" defTabSz="914400" fontAlgn="base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/>
                <a:cs typeface="Arial" pitchFamily="34" charset="0"/>
              </a:defRPr>
            </a:lvl2pPr>
            <a:lvl3pPr marL="0" lvl="2" defTabSz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/>
                <a:cs typeface="Arial" pitchFamily="34" charset="0"/>
              </a:defRPr>
            </a:lvl3pPr>
          </a:lstStyle>
          <a:p>
            <a:pPr lvl="1"/>
            <a:r>
              <a:rPr lang="en-US" dirty="0">
                <a:sym typeface="GillSans" charset="0"/>
              </a:rPr>
              <a:t>Integrated, simple and quick process to open accounts</a:t>
            </a:r>
          </a:p>
          <a:p>
            <a:pPr lvl="1"/>
            <a:endParaRPr lang="en-US" dirty="0">
              <a:sym typeface="GillSans" charset="0"/>
            </a:endParaRPr>
          </a:p>
          <a:p>
            <a:pPr marL="111125" lvl="1" indent="-111125">
              <a:buFont typeface="Arial"/>
              <a:buChar char="•"/>
            </a:pPr>
            <a:r>
              <a:rPr lang="en-US" sz="1200" b="0" i="0" dirty="0">
                <a:cs typeface="+mn-cs"/>
                <a:sym typeface="GillSans" charset="0"/>
              </a:rPr>
              <a:t>Enhanced and seamless application process across channels </a:t>
            </a:r>
          </a:p>
          <a:p>
            <a:pPr marL="111125" lvl="1" indent="-111125">
              <a:buFont typeface="Arial"/>
              <a:buChar char="•"/>
            </a:pPr>
            <a:r>
              <a:rPr lang="en-US" sz="1200" b="0" i="0" dirty="0">
                <a:cs typeface="+mn-cs"/>
                <a:sym typeface="GillSans" charset="0"/>
              </a:rPr>
              <a:t>Attractive and appropriate acquisition offer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2200697"/>
            <a:ext cx="1828800" cy="4123903"/>
          </a:xfrm>
          <a:prstGeom prst="roundRect">
            <a:avLst/>
          </a:prstGeom>
          <a:solidFill>
            <a:srgbClr val="D9D9D9"/>
          </a:solidFill>
          <a:ln>
            <a:solidFill>
              <a:srgbClr val="7F7F7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35" tIns="45718" rIns="91435" bIns="4571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rgbClr val="000000"/>
                </a:solidFill>
                <a:latin typeface="Arial"/>
                <a:sym typeface="GillSans" charset="0"/>
              </a:rPr>
              <a:t>Engage with customers how and when they want in purchase cycle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b="1" i="1" dirty="0" smtClean="0">
              <a:solidFill>
                <a:srgbClr val="000000"/>
              </a:solidFill>
              <a:latin typeface="Arial"/>
              <a:sym typeface="GillSans" charset="0"/>
            </a:endParaRPr>
          </a:p>
          <a:p>
            <a:pPr marL="111125" lvl="1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  <a:sym typeface="GillSans" charset="0"/>
              </a:rPr>
              <a:t>Leverage </a:t>
            </a: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tools to drive purchase behavior and loyalty across channels</a:t>
            </a:r>
          </a:p>
          <a:p>
            <a:pPr marL="111125" lvl="3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Market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sym typeface="GillSans" charset="0"/>
              </a:rPr>
              <a:t>research</a:t>
            </a:r>
            <a:endParaRPr lang="en-US" sz="1200" dirty="0">
              <a:solidFill>
                <a:srgbClr val="000000"/>
              </a:solidFill>
              <a:latin typeface="Arial"/>
              <a:sym typeface="GillSans" charset="0"/>
            </a:endParaRPr>
          </a:p>
          <a:p>
            <a:pPr marL="111125" lvl="3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Analytics, segmentation, and targeting</a:t>
            </a:r>
          </a:p>
          <a:p>
            <a:pPr marL="111125" lvl="3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Trigger based marketing</a:t>
            </a:r>
          </a:p>
          <a:p>
            <a:pPr marL="111125" lvl="3" indent="-1111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sym typeface="GillSans" charset="0"/>
              </a:rPr>
              <a:t>Dynamic credit messaging tied to online shopping flow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5A68FA62-785D-412F-9FD8-F9C93791BFE8}" type="slidenum">
              <a:rPr lang="en-US" sz="1400" smtClean="0">
                <a:latin typeface="Arial"/>
                <a:cs typeface="Arial"/>
              </a:rPr>
              <a:pPr/>
              <a:t>1</a:t>
            </a:fld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73141" y="3352800"/>
            <a:ext cx="1295400" cy="792597"/>
            <a:chOff x="773141" y="3352800"/>
            <a:chExt cx="1295400" cy="792597"/>
          </a:xfrm>
        </p:grpSpPr>
        <p:sp>
          <p:nvSpPr>
            <p:cNvPr id="7" name="TextBox 6"/>
            <p:cNvSpPr txBox="1"/>
            <p:nvPr/>
          </p:nvSpPr>
          <p:spPr>
            <a:xfrm>
              <a:off x="773141" y="377606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Attract</a:t>
              </a:r>
              <a:endParaRPr lang="en-US" b="1" dirty="0">
                <a:latin typeface="Arial"/>
                <a:cs typeface="Arial"/>
              </a:endParaRPr>
            </a:p>
          </p:txBody>
        </p:sp>
        <p:pic>
          <p:nvPicPr>
            <p:cNvPr id="14" name="Picture 13" descr="eye-icon-bestbuy-blu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352800"/>
              <a:ext cx="830443" cy="45993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953000" y="2209800"/>
            <a:ext cx="1295400" cy="810697"/>
            <a:chOff x="4953000" y="2209800"/>
            <a:chExt cx="1295400" cy="810697"/>
          </a:xfrm>
        </p:grpSpPr>
        <p:sp>
          <p:nvSpPr>
            <p:cNvPr id="22" name="TextBox 21"/>
            <p:cNvSpPr txBox="1"/>
            <p:nvPr/>
          </p:nvSpPr>
          <p:spPr>
            <a:xfrm>
              <a:off x="4953000" y="265116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Service</a:t>
              </a:r>
              <a:endParaRPr lang="en-US" b="1" dirty="0">
                <a:latin typeface="Arial"/>
                <a:cs typeface="Arial"/>
              </a:endParaRPr>
            </a:p>
          </p:txBody>
        </p:sp>
        <p:pic>
          <p:nvPicPr>
            <p:cNvPr id="16" name="Picture 15" descr="handshake-icon-bestbuy-blu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999" y="2209800"/>
              <a:ext cx="852801" cy="514236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7010400" y="1219200"/>
            <a:ext cx="1295400" cy="914129"/>
            <a:chOff x="7010400" y="1219200"/>
            <a:chExt cx="1295400" cy="914129"/>
          </a:xfrm>
        </p:grpSpPr>
        <p:sp>
          <p:nvSpPr>
            <p:cNvPr id="23" name="TextBox 22"/>
            <p:cNvSpPr txBox="1"/>
            <p:nvPr/>
          </p:nvSpPr>
          <p:spPr>
            <a:xfrm>
              <a:off x="7010400" y="176399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Engage</a:t>
              </a:r>
              <a:endParaRPr lang="en-US" b="1" dirty="0">
                <a:latin typeface="Arial"/>
                <a:cs typeface="Arial"/>
              </a:endParaRPr>
            </a:p>
          </p:txBody>
        </p:sp>
        <p:pic>
          <p:nvPicPr>
            <p:cNvPr id="19" name="Picture 18" descr="talk-bubble-icon-bestbuy-blu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1219200"/>
              <a:ext cx="923069" cy="641996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2895600" y="2590800"/>
            <a:ext cx="1295400" cy="969829"/>
            <a:chOff x="2895600" y="2590800"/>
            <a:chExt cx="1295400" cy="969829"/>
          </a:xfrm>
        </p:grpSpPr>
        <p:sp>
          <p:nvSpPr>
            <p:cNvPr id="21" name="TextBox 20"/>
            <p:cNvSpPr txBox="1"/>
            <p:nvPr/>
          </p:nvSpPr>
          <p:spPr>
            <a:xfrm>
              <a:off x="2895600" y="319129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Acquire</a:t>
              </a:r>
              <a:endParaRPr lang="en-US" b="1" dirty="0">
                <a:latin typeface="Arial"/>
                <a:cs typeface="Arial"/>
              </a:endParaRPr>
            </a:p>
          </p:txBody>
        </p:sp>
        <p:pic>
          <p:nvPicPr>
            <p:cNvPr id="24" name="Picture 23" descr="target-icon-bestbuy-blu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2590800"/>
              <a:ext cx="657966" cy="67713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676400" y="2438400"/>
            <a:ext cx="1295400" cy="902732"/>
            <a:chOff x="990600" y="1981200"/>
            <a:chExt cx="1295400" cy="902732"/>
          </a:xfrm>
        </p:grpSpPr>
        <p:pic>
          <p:nvPicPr>
            <p:cNvPr id="18" name="Picture 17" descr="lightning-bolt-icon-bestbuy-blue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981200"/>
              <a:ext cx="427998" cy="61644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90600" y="2514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Activate</a:t>
              </a:r>
              <a:endParaRPr lang="en-US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9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5A68FA62-785D-412F-9FD8-F9C93791BFE8}" type="slidenum">
              <a:rPr lang="en-US" sz="1400" smtClean="0">
                <a:latin typeface="Arial"/>
                <a:cs typeface="Arial"/>
              </a:rPr>
              <a:pPr/>
              <a:t>2</a:t>
            </a:fld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33600" y="2057400"/>
            <a:ext cx="4572000" cy="3446621"/>
            <a:chOff x="2286000" y="2057400"/>
            <a:chExt cx="4572000" cy="3446621"/>
          </a:xfrm>
        </p:grpSpPr>
        <p:graphicFrame>
          <p:nvGraphicFramePr>
            <p:cNvPr id="25" name="Chart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5306820"/>
                </p:ext>
              </p:extLst>
            </p:nvPr>
          </p:nvGraphicFramePr>
          <p:xfrm>
            <a:off x="2286000" y="2057400"/>
            <a:ext cx="45720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3200400" y="5257800"/>
              <a:ext cx="7620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76800" y="5257800"/>
              <a:ext cx="8382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Enhanced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759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5A68FA62-785D-412F-9FD8-F9C93791BFE8}" type="slidenum">
              <a:rPr lang="en-US" sz="1400" smtClean="0">
                <a:latin typeface="Arial"/>
                <a:cs typeface="Arial"/>
              </a:rPr>
              <a:pPr/>
              <a:t>3</a:t>
            </a:fld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591607"/>
              </p:ext>
            </p:extLst>
          </p:nvPr>
        </p:nvGraphicFramePr>
        <p:xfrm>
          <a:off x="1295400" y="1981200"/>
          <a:ext cx="5561542" cy="36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9876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131</Words>
  <Application>Microsoft Office PowerPoint</Application>
  <PresentationFormat>On-screen Show (4:3)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GillSans</vt:lpstr>
      <vt:lpstr>Office Theme</vt:lpstr>
      <vt:lpstr>Delivering Higher Sales for Best Buy Improve capabilities throughout the customer journey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Gervase, David [NCB-RS]</dc:creator>
  <cp:lastModifiedBy>Halstead,Parker</cp:lastModifiedBy>
  <cp:revision>402</cp:revision>
  <cp:lastPrinted>2013-11-15T17:57:46Z</cp:lastPrinted>
  <dcterms:created xsi:type="dcterms:W3CDTF">2013-10-14T15:40:29Z</dcterms:created>
  <dcterms:modified xsi:type="dcterms:W3CDTF">2014-02-21T15:35:20Z</dcterms:modified>
</cp:coreProperties>
</file>