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DE60A2-6DDE-460E-AD92-1C3D88A9DBA3}"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E60A2-6DDE-460E-AD92-1C3D88A9DBA3}"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E60A2-6DDE-460E-AD92-1C3D88A9DBA3}"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E60A2-6DDE-460E-AD92-1C3D88A9DBA3}"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E60A2-6DDE-460E-AD92-1C3D88A9DBA3}"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E60A2-6DDE-460E-AD92-1C3D88A9DBA3}" type="datetimeFigureOut">
              <a:rPr lang="en-US" smtClean="0"/>
              <a:pPr/>
              <a:t>7/6/2012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DE60A2-6DDE-460E-AD92-1C3D88A9DBA3}" type="datetimeFigureOut">
              <a:rPr lang="en-US" smtClean="0"/>
              <a:pPr/>
              <a:t>7/6/2012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E60A2-6DDE-460E-AD92-1C3D88A9DBA3}" type="datetimeFigureOut">
              <a:rPr lang="en-US" smtClean="0"/>
              <a:pPr/>
              <a:t>7/6/2012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E60A2-6DDE-460E-AD92-1C3D88A9DBA3}" type="datetimeFigureOut">
              <a:rPr lang="en-US" smtClean="0"/>
              <a:pPr/>
              <a:t>7/6/2012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E60A2-6DDE-460E-AD92-1C3D88A9DBA3}" type="datetimeFigureOut">
              <a:rPr lang="en-US" smtClean="0"/>
              <a:pPr/>
              <a:t>7/6/2012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E60A2-6DDE-460E-AD92-1C3D88A9DBA3}" type="datetimeFigureOut">
              <a:rPr lang="en-US" smtClean="0"/>
              <a:pPr/>
              <a:t>7/6/2012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82DC1-0658-42E8-AC49-7BC5389106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E60A2-6DDE-460E-AD92-1C3D88A9DBA3}" type="datetimeFigureOut">
              <a:rPr lang="en-US" smtClean="0"/>
              <a:pPr/>
              <a:t>7/6/2012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82DC1-0658-42E8-AC49-7BC5389106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257800" y="1676400"/>
            <a:ext cx="1295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609600"/>
            <a:ext cx="7543800" cy="4876800"/>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981200" y="1600200"/>
            <a:ext cx="1981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28800" y="990600"/>
            <a:ext cx="1981200" cy="646331"/>
          </a:xfrm>
          <a:prstGeom prst="rect">
            <a:avLst/>
          </a:prstGeom>
          <a:noFill/>
        </p:spPr>
        <p:txBody>
          <a:bodyPr wrap="square" rtlCol="0">
            <a:spAutoFit/>
          </a:bodyPr>
          <a:lstStyle/>
          <a:p>
            <a:pPr algn="ctr"/>
            <a:r>
              <a:rPr lang="en-US" dirty="0" smtClean="0"/>
              <a:t>Input Price of Desired Item</a:t>
            </a:r>
            <a:endParaRPr lang="en-US" dirty="0"/>
          </a:p>
        </p:txBody>
      </p:sp>
      <p:sp>
        <p:nvSpPr>
          <p:cNvPr id="7" name="Rounded Rectangle 6"/>
          <p:cNvSpPr/>
          <p:nvPr/>
        </p:nvSpPr>
        <p:spPr>
          <a:xfrm>
            <a:off x="5029200" y="1600200"/>
            <a:ext cx="1981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29400" y="16002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6705600" y="1676400"/>
            <a:ext cx="304800"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33600" y="1676400"/>
            <a:ext cx="1600200" cy="369332"/>
          </a:xfrm>
          <a:prstGeom prst="rect">
            <a:avLst/>
          </a:prstGeom>
          <a:noFill/>
        </p:spPr>
        <p:txBody>
          <a:bodyPr wrap="square" rtlCol="0">
            <a:spAutoFit/>
          </a:bodyPr>
          <a:lstStyle/>
          <a:p>
            <a:r>
              <a:rPr lang="en-US" dirty="0" smtClean="0"/>
              <a:t>$1499.99</a:t>
            </a:r>
            <a:endParaRPr lang="en-US" dirty="0"/>
          </a:p>
        </p:txBody>
      </p:sp>
      <p:sp>
        <p:nvSpPr>
          <p:cNvPr id="11" name="TextBox 10"/>
          <p:cNvSpPr txBox="1"/>
          <p:nvPr/>
        </p:nvSpPr>
        <p:spPr>
          <a:xfrm>
            <a:off x="5257800" y="1676400"/>
            <a:ext cx="1600200" cy="369332"/>
          </a:xfrm>
          <a:prstGeom prst="rect">
            <a:avLst/>
          </a:prstGeom>
          <a:noFill/>
        </p:spPr>
        <p:txBody>
          <a:bodyPr wrap="square" rtlCol="0">
            <a:spAutoFit/>
          </a:bodyPr>
          <a:lstStyle/>
          <a:p>
            <a:r>
              <a:rPr lang="en-US" dirty="0" smtClean="0"/>
              <a:t>18 Month </a:t>
            </a:r>
            <a:endParaRPr lang="en-US" dirty="0"/>
          </a:p>
        </p:txBody>
      </p:sp>
      <p:sp>
        <p:nvSpPr>
          <p:cNvPr id="13" name="Rectangle 12"/>
          <p:cNvSpPr/>
          <p:nvPr/>
        </p:nvSpPr>
        <p:spPr>
          <a:xfrm>
            <a:off x="5334000" y="1981200"/>
            <a:ext cx="1066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57800" y="2069068"/>
            <a:ext cx="1600200" cy="369332"/>
          </a:xfrm>
          <a:prstGeom prst="rect">
            <a:avLst/>
          </a:prstGeom>
          <a:noFill/>
        </p:spPr>
        <p:txBody>
          <a:bodyPr wrap="square" rtlCol="0">
            <a:spAutoFit/>
          </a:bodyPr>
          <a:lstStyle/>
          <a:p>
            <a:r>
              <a:rPr lang="en-US" dirty="0" smtClean="0"/>
              <a:t>12 Month </a:t>
            </a:r>
            <a:endParaRPr lang="en-US" dirty="0"/>
          </a:p>
        </p:txBody>
      </p:sp>
      <p:sp>
        <p:nvSpPr>
          <p:cNvPr id="15" name="TextBox 14"/>
          <p:cNvSpPr txBox="1"/>
          <p:nvPr/>
        </p:nvSpPr>
        <p:spPr>
          <a:xfrm>
            <a:off x="5257800" y="2438400"/>
            <a:ext cx="1600200" cy="369332"/>
          </a:xfrm>
          <a:prstGeom prst="rect">
            <a:avLst/>
          </a:prstGeom>
          <a:noFill/>
        </p:spPr>
        <p:txBody>
          <a:bodyPr wrap="square" rtlCol="0">
            <a:spAutoFit/>
          </a:bodyPr>
          <a:lstStyle/>
          <a:p>
            <a:r>
              <a:rPr lang="en-US" dirty="0"/>
              <a:t>6</a:t>
            </a:r>
            <a:r>
              <a:rPr lang="en-US" dirty="0" smtClean="0"/>
              <a:t> Month </a:t>
            </a:r>
            <a:endParaRPr lang="en-US" dirty="0"/>
          </a:p>
        </p:txBody>
      </p:sp>
      <p:sp>
        <p:nvSpPr>
          <p:cNvPr id="16" name="TextBox 15"/>
          <p:cNvSpPr txBox="1"/>
          <p:nvPr/>
        </p:nvSpPr>
        <p:spPr>
          <a:xfrm>
            <a:off x="4876800" y="990600"/>
            <a:ext cx="2286000" cy="646331"/>
          </a:xfrm>
          <a:prstGeom prst="rect">
            <a:avLst/>
          </a:prstGeom>
          <a:noFill/>
        </p:spPr>
        <p:txBody>
          <a:bodyPr wrap="square" rtlCol="0">
            <a:spAutoFit/>
          </a:bodyPr>
          <a:lstStyle/>
          <a:p>
            <a:pPr algn="ctr"/>
            <a:r>
              <a:rPr lang="en-US" dirty="0" smtClean="0"/>
              <a:t>Select </a:t>
            </a:r>
            <a:r>
              <a:rPr lang="en-US" dirty="0" smtClean="0"/>
              <a:t>Special</a:t>
            </a:r>
            <a:r>
              <a:rPr lang="en-US" dirty="0" smtClean="0"/>
              <a:t> </a:t>
            </a:r>
            <a:r>
              <a:rPr lang="en-US" dirty="0" smtClean="0"/>
              <a:t>Financing Plan</a:t>
            </a:r>
            <a:endParaRPr lang="en-US" dirty="0"/>
          </a:p>
        </p:txBody>
      </p:sp>
      <p:sp>
        <p:nvSpPr>
          <p:cNvPr id="19" name="Rounded Rectangle 18"/>
          <p:cNvSpPr/>
          <p:nvPr/>
        </p:nvSpPr>
        <p:spPr>
          <a:xfrm>
            <a:off x="1905000" y="3581400"/>
            <a:ext cx="6019800" cy="1447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2"/>
          <p:cNvSpPr>
            <a:spLocks noChangeArrowheads="1"/>
          </p:cNvSpPr>
          <p:nvPr/>
        </p:nvSpPr>
        <p:spPr bwMode="auto">
          <a:xfrm>
            <a:off x="2057400" y="3676471"/>
            <a:ext cx="5638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u="none" strike="noStrike" cap="none" normalizeH="0" baseline="0" dirty="0" smtClean="0">
                <a:ln>
                  <a:noFill/>
                </a:ln>
                <a:solidFill>
                  <a:srgbClr val="FF00FF"/>
                </a:solidFill>
                <a:effectLst/>
                <a:latin typeface="Calibri" pitchFamily="34" charset="0"/>
                <a:ea typeface="Calibri" pitchFamily="34" charset="0"/>
                <a:cs typeface="Times New Roman" pitchFamily="18" charset="0"/>
              </a:rPr>
              <a:t>$85</a:t>
            </a:r>
            <a:r>
              <a:rPr kumimoji="0" lang="en-US" b="0" u="none" strike="noStrike" cap="none" normalizeH="0" baseline="0" dirty="0" smtClean="0">
                <a:ln>
                  <a:noFill/>
                </a:ln>
                <a:effectLst/>
                <a:latin typeface="Calibri" pitchFamily="34" charset="0"/>
                <a:ea typeface="Calibri" pitchFamily="34" charset="0"/>
                <a:cs typeface="Times New Roman" pitchFamily="18" charset="0"/>
              </a:rPr>
              <a:t>/mo. for </a:t>
            </a:r>
            <a:r>
              <a:rPr kumimoji="0" lang="en-US" b="0" u="none" strike="noStrike" cap="none" normalizeH="0" baseline="0" dirty="0" smtClean="0">
                <a:ln>
                  <a:noFill/>
                </a:ln>
                <a:solidFill>
                  <a:srgbClr val="FF00FF"/>
                </a:solidFill>
                <a:effectLst/>
                <a:latin typeface="Calibri" pitchFamily="34" charset="0"/>
                <a:ea typeface="Calibri" pitchFamily="34" charset="0"/>
                <a:cs typeface="Times New Roman" pitchFamily="18" charset="0"/>
              </a:rPr>
              <a:t>18</a:t>
            </a:r>
            <a:r>
              <a:rPr kumimoji="0" lang="en-US" b="0" u="none" strike="noStrike" cap="none" normalizeH="0" baseline="0" dirty="0" smtClean="0">
                <a:ln>
                  <a:noFill/>
                </a:ln>
                <a:solidFill>
                  <a:srgbClr val="365F91"/>
                </a:solidFill>
                <a:effectLst/>
                <a:latin typeface="Calibri" pitchFamily="34" charset="0"/>
                <a:ea typeface="Calibri" pitchFamily="34" charset="0"/>
                <a:cs typeface="Times New Roman" pitchFamily="18" charset="0"/>
              </a:rPr>
              <a:t> </a:t>
            </a:r>
            <a:r>
              <a:rPr kumimoji="0" lang="en-US" b="0" u="none" strike="noStrike" cap="none" normalizeH="0" baseline="0" dirty="0" smtClean="0">
                <a:ln>
                  <a:noFill/>
                </a:ln>
                <a:effectLst/>
                <a:latin typeface="Calibri" pitchFamily="34" charset="0"/>
                <a:ea typeface="Calibri" pitchFamily="34" charset="0"/>
                <a:cs typeface="Times New Roman" pitchFamily="18" charset="0"/>
              </a:rPr>
              <a:t>mos. totals about </a:t>
            </a:r>
            <a:r>
              <a:rPr kumimoji="0" lang="en-US" b="0" u="none" strike="noStrike" cap="none" normalizeH="0" baseline="0" dirty="0" smtClean="0">
                <a:ln>
                  <a:noFill/>
                </a:ln>
                <a:solidFill>
                  <a:srgbClr val="FF00FF"/>
                </a:solidFill>
                <a:effectLst/>
                <a:latin typeface="Calibri" pitchFamily="34" charset="0"/>
                <a:ea typeface="Calibri" pitchFamily="34" charset="0"/>
                <a:cs typeface="Times New Roman" pitchFamily="18" charset="0"/>
              </a:rPr>
              <a:t>$1,499.99 </a:t>
            </a:r>
            <a:r>
              <a:rPr kumimoji="0" lang="en-US" b="0" u="none" strike="noStrike" cap="none" normalizeH="0" baseline="0" dirty="0" smtClean="0">
                <a:ln>
                  <a:noFill/>
                </a:ln>
                <a:effectLst/>
                <a:latin typeface="Calibri" pitchFamily="34" charset="0"/>
                <a:ea typeface="Calibri" pitchFamily="34" charset="0"/>
                <a:cs typeface="Times New Roman" pitchFamily="18" charset="0"/>
              </a:rPr>
              <a:t>and pays off the purchase price, excluding taxes and other charges, by the end of the promotion. (Payment example assumes no other balances on the account.) +</a:t>
            </a:r>
            <a:endParaRPr kumimoji="0" lang="en-US" b="0" u="none" strike="noStrike" cap="none" normalizeH="0" baseline="0" dirty="0" smtClean="0">
              <a:ln>
                <a:noFill/>
              </a:ln>
              <a:effectLst/>
              <a:latin typeface="Arial" pitchFamily="34" charset="0"/>
            </a:endParaRPr>
          </a:p>
        </p:txBody>
      </p:sp>
      <p:sp>
        <p:nvSpPr>
          <p:cNvPr id="1027" name="Rectangle 3"/>
          <p:cNvSpPr>
            <a:spLocks noChangeArrowheads="1"/>
          </p:cNvSpPr>
          <p:nvPr/>
        </p:nvSpPr>
        <p:spPr bwMode="auto">
          <a:xfrm>
            <a:off x="1676400" y="5615226"/>
            <a:ext cx="58674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365F91"/>
                </a:solidFill>
                <a:effectLst/>
                <a:latin typeface="Calibri" pitchFamily="34" charset="0"/>
                <a:ea typeface="Calibri" pitchFamily="34" charset="0"/>
                <a:cs typeface="Times New Roman" pitchFamily="18" charset="0"/>
              </a:rPr>
              <a:t>+ The payment example would pay off the purchase price, excluding taxes and other charges, by the end of the promotion. Payment example applies only if there are no other balances and no late payments on your account during the promotion.  You must pay off the entire purchase balance by the end of the promotion to avoid interest. The payment example will be more than the account minimum payment.  Making only the minimum payment will not pay off the purchase price in time to avoid interest.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TextBox 17"/>
          <p:cNvSpPr txBox="1"/>
          <p:nvPr/>
        </p:nvSpPr>
        <p:spPr>
          <a:xfrm>
            <a:off x="1905000" y="3200400"/>
            <a:ext cx="6096000" cy="369332"/>
          </a:xfrm>
          <a:prstGeom prst="rect">
            <a:avLst/>
          </a:prstGeom>
          <a:noFill/>
        </p:spPr>
        <p:txBody>
          <a:bodyPr wrap="square" rtlCol="0">
            <a:spAutoFit/>
          </a:bodyPr>
          <a:lstStyle/>
          <a:p>
            <a:r>
              <a:rPr lang="en-US" dirty="0" smtClean="0"/>
              <a:t>Payment Example</a:t>
            </a:r>
            <a:endParaRPr lang="en-US" dirty="0"/>
          </a:p>
        </p:txBody>
      </p:sp>
      <p:sp>
        <p:nvSpPr>
          <p:cNvPr id="24" name="TextBox 23"/>
          <p:cNvSpPr txBox="1"/>
          <p:nvPr/>
        </p:nvSpPr>
        <p:spPr>
          <a:xfrm>
            <a:off x="1143000" y="152400"/>
            <a:ext cx="6096000" cy="369332"/>
          </a:xfrm>
          <a:prstGeom prst="rect">
            <a:avLst/>
          </a:prstGeom>
          <a:noFill/>
        </p:spPr>
        <p:txBody>
          <a:bodyPr wrap="square" rtlCol="0">
            <a:spAutoFit/>
          </a:bodyPr>
          <a:lstStyle/>
          <a:p>
            <a:r>
              <a:rPr lang="en-US" b="1" u="sng" dirty="0" smtClean="0"/>
              <a:t>Zales Credit Card Estimated Payment Calculator</a:t>
            </a:r>
            <a:endParaRPr lang="en-US" b="1" u="sng"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161</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Citigroup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ck80075</dc:creator>
  <cp:lastModifiedBy>ck80075</cp:lastModifiedBy>
  <cp:revision>3</cp:revision>
  <dcterms:created xsi:type="dcterms:W3CDTF">2012-06-27T18:09:00Z</dcterms:created>
  <dcterms:modified xsi:type="dcterms:W3CDTF">2012-07-06T18:10:48Z</dcterms:modified>
</cp:coreProperties>
</file>