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BE_6EEC9A5B.xml" ContentType="application/vnd.ms-powerpoint.comments+xml"/>
  <Override PartName="/ppt/comments/modernComment_1B8_6FB9E33F.xml" ContentType="application/vnd.ms-powerpoint.comments+xml"/>
  <Override PartName="/ppt/comments/modernComment_1AF_B2B9E613.xml" ContentType="application/vnd.ms-powerpoint.comment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35" r:id="rId3"/>
    <p:sldId id="436" r:id="rId4"/>
    <p:sldId id="443" r:id="rId5"/>
    <p:sldId id="445" r:id="rId6"/>
    <p:sldId id="446" r:id="rId7"/>
    <p:sldId id="440" r:id="rId8"/>
    <p:sldId id="431" r:id="rId9"/>
    <p:sldId id="438" r:id="rId10"/>
    <p:sldId id="44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F9F671E-0A80-8DBB-0528-D6386D81CA65}" name="Ruchir Bhusari" initials="RB" userId="S::rbhusari@nicesoftwaresolutions.com::ed4d50f8-4dff-46f7-8a95-42c641b54e64" providerId="AD"/>
  <p188:author id="{623DAF54-B234-0150-4BCE-3F5421E173DD}" name="Piyush Lokhande" initials="PL" userId="S::plokhande@nicesoftwaresolutions.com::9e19c622-bd42-419b-9eff-abf5cfe52a1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184"/>
    <a:srgbClr val="22458A"/>
    <a:srgbClr val="EE4F50"/>
    <a:srgbClr val="3D5AA1"/>
    <a:srgbClr val="F8712B"/>
    <a:srgbClr val="30355B"/>
    <a:srgbClr val="80BFE4"/>
    <a:srgbClr val="999999"/>
    <a:srgbClr val="CDCDCD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59741-BDBF-4D0A-B5AA-D247283D70F0}" v="4" dt="2023-02-23T10:00:17.494"/>
    <p1510:client id="{3E54ECCB-6BB5-C817-D0AB-93F51EBBCA5D}" v="154" dt="2023-02-23T10:36:29.373"/>
    <p1510:client id="{686528C2-FAEF-43BA-AAC9-BFB12F75D224}" v="101" dt="2020-07-31T07:34:02.202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AF_B2B9E61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1A2EA53-04CC-4C55-A375-64B79CFD44B5}" authorId="{623DAF54-B234-0150-4BCE-3F5421E173DD}" created="2023-02-23T10:00:17.49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98527507" sldId="431"/>
      <ac:spMk id="10" creationId="{D94D01CF-0535-4AE9-8FF7-6A39A1B41D0F}"/>
    </ac:deMkLst>
    <p188:replyLst>
      <p188:reply id="{D316A427-BEA6-4E3F-BD66-CA73C448A0FA}" authorId="{3F9F671E-0A80-8DBB-0528-D6386D81CA65}" created="2023-02-23T10:35:40.700">
        <p188:txBody>
          <a:bodyPr/>
          <a:lstStyle/>
          <a:p>
            <a:r>
              <a:rPr lang="en-US"/>
              <a:t>[@Piyush Lokhande] Yes sir verified</a:t>
            </a:r>
          </a:p>
        </p188:txBody>
      </p188:reply>
    </p188:replyLst>
    <p188:txBody>
      <a:bodyPr/>
      <a:lstStyle/>
      <a:p>
        <a:r>
          <a:rPr lang="en-US"/>
          <a:t>[@Ruchir Bhusari] did you validate this info that we discussed earlier?</a:t>
        </a:r>
      </a:p>
    </p188:txBody>
  </p188:cm>
</p188:cmLst>
</file>

<file path=ppt/comments/modernComment_1B8_6FB9E33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9405C2D-DA7D-4121-B853-995238578B07}" authorId="{623DAF54-B234-0150-4BCE-3F5421E173DD}" created="2023-02-23T09:59:41.00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74453311" sldId="440"/>
      <ac:spMk id="5" creationId="{F33DB522-6647-401D-9895-CFC22788A8F9}"/>
      <ac:txMk cp="1" len="525">
        <ac:context len="531" hash="1708831307"/>
      </ac:txMk>
    </ac:txMkLst>
    <p188:pos x="1965739" y="2341217"/>
    <p188:replyLst>
      <p188:reply id="{C5CB2692-33AF-41E7-9279-F35AC7F22DFD}" authorId="{3F9F671E-0A80-8DBB-0528-D6386D81CA65}" created="2023-02-23T10:35:51.903">
        <p188:txBody>
          <a:bodyPr/>
          <a:lstStyle/>
          <a:p>
            <a:r>
              <a:rPr lang="en-US"/>
              <a:t>[@Piyush Lokhande] Sir done</a:t>
            </a:r>
          </a:p>
        </p188:txBody>
      </p188:reply>
    </p188:replyLst>
    <p188:txBody>
      <a:bodyPr/>
      <a:lstStyle/>
      <a:p>
        <a:r>
          <a:rPr lang="en-US"/>
          <a:t>[@Ruchir Bhusari] Should be bullets</a:t>
        </a:r>
      </a:p>
    </p188:txBody>
  </p188:cm>
</p188:cmLst>
</file>

<file path=ppt/comments/modernComment_1BE_6EEC9A5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6610260-7F11-4397-BF37-4A8059F2BAE1}" authorId="{3F9F671E-0A80-8DBB-0528-D6386D81CA65}" created="2023-02-23T10:36:29.373">
    <pc:sldMkLst xmlns:pc="http://schemas.microsoft.com/office/powerpoint/2013/main/command">
      <pc:docMk/>
      <pc:sldMk cId="1860999771" sldId="446"/>
    </pc:sldMkLst>
    <p188:txBody>
      <a:bodyPr/>
      <a:lstStyle/>
      <a:p>
        <a:r>
          <a:rPr lang="en-US"/>
          <a:t>[@Piyush Lokhande] Is It Ok Now?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76694-F4ED-4953-BECB-531F0BA51A3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8A4C8-6E80-46D3-A5AD-C9DD724C9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50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8A4C8-6E80-46D3-A5AD-C9DD724C9A8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72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09F6888-0590-40C9-B53E-A0313E6D123F}"/>
              </a:ext>
            </a:extLst>
          </p:cNvPr>
          <p:cNvSpPr/>
          <p:nvPr userDrawn="1"/>
        </p:nvSpPr>
        <p:spPr>
          <a:xfrm>
            <a:off x="583096" y="569843"/>
            <a:ext cx="11025808" cy="57646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56AE5-8277-4A53-B50A-FD2BDE1430ED}"/>
              </a:ext>
            </a:extLst>
          </p:cNvPr>
          <p:cNvSpPr/>
          <p:nvPr userDrawn="1"/>
        </p:nvSpPr>
        <p:spPr>
          <a:xfrm>
            <a:off x="583096" y="569843"/>
            <a:ext cx="5512904" cy="5764696"/>
          </a:xfrm>
          <a:prstGeom prst="rect">
            <a:avLst/>
          </a:prstGeom>
          <a:solidFill>
            <a:srgbClr val="30355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349063-838F-49AC-823D-25A330D8D9B5}"/>
              </a:ext>
            </a:extLst>
          </p:cNvPr>
          <p:cNvSpPr txBox="1"/>
          <p:nvPr userDrawn="1"/>
        </p:nvSpPr>
        <p:spPr>
          <a:xfrm>
            <a:off x="8085813" y="274429"/>
            <a:ext cx="35934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900" spc="500">
                <a:latin typeface="+mj-lt"/>
              </a:rPr>
              <a:t>NICE SOFTWARE SOLUTIONS</a:t>
            </a:r>
            <a:endParaRPr lang="en-IN" sz="2000" spc="50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F6B164-1B61-4AFF-AAA4-62A2BE035BBE}"/>
              </a:ext>
            </a:extLst>
          </p:cNvPr>
          <p:cNvSpPr/>
          <p:nvPr userDrawn="1"/>
        </p:nvSpPr>
        <p:spPr>
          <a:xfrm>
            <a:off x="1026942" y="0"/>
            <a:ext cx="1266092" cy="1266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6E5B07-3552-48E0-91CB-0178733BCF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5464" y="346159"/>
            <a:ext cx="929047" cy="4639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B2C451-8680-4C05-BB95-93DA94345771}"/>
              </a:ext>
            </a:extLst>
          </p:cNvPr>
          <p:cNvSpPr/>
          <p:nvPr userDrawn="1"/>
        </p:nvSpPr>
        <p:spPr>
          <a:xfrm>
            <a:off x="1026942" y="1225136"/>
            <a:ext cx="1266092" cy="45719"/>
          </a:xfrm>
          <a:prstGeom prst="rect">
            <a:avLst/>
          </a:prstGeom>
          <a:solidFill>
            <a:srgbClr val="EE4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A606E5-7629-4D3F-B4F8-F33D33A758FB}"/>
              </a:ext>
            </a:extLst>
          </p:cNvPr>
          <p:cNvGrpSpPr/>
          <p:nvPr userDrawn="1"/>
        </p:nvGrpSpPr>
        <p:grpSpPr>
          <a:xfrm>
            <a:off x="10718874" y="5506796"/>
            <a:ext cx="381238" cy="381238"/>
            <a:chOff x="10607040" y="5401994"/>
            <a:chExt cx="590842" cy="590842"/>
          </a:xfrm>
          <a:solidFill>
            <a:srgbClr val="EE4F50"/>
          </a:solidFill>
        </p:grpSpPr>
        <p:sp>
          <p:nvSpPr>
            <p:cNvPr id="14" name="Oval 1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1FE1F97-AF94-4B45-92DC-7F5CC5546F3C}"/>
                </a:ext>
              </a:extLst>
            </p:cNvPr>
            <p:cNvSpPr/>
            <p:nvPr/>
          </p:nvSpPr>
          <p:spPr>
            <a:xfrm>
              <a:off x="10607040" y="5401994"/>
              <a:ext cx="590842" cy="59084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" name="Straight Arrow Connector 1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7AF7193-C8E2-4248-9A2F-2AD518855987}"/>
                </a:ext>
              </a:extLst>
            </p:cNvPr>
            <p:cNvCxnSpPr/>
            <p:nvPr/>
          </p:nvCxnSpPr>
          <p:spPr>
            <a:xfrm>
              <a:off x="10789918" y="5711489"/>
              <a:ext cx="239151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91DFE5F-9DDC-4F6B-B44A-BDC4123779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3466" y="2416223"/>
            <a:ext cx="4761463" cy="1325563"/>
          </a:xfrm>
          <a:prstGeom prst="rect">
            <a:avLst/>
          </a:prstGeom>
        </p:spPr>
        <p:txBody>
          <a:bodyPr/>
          <a:lstStyle>
            <a:lvl1pPr algn="r">
              <a:defRPr lang="en-IN" sz="4000" kern="1200" spc="2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AB0F6296-C4F7-49B5-89A1-6C239102DE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93466" y="3889044"/>
            <a:ext cx="4761463" cy="99810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16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lang="en-US" sz="16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IN" sz="16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34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eft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12B7B8-B43F-4D13-8779-1A7D19D8BA9E}"/>
              </a:ext>
            </a:extLst>
          </p:cNvPr>
          <p:cNvSpPr/>
          <p:nvPr userDrawn="1"/>
        </p:nvSpPr>
        <p:spPr>
          <a:xfrm>
            <a:off x="0" y="-2"/>
            <a:ext cx="12192000" cy="55483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2DD876-6595-46AB-ABD0-F33E414D28E7}"/>
              </a:ext>
            </a:extLst>
          </p:cNvPr>
          <p:cNvGrpSpPr/>
          <p:nvPr userDrawn="1"/>
        </p:nvGrpSpPr>
        <p:grpSpPr>
          <a:xfrm>
            <a:off x="189143" y="-2"/>
            <a:ext cx="387126" cy="554833"/>
            <a:chOff x="367617" y="-221467"/>
            <a:chExt cx="517754" cy="8465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F567A-60A0-4524-BFA6-3E814AC4AB62}"/>
                </a:ext>
              </a:extLst>
            </p:cNvPr>
            <p:cNvSpPr/>
            <p:nvPr/>
          </p:nvSpPr>
          <p:spPr>
            <a:xfrm>
              <a:off x="367617" y="-221467"/>
              <a:ext cx="517754" cy="714952"/>
            </a:xfrm>
            <a:prstGeom prst="rect">
              <a:avLst/>
            </a:prstGeom>
            <a:solidFill>
              <a:srgbClr val="364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E4F5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7D0C62-4B63-4406-8A95-F62B890FAC34}"/>
                </a:ext>
              </a:extLst>
            </p:cNvPr>
            <p:cNvSpPr/>
            <p:nvPr/>
          </p:nvSpPr>
          <p:spPr>
            <a:xfrm>
              <a:off x="367617" y="493484"/>
              <a:ext cx="517754" cy="131636"/>
            </a:xfrm>
            <a:prstGeom prst="rect">
              <a:avLst/>
            </a:prstGeom>
            <a:solidFill>
              <a:srgbClr val="EE4F5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477D99-25CE-409D-A36E-519193E6B928}"/>
              </a:ext>
            </a:extLst>
          </p:cNvPr>
          <p:cNvGrpSpPr/>
          <p:nvPr userDrawn="1"/>
        </p:nvGrpSpPr>
        <p:grpSpPr>
          <a:xfrm>
            <a:off x="458948" y="1833179"/>
            <a:ext cx="4193591" cy="2682551"/>
            <a:chOff x="8575847" y="2297634"/>
            <a:chExt cx="3467516" cy="221809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391B418-54AA-44C2-A914-31C991AB0CF8}"/>
                </a:ext>
              </a:extLst>
            </p:cNvPr>
            <p:cNvSpPr/>
            <p:nvPr/>
          </p:nvSpPr>
          <p:spPr>
            <a:xfrm>
              <a:off x="8628400" y="2297634"/>
              <a:ext cx="2702849" cy="1943529"/>
            </a:xfrm>
            <a:prstGeom prst="roundRect">
              <a:avLst>
                <a:gd name="adj" fmla="val 7257"/>
              </a:avLst>
            </a:prstGeom>
            <a:solidFill>
              <a:srgbClr val="364F8E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AB65FCD-F8A8-4EF3-97A6-806D717465FD}"/>
                </a:ext>
              </a:extLst>
            </p:cNvPr>
            <p:cNvGrpSpPr/>
            <p:nvPr/>
          </p:nvGrpSpPr>
          <p:grpSpPr>
            <a:xfrm>
              <a:off x="8575847" y="2572201"/>
              <a:ext cx="3467516" cy="1943529"/>
              <a:chOff x="-6265156" y="-719534"/>
              <a:chExt cx="6841425" cy="383459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9FFD833-F877-4626-AD46-27DA366EA1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0" t="10732" r="8" b="13047"/>
              <a:stretch/>
            </p:blipFill>
            <p:spPr>
              <a:xfrm>
                <a:off x="-6265156" y="-719534"/>
                <a:ext cx="6841425" cy="3834591"/>
              </a:xfrm>
              <a:prstGeom prst="rect">
                <a:avLst/>
              </a:prstGeom>
              <a:effectLst/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B89BC04-0B9D-400A-90B2-5A898FA2177E}"/>
                  </a:ext>
                </a:extLst>
              </p:cNvPr>
              <p:cNvSpPr/>
              <p:nvPr/>
            </p:nvSpPr>
            <p:spPr>
              <a:xfrm>
                <a:off x="-5305547" y="-372348"/>
                <a:ext cx="4859383" cy="30567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F9DC288D-9EFD-4068-B0DA-7A2FC71F06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6000" y="2365375"/>
            <a:ext cx="3019425" cy="1944688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7246C4-06C9-48DE-A077-5E0FCBF9482C}"/>
              </a:ext>
            </a:extLst>
          </p:cNvPr>
          <p:cNvSpPr/>
          <p:nvPr userDrawn="1"/>
        </p:nvSpPr>
        <p:spPr>
          <a:xfrm>
            <a:off x="0" y="6313713"/>
            <a:ext cx="12192000" cy="343139"/>
          </a:xfrm>
          <a:prstGeom prst="rect">
            <a:avLst/>
          </a:pr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F85CFD-22D7-4F33-A3A1-70F99018F61B}"/>
              </a:ext>
            </a:extLst>
          </p:cNvPr>
          <p:cNvSpPr/>
          <p:nvPr userDrawn="1"/>
        </p:nvSpPr>
        <p:spPr>
          <a:xfrm>
            <a:off x="1" y="6313714"/>
            <a:ext cx="93892" cy="343138"/>
          </a:xfrm>
          <a:prstGeom prst="rect">
            <a:avLst/>
          </a:prstGeom>
          <a:solidFill>
            <a:srgbClr val="364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06FAE0-F3FD-4F85-87B3-1E119D6EE08A}"/>
              </a:ext>
            </a:extLst>
          </p:cNvPr>
          <p:cNvSpPr txBox="1"/>
          <p:nvPr userDrawn="1"/>
        </p:nvSpPr>
        <p:spPr>
          <a:xfrm>
            <a:off x="189143" y="6346784"/>
            <a:ext cx="4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“Spearheading Data Analytics Excellence”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FDF0FE-9577-4194-8AE0-C1128966BDC9}"/>
              </a:ext>
            </a:extLst>
          </p:cNvPr>
          <p:cNvGrpSpPr/>
          <p:nvPr userDrawn="1"/>
        </p:nvGrpSpPr>
        <p:grpSpPr>
          <a:xfrm>
            <a:off x="11381205" y="6275614"/>
            <a:ext cx="381238" cy="381238"/>
            <a:chOff x="10607040" y="5401994"/>
            <a:chExt cx="590842" cy="590842"/>
          </a:xfrm>
          <a:solidFill>
            <a:srgbClr val="EE4F50"/>
          </a:solidFill>
        </p:grpSpPr>
        <p:sp>
          <p:nvSpPr>
            <p:cNvPr id="30" name="Oval 2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CF27B00-FAAF-4526-A36B-EF193D43BDB3}"/>
                </a:ext>
              </a:extLst>
            </p:cNvPr>
            <p:cNvSpPr/>
            <p:nvPr/>
          </p:nvSpPr>
          <p:spPr>
            <a:xfrm>
              <a:off x="10607040" y="5401994"/>
              <a:ext cx="590842" cy="59084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Arrow Connector 3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8EB2CB5-8B85-47FA-94ED-3985C9E856F9}"/>
                </a:ext>
              </a:extLst>
            </p:cNvPr>
            <p:cNvCxnSpPr/>
            <p:nvPr/>
          </p:nvCxnSpPr>
          <p:spPr>
            <a:xfrm>
              <a:off x="10789918" y="5711489"/>
              <a:ext cx="239151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EA0160B6-C317-4A41-980D-A6641FA3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49" y="16531"/>
            <a:ext cx="11140147" cy="554833"/>
          </a:xfrm>
          <a:prstGeom prst="rect">
            <a:avLst/>
          </a:prstGeom>
        </p:spPr>
        <p:txBody>
          <a:bodyPr anchor="ctr"/>
          <a:lstStyle>
            <a:lvl1pPr>
              <a:defRPr lang="en-IN" sz="2800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326CE5F-92B7-4A77-89AB-E147BC82B2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1604" y="962047"/>
            <a:ext cx="6300839" cy="42816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342900" indent="-342900" algn="just" defTabSz="914400" rtl="0" eaLnBrk="1" latinLnBrk="0" hangingPunct="1">
              <a:lnSpc>
                <a:spcPct val="130000"/>
              </a:lnSpc>
              <a:buClr>
                <a:srgbClr val="EE4F50"/>
              </a:buClr>
              <a:buSzPct val="100000"/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14500" indent="-342900">
              <a:buClr>
                <a:srgbClr val="EE4F50"/>
              </a:buClr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>
              <a:buNone/>
              <a:defRPr lang="en-IN" sz="1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5pPr>
            <a:lvl6pPr>
              <a:buClr>
                <a:srgbClr val="EE4F50"/>
              </a:buClr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496BDE5-1ACF-47AF-89F9-31007D823D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61604" y="1544341"/>
            <a:ext cx="6300839" cy="1643850"/>
          </a:xfrm>
          <a:prstGeom prst="rect">
            <a:avLst/>
          </a:prstGeom>
        </p:spPr>
        <p:txBody>
          <a:bodyPr/>
          <a:lstStyle>
            <a:lvl1pPr>
              <a:defRPr lang="en-US" sz="1600" dirty="0">
                <a:latin typeface="+mj-lt"/>
              </a:defRPr>
            </a:lvl1pPr>
          </a:lstStyle>
          <a:p>
            <a:pPr lvl="0">
              <a:buClr>
                <a:srgbClr val="FF0000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13B77BCC-02FD-4459-AD1D-6849EFC1C0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604" y="3509293"/>
            <a:ext cx="6300839" cy="492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5pPr marL="18288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7432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2004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657600" indent="0">
              <a:buNone/>
              <a:defRPr lang="en-IN" sz="2000" b="1" kern="12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38698823-ABC1-445C-80D5-2DE3D545D3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1604" y="4036142"/>
            <a:ext cx="6300839" cy="492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5pPr marL="18288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7432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2004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657600" indent="0">
              <a:buNone/>
              <a:defRPr lang="en-IN" sz="2000" b="1" kern="12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A36A2326-A180-493A-B528-50A7250315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61604" y="4556083"/>
            <a:ext cx="6300839" cy="1435889"/>
          </a:xfrm>
          <a:prstGeom prst="rect">
            <a:avLst/>
          </a:prstGeom>
        </p:spPr>
        <p:txBody>
          <a:bodyPr/>
          <a:lstStyle>
            <a:lvl1pPr>
              <a:defRPr lang="en-US" sz="1600" dirty="0">
                <a:latin typeface="+mj-lt"/>
              </a:defRPr>
            </a:lvl1pPr>
          </a:lstStyle>
          <a:p>
            <a:pPr lvl="0">
              <a:buClr>
                <a:srgbClr val="FF0000"/>
              </a:buClr>
            </a:pPr>
            <a:r>
              <a:rPr lang="en-US"/>
              <a:t>Click to edit Master text styles</a:t>
            </a:r>
          </a:p>
        </p:txBody>
      </p:sp>
      <p:pic>
        <p:nvPicPr>
          <p:cNvPr id="33" name="Picture 32" descr="E:\RESOURCES\Nice logo\Nice-logo-1.png">
            <a:extLst>
              <a:ext uri="{FF2B5EF4-FFF2-40B4-BE49-F238E27FC236}">
                <a16:creationId xmlns:a16="http://schemas.microsoft.com/office/drawing/2014/main" id="{BD35F8C9-CDC3-4783-AFEE-94AAE04E7C73}"/>
              </a:ext>
            </a:extLst>
          </p:cNvPr>
          <p:cNvPicPr/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/>
          <a:stretch/>
        </p:blipFill>
        <p:spPr bwMode="auto">
          <a:xfrm>
            <a:off x="9861550" y="6333334"/>
            <a:ext cx="1058403" cy="30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C751F9F-5EDB-4A7B-A239-9B3677C897C6}"/>
              </a:ext>
            </a:extLst>
          </p:cNvPr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34972" y="6335951"/>
            <a:ext cx="598004" cy="298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964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Right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12B7B8-B43F-4D13-8779-1A7D19D8BA9E}"/>
              </a:ext>
            </a:extLst>
          </p:cNvPr>
          <p:cNvSpPr/>
          <p:nvPr userDrawn="1"/>
        </p:nvSpPr>
        <p:spPr>
          <a:xfrm>
            <a:off x="0" y="-2"/>
            <a:ext cx="12192000" cy="55483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2DD876-6595-46AB-ABD0-F33E414D28E7}"/>
              </a:ext>
            </a:extLst>
          </p:cNvPr>
          <p:cNvGrpSpPr/>
          <p:nvPr userDrawn="1"/>
        </p:nvGrpSpPr>
        <p:grpSpPr>
          <a:xfrm>
            <a:off x="189143" y="-2"/>
            <a:ext cx="387126" cy="554833"/>
            <a:chOff x="367617" y="-221467"/>
            <a:chExt cx="517754" cy="8465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F567A-60A0-4524-BFA6-3E814AC4AB62}"/>
                </a:ext>
              </a:extLst>
            </p:cNvPr>
            <p:cNvSpPr/>
            <p:nvPr/>
          </p:nvSpPr>
          <p:spPr>
            <a:xfrm>
              <a:off x="367617" y="-221467"/>
              <a:ext cx="517754" cy="714952"/>
            </a:xfrm>
            <a:prstGeom prst="rect">
              <a:avLst/>
            </a:prstGeom>
            <a:solidFill>
              <a:srgbClr val="364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E4F5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7D0C62-4B63-4406-8A95-F62B890FAC34}"/>
                </a:ext>
              </a:extLst>
            </p:cNvPr>
            <p:cNvSpPr/>
            <p:nvPr/>
          </p:nvSpPr>
          <p:spPr>
            <a:xfrm>
              <a:off x="367617" y="493484"/>
              <a:ext cx="517754" cy="131636"/>
            </a:xfrm>
            <a:prstGeom prst="rect">
              <a:avLst/>
            </a:prstGeom>
            <a:solidFill>
              <a:srgbClr val="EE4F5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86AF89-1EB9-4487-B5B6-22B32BA0B0A9}"/>
              </a:ext>
            </a:extLst>
          </p:cNvPr>
          <p:cNvGrpSpPr/>
          <p:nvPr userDrawn="1"/>
        </p:nvGrpSpPr>
        <p:grpSpPr>
          <a:xfrm>
            <a:off x="7568852" y="1833179"/>
            <a:ext cx="4193591" cy="2682551"/>
            <a:chOff x="8575847" y="2297634"/>
            <a:chExt cx="3467516" cy="221809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66829C4-E746-4111-8185-C27806993582}"/>
                </a:ext>
              </a:extLst>
            </p:cNvPr>
            <p:cNvSpPr/>
            <p:nvPr/>
          </p:nvSpPr>
          <p:spPr>
            <a:xfrm>
              <a:off x="8628400" y="2297634"/>
              <a:ext cx="2702849" cy="1943529"/>
            </a:xfrm>
            <a:prstGeom prst="roundRect">
              <a:avLst>
                <a:gd name="adj" fmla="val 7257"/>
              </a:avLst>
            </a:prstGeom>
            <a:solidFill>
              <a:srgbClr val="364F8E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F275F12-2CF3-4949-B4FD-6AFA81696940}"/>
                </a:ext>
              </a:extLst>
            </p:cNvPr>
            <p:cNvGrpSpPr/>
            <p:nvPr/>
          </p:nvGrpSpPr>
          <p:grpSpPr>
            <a:xfrm>
              <a:off x="8575847" y="2572201"/>
              <a:ext cx="3467516" cy="1943529"/>
              <a:chOff x="-6265156" y="-719534"/>
              <a:chExt cx="6841425" cy="383459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2621131-B556-4BCD-A568-75A035D906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0" t="10732" r="8" b="13047"/>
              <a:stretch/>
            </p:blipFill>
            <p:spPr>
              <a:xfrm>
                <a:off x="-6265156" y="-719534"/>
                <a:ext cx="6841425" cy="3834591"/>
              </a:xfrm>
              <a:prstGeom prst="rect">
                <a:avLst/>
              </a:prstGeom>
              <a:effectLst/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D1E75F6-7675-445E-8C01-AA86CE35AB78}"/>
                  </a:ext>
                </a:extLst>
              </p:cNvPr>
              <p:cNvSpPr/>
              <p:nvPr/>
            </p:nvSpPr>
            <p:spPr>
              <a:xfrm>
                <a:off x="-5305547" y="-372348"/>
                <a:ext cx="4859383" cy="30567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F0650DFA-1057-4EEB-BD5B-6FAE9954CB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37525" y="2378075"/>
            <a:ext cx="2978150" cy="1873250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671F8B-41E0-4D58-B341-EBD0B079F722}"/>
              </a:ext>
            </a:extLst>
          </p:cNvPr>
          <p:cNvSpPr/>
          <p:nvPr userDrawn="1"/>
        </p:nvSpPr>
        <p:spPr>
          <a:xfrm>
            <a:off x="0" y="6313713"/>
            <a:ext cx="12192000" cy="343139"/>
          </a:xfrm>
          <a:prstGeom prst="rect">
            <a:avLst/>
          </a:pr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3C914E-7F53-4950-9339-65BFBF95FFF9}"/>
              </a:ext>
            </a:extLst>
          </p:cNvPr>
          <p:cNvSpPr/>
          <p:nvPr userDrawn="1"/>
        </p:nvSpPr>
        <p:spPr>
          <a:xfrm>
            <a:off x="1" y="6313714"/>
            <a:ext cx="93892" cy="343138"/>
          </a:xfrm>
          <a:prstGeom prst="rect">
            <a:avLst/>
          </a:prstGeom>
          <a:solidFill>
            <a:srgbClr val="364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A10E93-3AC3-4BE3-B631-B90C4C38CCC2}"/>
              </a:ext>
            </a:extLst>
          </p:cNvPr>
          <p:cNvSpPr txBox="1"/>
          <p:nvPr userDrawn="1"/>
        </p:nvSpPr>
        <p:spPr>
          <a:xfrm>
            <a:off x="189143" y="6346784"/>
            <a:ext cx="4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“Spearheading Data Analytics Excellence”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F175CE-2DF7-4C3F-892E-9734385BF8E1}"/>
              </a:ext>
            </a:extLst>
          </p:cNvPr>
          <p:cNvGrpSpPr/>
          <p:nvPr userDrawn="1"/>
        </p:nvGrpSpPr>
        <p:grpSpPr>
          <a:xfrm>
            <a:off x="11381205" y="6275614"/>
            <a:ext cx="381238" cy="381238"/>
            <a:chOff x="10607040" y="5401994"/>
            <a:chExt cx="590842" cy="590842"/>
          </a:xfrm>
          <a:solidFill>
            <a:srgbClr val="EE4F50"/>
          </a:solidFill>
        </p:grpSpPr>
        <p:sp>
          <p:nvSpPr>
            <p:cNvPr id="30" name="Oval 2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9A1B917-2489-48B8-9E8F-C28A74D9A6BA}"/>
                </a:ext>
              </a:extLst>
            </p:cNvPr>
            <p:cNvSpPr/>
            <p:nvPr/>
          </p:nvSpPr>
          <p:spPr>
            <a:xfrm>
              <a:off x="10607040" y="5401994"/>
              <a:ext cx="590842" cy="59084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Arrow Connector 3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CB09C2F-30D3-441F-85F4-6ECCB19C2FFE}"/>
                </a:ext>
              </a:extLst>
            </p:cNvPr>
            <p:cNvCxnSpPr/>
            <p:nvPr/>
          </p:nvCxnSpPr>
          <p:spPr>
            <a:xfrm>
              <a:off x="10789918" y="5711489"/>
              <a:ext cx="239151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0EFA5AFB-4F3F-4A87-8A8A-4ADD6859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49" y="16531"/>
            <a:ext cx="11140147" cy="554833"/>
          </a:xfrm>
          <a:prstGeom prst="rect">
            <a:avLst/>
          </a:prstGeom>
        </p:spPr>
        <p:txBody>
          <a:bodyPr anchor="ctr"/>
          <a:lstStyle>
            <a:lvl1pPr>
              <a:defRPr lang="en-IN" sz="2800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3E03CD8B-B2C9-4E4A-9BE9-56079796CA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4849" y="962047"/>
            <a:ext cx="6300839" cy="42816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342900" indent="-342900" algn="just" defTabSz="914400" rtl="0" eaLnBrk="1" latinLnBrk="0" hangingPunct="1">
              <a:lnSpc>
                <a:spcPct val="130000"/>
              </a:lnSpc>
              <a:buClr>
                <a:srgbClr val="EE4F50"/>
              </a:buClr>
              <a:buSzPct val="100000"/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14500" indent="-342900">
              <a:buClr>
                <a:srgbClr val="EE4F50"/>
              </a:buClr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>
              <a:buNone/>
              <a:defRPr lang="en-IN" sz="1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5pPr>
            <a:lvl6pPr>
              <a:buClr>
                <a:srgbClr val="EE4F50"/>
              </a:buClr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7D7E546-7383-4DF3-BF00-9EB3D4856A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4849" y="1544341"/>
            <a:ext cx="6300839" cy="1643850"/>
          </a:xfrm>
          <a:prstGeom prst="rect">
            <a:avLst/>
          </a:prstGeom>
        </p:spPr>
        <p:txBody>
          <a:bodyPr/>
          <a:lstStyle>
            <a:lvl1pPr>
              <a:defRPr lang="en-US" sz="1600" dirty="0">
                <a:latin typeface="+mj-lt"/>
              </a:defRPr>
            </a:lvl1pPr>
          </a:lstStyle>
          <a:p>
            <a:pPr lvl="0">
              <a:buClr>
                <a:srgbClr val="FF0000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CA6DE169-50BE-46A5-8DA7-2D8B2EA758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4849" y="3509293"/>
            <a:ext cx="6300839" cy="492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5pPr marL="18288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7432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2004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657600" indent="0">
              <a:buNone/>
              <a:defRPr lang="en-IN" sz="2000" b="1" kern="12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DA26A7FD-5990-4192-863C-531D09CEA0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4849" y="4036142"/>
            <a:ext cx="6300839" cy="492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5pPr marL="18288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7432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2004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657600" indent="0">
              <a:buNone/>
              <a:defRPr lang="en-IN" sz="2000" b="1" kern="12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05A01017-F23C-405B-BCE9-3430C32436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4849" y="4556083"/>
            <a:ext cx="6300839" cy="1435889"/>
          </a:xfrm>
          <a:prstGeom prst="rect">
            <a:avLst/>
          </a:prstGeom>
        </p:spPr>
        <p:txBody>
          <a:bodyPr/>
          <a:lstStyle>
            <a:lvl1pPr>
              <a:defRPr lang="en-US" sz="1600" dirty="0">
                <a:latin typeface="+mj-lt"/>
              </a:defRPr>
            </a:lvl1pPr>
          </a:lstStyle>
          <a:p>
            <a:pPr lvl="0">
              <a:buClr>
                <a:srgbClr val="FF0000"/>
              </a:buClr>
            </a:pPr>
            <a:r>
              <a:rPr lang="en-US"/>
              <a:t>Click to edit Master text styles</a:t>
            </a:r>
          </a:p>
        </p:txBody>
      </p:sp>
      <p:pic>
        <p:nvPicPr>
          <p:cNvPr id="33" name="Picture 32" descr="E:\RESOURCES\Nice logo\Nice-logo-1.png">
            <a:extLst>
              <a:ext uri="{FF2B5EF4-FFF2-40B4-BE49-F238E27FC236}">
                <a16:creationId xmlns:a16="http://schemas.microsoft.com/office/drawing/2014/main" id="{E1278699-658C-4EAA-840E-7DC3906E8994}"/>
              </a:ext>
            </a:extLst>
          </p:cNvPr>
          <p:cNvPicPr/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/>
          <a:stretch/>
        </p:blipFill>
        <p:spPr bwMode="auto">
          <a:xfrm>
            <a:off x="9861550" y="6333334"/>
            <a:ext cx="1058403" cy="30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3323524-6832-44CF-B6D6-BAA4CC87ACD4}"/>
              </a:ext>
            </a:extLst>
          </p:cNvPr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34972" y="6335951"/>
            <a:ext cx="598004" cy="298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501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12B7B8-B43F-4D13-8779-1A7D19D8BA9E}"/>
              </a:ext>
            </a:extLst>
          </p:cNvPr>
          <p:cNvSpPr/>
          <p:nvPr userDrawn="1"/>
        </p:nvSpPr>
        <p:spPr>
          <a:xfrm>
            <a:off x="0" y="-2"/>
            <a:ext cx="12192000" cy="55483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2DD876-6595-46AB-ABD0-F33E414D28E7}"/>
              </a:ext>
            </a:extLst>
          </p:cNvPr>
          <p:cNvGrpSpPr/>
          <p:nvPr userDrawn="1"/>
        </p:nvGrpSpPr>
        <p:grpSpPr>
          <a:xfrm>
            <a:off x="189143" y="-2"/>
            <a:ext cx="387126" cy="554833"/>
            <a:chOff x="367617" y="-221467"/>
            <a:chExt cx="517754" cy="8465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F567A-60A0-4524-BFA6-3E814AC4AB62}"/>
                </a:ext>
              </a:extLst>
            </p:cNvPr>
            <p:cNvSpPr/>
            <p:nvPr/>
          </p:nvSpPr>
          <p:spPr>
            <a:xfrm>
              <a:off x="367617" y="-221467"/>
              <a:ext cx="517754" cy="714952"/>
            </a:xfrm>
            <a:prstGeom prst="rect">
              <a:avLst/>
            </a:prstGeom>
            <a:solidFill>
              <a:srgbClr val="364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E4F5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7D0C62-4B63-4406-8A95-F62B890FAC34}"/>
                </a:ext>
              </a:extLst>
            </p:cNvPr>
            <p:cNvSpPr/>
            <p:nvPr/>
          </p:nvSpPr>
          <p:spPr>
            <a:xfrm>
              <a:off x="367617" y="493484"/>
              <a:ext cx="517754" cy="131636"/>
            </a:xfrm>
            <a:prstGeom prst="rect">
              <a:avLst/>
            </a:prstGeom>
            <a:solidFill>
              <a:srgbClr val="EE4F5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2C00F5C-68E8-465F-84D2-6E7287567D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7867" y="1030288"/>
            <a:ext cx="4489446" cy="4602162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CC7E38-57CE-4F4B-B5C2-6CDCED6C0E0B}"/>
              </a:ext>
            </a:extLst>
          </p:cNvPr>
          <p:cNvSpPr/>
          <p:nvPr userDrawn="1"/>
        </p:nvSpPr>
        <p:spPr>
          <a:xfrm>
            <a:off x="0" y="6313713"/>
            <a:ext cx="12192000" cy="343139"/>
          </a:xfrm>
          <a:prstGeom prst="rect">
            <a:avLst/>
          </a:pr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B48DC4-DBE8-4EB0-9535-63B37724222A}"/>
              </a:ext>
            </a:extLst>
          </p:cNvPr>
          <p:cNvSpPr/>
          <p:nvPr userDrawn="1"/>
        </p:nvSpPr>
        <p:spPr>
          <a:xfrm>
            <a:off x="1" y="6313714"/>
            <a:ext cx="93892" cy="343138"/>
          </a:xfrm>
          <a:prstGeom prst="rect">
            <a:avLst/>
          </a:prstGeom>
          <a:solidFill>
            <a:srgbClr val="364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4C897B-9F94-426B-8004-8E7C574A220B}"/>
              </a:ext>
            </a:extLst>
          </p:cNvPr>
          <p:cNvSpPr txBox="1"/>
          <p:nvPr userDrawn="1"/>
        </p:nvSpPr>
        <p:spPr>
          <a:xfrm>
            <a:off x="189143" y="6346784"/>
            <a:ext cx="4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“Spearheading Data Analytics Excellence”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D88E6F-5C50-4A49-BE4F-6D9D65AC7E31}"/>
              </a:ext>
            </a:extLst>
          </p:cNvPr>
          <p:cNvGrpSpPr/>
          <p:nvPr userDrawn="1"/>
        </p:nvGrpSpPr>
        <p:grpSpPr>
          <a:xfrm>
            <a:off x="11381205" y="6275614"/>
            <a:ext cx="381238" cy="381238"/>
            <a:chOff x="10607040" y="5401994"/>
            <a:chExt cx="590842" cy="590842"/>
          </a:xfrm>
          <a:solidFill>
            <a:srgbClr val="EE4F50"/>
          </a:solidFill>
        </p:grpSpPr>
        <p:sp>
          <p:nvSpPr>
            <p:cNvPr id="25" name="Oval 2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1401CAE-AA9D-450B-8809-568A9B7D004B}"/>
                </a:ext>
              </a:extLst>
            </p:cNvPr>
            <p:cNvSpPr/>
            <p:nvPr/>
          </p:nvSpPr>
          <p:spPr>
            <a:xfrm>
              <a:off x="10607040" y="5401994"/>
              <a:ext cx="590842" cy="59084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6" name="Straight Arrow Connector 2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7A44C95-0343-48CA-B059-B36D1C160A54}"/>
                </a:ext>
              </a:extLst>
            </p:cNvPr>
            <p:cNvCxnSpPr/>
            <p:nvPr/>
          </p:nvCxnSpPr>
          <p:spPr>
            <a:xfrm>
              <a:off x="10789918" y="5711489"/>
              <a:ext cx="239151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A7FDC85B-37BF-4047-913C-471ACCE0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49" y="16531"/>
            <a:ext cx="11140147" cy="554833"/>
          </a:xfrm>
          <a:prstGeom prst="rect">
            <a:avLst/>
          </a:prstGeom>
        </p:spPr>
        <p:txBody>
          <a:bodyPr anchor="ctr"/>
          <a:lstStyle>
            <a:lvl1pPr>
              <a:defRPr lang="en-IN" sz="2800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38B5FA4-79B5-41E5-BE29-587DE7A795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41938" y="941953"/>
            <a:ext cx="6502400" cy="492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5pPr marL="18288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7432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2004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657600" indent="0">
              <a:buNone/>
              <a:defRPr lang="en-IN" sz="2000" b="1" kern="12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58A5B47-09C2-4642-A23E-0028BA9D1E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41938" y="1468802"/>
            <a:ext cx="6502400" cy="492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5pPr marL="18288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7432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2004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657600" indent="0">
              <a:buNone/>
              <a:defRPr lang="en-IN" sz="2000" b="1" kern="12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8CC9F69-8EE7-4133-8B68-F63D72D8C9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1938" y="1988743"/>
            <a:ext cx="6502400" cy="1313614"/>
          </a:xfrm>
          <a:prstGeom prst="rect">
            <a:avLst/>
          </a:prstGeom>
        </p:spPr>
        <p:txBody>
          <a:bodyPr/>
          <a:lstStyle>
            <a:lvl1pPr>
              <a:defRPr lang="en-US" sz="1600" dirty="0">
                <a:latin typeface="+mj-lt"/>
              </a:defRPr>
            </a:lvl1pPr>
          </a:lstStyle>
          <a:p>
            <a:pPr lvl="0">
              <a:buClr>
                <a:srgbClr val="FF0000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E945A7B8-3AED-4464-9879-75EC518C70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1938" y="3433368"/>
            <a:ext cx="6502400" cy="492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5pPr marL="18288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7432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2004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657600" indent="0">
              <a:buNone/>
              <a:defRPr lang="en-IN" sz="2000" b="1" kern="12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A53C6463-8179-485A-A7E4-52B1D5E482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41938" y="3960217"/>
            <a:ext cx="6502400" cy="492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5pPr marL="18288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7432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20040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657600" indent="0">
              <a:buNone/>
              <a:defRPr lang="en-IN" sz="2000" b="1" kern="12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75207550-1FC5-4082-A56B-2B7FDC3DCD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1938" y="4480158"/>
            <a:ext cx="6502400" cy="1435889"/>
          </a:xfrm>
          <a:prstGeom prst="rect">
            <a:avLst/>
          </a:prstGeom>
        </p:spPr>
        <p:txBody>
          <a:bodyPr/>
          <a:lstStyle>
            <a:lvl1pPr>
              <a:defRPr lang="en-US" sz="1600" dirty="0">
                <a:latin typeface="+mj-lt"/>
              </a:defRPr>
            </a:lvl1pPr>
          </a:lstStyle>
          <a:p>
            <a:pPr lvl="0">
              <a:buClr>
                <a:srgbClr val="FF0000"/>
              </a:buClr>
            </a:pPr>
            <a:r>
              <a:rPr lang="en-US"/>
              <a:t>Click to edit Master text styles</a:t>
            </a:r>
          </a:p>
        </p:txBody>
      </p:sp>
      <p:pic>
        <p:nvPicPr>
          <p:cNvPr id="28" name="Picture 27" descr="E:\RESOURCES\Nice logo\Nice-logo-1.png">
            <a:extLst>
              <a:ext uri="{FF2B5EF4-FFF2-40B4-BE49-F238E27FC236}">
                <a16:creationId xmlns:a16="http://schemas.microsoft.com/office/drawing/2014/main" id="{99C02E93-C2FC-401B-97D2-3B9F84B6F276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/>
          <a:stretch/>
        </p:blipFill>
        <p:spPr bwMode="auto">
          <a:xfrm>
            <a:off x="9861550" y="6333334"/>
            <a:ext cx="1058403" cy="30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87044BF-EC00-43D5-B28B-5D233A0E79CA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34972" y="6335951"/>
            <a:ext cx="598004" cy="298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51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DB233C-496C-469E-9B16-E10DCF246E7C}"/>
              </a:ext>
            </a:extLst>
          </p:cNvPr>
          <p:cNvSpPr/>
          <p:nvPr userDrawn="1"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rgbClr val="364F8E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12B7B8-B43F-4D13-8779-1A7D19D8BA9E}"/>
              </a:ext>
            </a:extLst>
          </p:cNvPr>
          <p:cNvSpPr/>
          <p:nvPr userDrawn="1"/>
        </p:nvSpPr>
        <p:spPr>
          <a:xfrm>
            <a:off x="0" y="-2"/>
            <a:ext cx="12192000" cy="55483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2DD876-6595-46AB-ABD0-F33E414D28E7}"/>
              </a:ext>
            </a:extLst>
          </p:cNvPr>
          <p:cNvGrpSpPr/>
          <p:nvPr userDrawn="1"/>
        </p:nvGrpSpPr>
        <p:grpSpPr>
          <a:xfrm>
            <a:off x="189143" y="-2"/>
            <a:ext cx="387126" cy="554833"/>
            <a:chOff x="367617" y="-221467"/>
            <a:chExt cx="517754" cy="8465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F567A-60A0-4524-BFA6-3E814AC4AB62}"/>
                </a:ext>
              </a:extLst>
            </p:cNvPr>
            <p:cNvSpPr/>
            <p:nvPr/>
          </p:nvSpPr>
          <p:spPr>
            <a:xfrm>
              <a:off x="367617" y="-221467"/>
              <a:ext cx="517754" cy="714952"/>
            </a:xfrm>
            <a:prstGeom prst="rect">
              <a:avLst/>
            </a:prstGeom>
            <a:solidFill>
              <a:srgbClr val="364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E4F5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7D0C62-4B63-4406-8A95-F62B890FAC34}"/>
                </a:ext>
              </a:extLst>
            </p:cNvPr>
            <p:cNvSpPr/>
            <p:nvPr/>
          </p:nvSpPr>
          <p:spPr>
            <a:xfrm>
              <a:off x="367617" y="493484"/>
              <a:ext cx="517754" cy="131636"/>
            </a:xfrm>
            <a:prstGeom prst="rect">
              <a:avLst/>
            </a:prstGeom>
            <a:solidFill>
              <a:srgbClr val="EE4F5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E3F58C9-6F7B-4139-8A9D-1012537592A9}"/>
              </a:ext>
            </a:extLst>
          </p:cNvPr>
          <p:cNvSpPr/>
          <p:nvPr userDrawn="1"/>
        </p:nvSpPr>
        <p:spPr>
          <a:xfrm>
            <a:off x="576270" y="1057821"/>
            <a:ext cx="11025807" cy="4708932"/>
          </a:xfrm>
          <a:prstGeom prst="rect">
            <a:avLst/>
          </a:prstGeom>
          <a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 t="-13403" b="-1300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22376-7F24-4E83-B3B2-37D4AA89A5F6}"/>
              </a:ext>
            </a:extLst>
          </p:cNvPr>
          <p:cNvSpPr/>
          <p:nvPr userDrawn="1"/>
        </p:nvSpPr>
        <p:spPr>
          <a:xfrm>
            <a:off x="576269" y="1057821"/>
            <a:ext cx="11025808" cy="471432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A8194D-20C5-488F-BD86-E0DE825A3BD7}"/>
              </a:ext>
            </a:extLst>
          </p:cNvPr>
          <p:cNvSpPr/>
          <p:nvPr userDrawn="1"/>
        </p:nvSpPr>
        <p:spPr>
          <a:xfrm>
            <a:off x="11499205" y="1057821"/>
            <a:ext cx="102871" cy="4714329"/>
          </a:xfrm>
          <a:prstGeom prst="rect">
            <a:avLst/>
          </a:prstGeom>
          <a:solidFill>
            <a:srgbClr val="3D5AA1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217701DB-FD65-4C85-B7DE-607E2B515F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12125" y="1978025"/>
            <a:ext cx="2994025" cy="3074988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F39654-8FE5-499B-92F1-FB07F98AF346}"/>
              </a:ext>
            </a:extLst>
          </p:cNvPr>
          <p:cNvSpPr/>
          <p:nvPr userDrawn="1"/>
        </p:nvSpPr>
        <p:spPr>
          <a:xfrm>
            <a:off x="0" y="6313713"/>
            <a:ext cx="12192000" cy="343139"/>
          </a:xfrm>
          <a:prstGeom prst="rect">
            <a:avLst/>
          </a:pr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DF8E97-B738-45A9-B8E0-BBD2201299A5}"/>
              </a:ext>
            </a:extLst>
          </p:cNvPr>
          <p:cNvSpPr/>
          <p:nvPr userDrawn="1"/>
        </p:nvSpPr>
        <p:spPr>
          <a:xfrm>
            <a:off x="1" y="6313714"/>
            <a:ext cx="93892" cy="343138"/>
          </a:xfrm>
          <a:prstGeom prst="rect">
            <a:avLst/>
          </a:prstGeom>
          <a:solidFill>
            <a:srgbClr val="364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4626D7-E6DC-41F3-89F3-5B6B205CD77E}"/>
              </a:ext>
            </a:extLst>
          </p:cNvPr>
          <p:cNvSpPr txBox="1"/>
          <p:nvPr userDrawn="1"/>
        </p:nvSpPr>
        <p:spPr>
          <a:xfrm>
            <a:off x="189143" y="6346784"/>
            <a:ext cx="4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“Spearheading Data Analytics Excellence”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6E7E6-2362-4B00-9506-1F7787EC7DB5}"/>
              </a:ext>
            </a:extLst>
          </p:cNvPr>
          <p:cNvGrpSpPr/>
          <p:nvPr userDrawn="1"/>
        </p:nvGrpSpPr>
        <p:grpSpPr>
          <a:xfrm>
            <a:off x="11381205" y="6275614"/>
            <a:ext cx="381238" cy="381238"/>
            <a:chOff x="10607040" y="5401994"/>
            <a:chExt cx="590842" cy="590842"/>
          </a:xfrm>
          <a:solidFill>
            <a:srgbClr val="EE4F50"/>
          </a:solidFill>
        </p:grpSpPr>
        <p:sp>
          <p:nvSpPr>
            <p:cNvPr id="29" name="Oval 2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711E64C-C10D-40A9-A155-727FB32E002A}"/>
                </a:ext>
              </a:extLst>
            </p:cNvPr>
            <p:cNvSpPr/>
            <p:nvPr/>
          </p:nvSpPr>
          <p:spPr>
            <a:xfrm>
              <a:off x="10607040" y="5401994"/>
              <a:ext cx="590842" cy="59084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0" name="Straight Arrow Connector 2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84EB5DC-8BDD-4821-9F62-5430B154DB73}"/>
                </a:ext>
              </a:extLst>
            </p:cNvPr>
            <p:cNvCxnSpPr/>
            <p:nvPr/>
          </p:nvCxnSpPr>
          <p:spPr>
            <a:xfrm>
              <a:off x="10789918" y="5711489"/>
              <a:ext cx="239151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BE9FC532-915A-4251-81B9-53FE36AD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49" y="16531"/>
            <a:ext cx="11140147" cy="554833"/>
          </a:xfrm>
          <a:prstGeom prst="rect">
            <a:avLst/>
          </a:prstGeom>
        </p:spPr>
        <p:txBody>
          <a:bodyPr anchor="ctr"/>
          <a:lstStyle>
            <a:lvl1pPr>
              <a:defRPr lang="en-IN" sz="2800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855E346-74A3-48C4-A112-8DFB32AC34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5876" y="1211954"/>
            <a:ext cx="6801282" cy="42816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342900" indent="-342900" algn="just" defTabSz="914400" rtl="0" eaLnBrk="1" latinLnBrk="0" hangingPunct="1">
              <a:lnSpc>
                <a:spcPct val="130000"/>
              </a:lnSpc>
              <a:buClr>
                <a:srgbClr val="EE4F50"/>
              </a:buClr>
              <a:buSzPct val="100000"/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14500" indent="-342900">
              <a:buClr>
                <a:srgbClr val="EE4F50"/>
              </a:buClr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>
              <a:buNone/>
              <a:defRPr lang="en-IN" sz="1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5pPr>
            <a:lvl6pPr>
              <a:buClr>
                <a:srgbClr val="EE4F50"/>
              </a:buClr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A490354-07FD-41A7-8866-289695F2D5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5876" y="1794247"/>
            <a:ext cx="6801282" cy="3851799"/>
          </a:xfrm>
          <a:prstGeom prst="rect">
            <a:avLst/>
          </a:prstGeom>
        </p:spPr>
        <p:txBody>
          <a:bodyPr/>
          <a:lstStyle>
            <a:lvl1pPr>
              <a:defRPr lang="en-US" sz="1800" dirty="0">
                <a:latin typeface="+mj-lt"/>
              </a:defRPr>
            </a:lvl1pPr>
          </a:lstStyle>
          <a:p>
            <a:pPr lvl="0">
              <a:buClr>
                <a:srgbClr val="FF0000"/>
              </a:buClr>
            </a:pPr>
            <a:r>
              <a:rPr lang="en-US"/>
              <a:t>Click to edit Master text styles</a:t>
            </a:r>
          </a:p>
        </p:txBody>
      </p:sp>
      <p:pic>
        <p:nvPicPr>
          <p:cNvPr id="22" name="Picture 21" descr="E:\RESOURCES\Nice logo\Nice-logo-1.png">
            <a:extLst>
              <a:ext uri="{FF2B5EF4-FFF2-40B4-BE49-F238E27FC236}">
                <a16:creationId xmlns:a16="http://schemas.microsoft.com/office/drawing/2014/main" id="{EBBEFF7C-8652-4DB2-AC9A-2AE8AC75ED3F}"/>
              </a:ext>
            </a:extLst>
          </p:cNvPr>
          <p:cNvPicPr/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/>
          <a:stretch/>
        </p:blipFill>
        <p:spPr bwMode="auto">
          <a:xfrm>
            <a:off x="9861550" y="6333334"/>
            <a:ext cx="1058403" cy="30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89926FA-D275-49BA-8C7B-BA4F47F92379}"/>
              </a:ext>
            </a:extLst>
          </p:cNvPr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34972" y="6335951"/>
            <a:ext cx="598004" cy="298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200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escription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3B2EF77-4177-4D86-8D89-9063900D7A27}"/>
              </a:ext>
            </a:extLst>
          </p:cNvPr>
          <p:cNvSpPr/>
          <p:nvPr userDrawn="1"/>
        </p:nvSpPr>
        <p:spPr>
          <a:xfrm>
            <a:off x="8609428" y="-1"/>
            <a:ext cx="3235569" cy="6858001"/>
          </a:xfrm>
          <a:prstGeom prst="rect">
            <a:avLst/>
          </a:prstGeom>
          <a:solidFill>
            <a:srgbClr val="364F8E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0F4CF-E4D8-4622-94DA-F709AA3406D0}"/>
              </a:ext>
            </a:extLst>
          </p:cNvPr>
          <p:cNvSpPr/>
          <p:nvPr userDrawn="1"/>
        </p:nvSpPr>
        <p:spPr>
          <a:xfrm>
            <a:off x="0" y="6313713"/>
            <a:ext cx="12192000" cy="343139"/>
          </a:xfrm>
          <a:prstGeom prst="rect">
            <a:avLst/>
          </a:pr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090753-26FD-4A05-9582-5CDAD4BD0C80}"/>
              </a:ext>
            </a:extLst>
          </p:cNvPr>
          <p:cNvSpPr/>
          <p:nvPr userDrawn="1"/>
        </p:nvSpPr>
        <p:spPr>
          <a:xfrm>
            <a:off x="1" y="6313714"/>
            <a:ext cx="93892" cy="343138"/>
          </a:xfrm>
          <a:prstGeom prst="rect">
            <a:avLst/>
          </a:prstGeom>
          <a:solidFill>
            <a:srgbClr val="364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76478-ED84-415D-8545-3E1678B11BCB}"/>
              </a:ext>
            </a:extLst>
          </p:cNvPr>
          <p:cNvSpPr txBox="1"/>
          <p:nvPr userDrawn="1"/>
        </p:nvSpPr>
        <p:spPr>
          <a:xfrm>
            <a:off x="189143" y="6346784"/>
            <a:ext cx="4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“Spearheading Data Analytics Excellence”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12B7B8-B43F-4D13-8779-1A7D19D8BA9E}"/>
              </a:ext>
            </a:extLst>
          </p:cNvPr>
          <p:cNvSpPr/>
          <p:nvPr userDrawn="1"/>
        </p:nvSpPr>
        <p:spPr>
          <a:xfrm>
            <a:off x="0" y="-2"/>
            <a:ext cx="12192000" cy="55483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2DD876-6595-46AB-ABD0-F33E414D28E7}"/>
              </a:ext>
            </a:extLst>
          </p:cNvPr>
          <p:cNvGrpSpPr/>
          <p:nvPr userDrawn="1"/>
        </p:nvGrpSpPr>
        <p:grpSpPr>
          <a:xfrm>
            <a:off x="189143" y="-2"/>
            <a:ext cx="387126" cy="554833"/>
            <a:chOff x="367617" y="-221467"/>
            <a:chExt cx="517754" cy="8465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F567A-60A0-4524-BFA6-3E814AC4AB62}"/>
                </a:ext>
              </a:extLst>
            </p:cNvPr>
            <p:cNvSpPr/>
            <p:nvPr/>
          </p:nvSpPr>
          <p:spPr>
            <a:xfrm>
              <a:off x="367617" y="-221467"/>
              <a:ext cx="517754" cy="714952"/>
            </a:xfrm>
            <a:prstGeom prst="rect">
              <a:avLst/>
            </a:prstGeom>
            <a:solidFill>
              <a:srgbClr val="364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E4F5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7D0C62-4B63-4406-8A95-F62B890FAC34}"/>
                </a:ext>
              </a:extLst>
            </p:cNvPr>
            <p:cNvSpPr/>
            <p:nvPr/>
          </p:nvSpPr>
          <p:spPr>
            <a:xfrm>
              <a:off x="367617" y="493484"/>
              <a:ext cx="517754" cy="131636"/>
            </a:xfrm>
            <a:prstGeom prst="rect">
              <a:avLst/>
            </a:prstGeom>
            <a:solidFill>
              <a:srgbClr val="EE4F5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3EC29C96-BF62-48B6-B6A9-7D238AF20F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2312988"/>
            <a:ext cx="2127250" cy="2185987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76BAA4B8-B4F5-450A-A5CA-EEBAAE7E97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34988" y="2312988"/>
            <a:ext cx="2127250" cy="2185987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4F0768AB-769A-41D1-AA0B-9B1A1A2CEB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63744" y="2312988"/>
            <a:ext cx="2127250" cy="2185987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E0B09B5F-D08A-4574-A93F-44E8661E75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91662" y="2312988"/>
            <a:ext cx="2127250" cy="2185987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1731BA-432E-41DA-9A59-FF31B676A3EE}"/>
              </a:ext>
            </a:extLst>
          </p:cNvPr>
          <p:cNvGrpSpPr/>
          <p:nvPr userDrawn="1"/>
        </p:nvGrpSpPr>
        <p:grpSpPr>
          <a:xfrm>
            <a:off x="11381205" y="6275614"/>
            <a:ext cx="381238" cy="381238"/>
            <a:chOff x="10607040" y="5401994"/>
            <a:chExt cx="590842" cy="590842"/>
          </a:xfrm>
          <a:solidFill>
            <a:srgbClr val="EE4F50"/>
          </a:solidFill>
        </p:grpSpPr>
        <p:sp>
          <p:nvSpPr>
            <p:cNvPr id="19" name="Oval 1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5ADC5F6-E5E6-49B1-A2C7-EA1571AEC57C}"/>
                </a:ext>
              </a:extLst>
            </p:cNvPr>
            <p:cNvSpPr/>
            <p:nvPr/>
          </p:nvSpPr>
          <p:spPr>
            <a:xfrm>
              <a:off x="10607040" y="5401994"/>
              <a:ext cx="590842" cy="59084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Arrow Connector 1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CDB9B54-7F05-4944-B20E-7D2E060B1837}"/>
                </a:ext>
              </a:extLst>
            </p:cNvPr>
            <p:cNvCxnSpPr/>
            <p:nvPr/>
          </p:nvCxnSpPr>
          <p:spPr>
            <a:xfrm>
              <a:off x="10789918" y="5711489"/>
              <a:ext cx="239151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ED90C-B6DF-4360-B1E7-4D2035A2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49" y="16531"/>
            <a:ext cx="11140147" cy="554833"/>
          </a:xfrm>
          <a:prstGeom prst="rect">
            <a:avLst/>
          </a:prstGeom>
        </p:spPr>
        <p:txBody>
          <a:bodyPr anchor="ctr"/>
          <a:lstStyle>
            <a:lvl1pPr>
              <a:defRPr lang="en-IN" sz="2800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23D4C11-0447-4C9F-8BCD-08E1FEB3AE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4848" y="1083995"/>
            <a:ext cx="7586145" cy="9134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600" i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342900" indent="-342900" algn="just" defTabSz="914400" rtl="0" eaLnBrk="1" latinLnBrk="0" hangingPunct="1">
              <a:lnSpc>
                <a:spcPct val="130000"/>
              </a:lnSpc>
              <a:buClr>
                <a:srgbClr val="EE4F50"/>
              </a:buClr>
              <a:buSzPct val="100000"/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14500" indent="-342900">
              <a:buClr>
                <a:srgbClr val="EE4F50"/>
              </a:buClr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>
              <a:buNone/>
              <a:defRPr lang="en-IN" sz="1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5pPr>
            <a:lvl6pPr>
              <a:buClr>
                <a:srgbClr val="EE4F50"/>
              </a:buClr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BB5098B5-A307-4A76-AE7E-5780EFF646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34294" y="4672065"/>
            <a:ext cx="2127251" cy="9134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400" i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342900" indent="-342900" algn="just" defTabSz="914400" rtl="0" eaLnBrk="1" latinLnBrk="0" hangingPunct="1">
              <a:lnSpc>
                <a:spcPct val="130000"/>
              </a:lnSpc>
              <a:buClr>
                <a:srgbClr val="EE4F50"/>
              </a:buClr>
              <a:buSzPct val="100000"/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14500" indent="-342900">
              <a:buClr>
                <a:srgbClr val="EE4F50"/>
              </a:buClr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>
              <a:buNone/>
              <a:defRPr lang="en-IN" sz="1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5pPr>
            <a:lvl6pPr>
              <a:buClr>
                <a:srgbClr val="EE4F50"/>
              </a:buClr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6A361D6-8318-46BB-AE57-AB950FD390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4849" y="4672065"/>
            <a:ext cx="2127251" cy="9134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400" i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342900" indent="-342900" algn="just" defTabSz="914400" rtl="0" eaLnBrk="1" latinLnBrk="0" hangingPunct="1">
              <a:lnSpc>
                <a:spcPct val="130000"/>
              </a:lnSpc>
              <a:buClr>
                <a:srgbClr val="EE4F50"/>
              </a:buClr>
              <a:buSzPct val="100000"/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14500" indent="-342900">
              <a:buClr>
                <a:srgbClr val="EE4F50"/>
              </a:buClr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>
              <a:buNone/>
              <a:defRPr lang="en-IN" sz="1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5pPr>
            <a:lvl6pPr>
              <a:buClr>
                <a:srgbClr val="EE4F50"/>
              </a:buClr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65E20F3-1B20-489B-AD44-18CCAC0532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47874" y="4672065"/>
            <a:ext cx="2127251" cy="9134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400" i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342900" indent="-342900" algn="just" defTabSz="914400" rtl="0" eaLnBrk="1" latinLnBrk="0" hangingPunct="1">
              <a:lnSpc>
                <a:spcPct val="130000"/>
              </a:lnSpc>
              <a:buClr>
                <a:srgbClr val="EE4F50"/>
              </a:buClr>
              <a:buSzPct val="100000"/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14500" indent="-342900">
              <a:buClr>
                <a:srgbClr val="EE4F50"/>
              </a:buClr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>
              <a:buNone/>
              <a:defRPr lang="en-IN" sz="1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5pPr>
            <a:lvl6pPr>
              <a:buClr>
                <a:srgbClr val="EE4F50"/>
              </a:buClr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C8D2E6F3-5C21-4AFA-AF14-6943DD4BEED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91662" y="4672065"/>
            <a:ext cx="2127251" cy="9134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400" i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342900" indent="-342900" algn="just" defTabSz="914400" rtl="0" eaLnBrk="1" latinLnBrk="0" hangingPunct="1">
              <a:lnSpc>
                <a:spcPct val="130000"/>
              </a:lnSpc>
              <a:buClr>
                <a:srgbClr val="EE4F50"/>
              </a:buClr>
              <a:buSzPct val="100000"/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14500" indent="-342900">
              <a:buClr>
                <a:srgbClr val="EE4F50"/>
              </a:buClr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>
              <a:buNone/>
              <a:defRPr lang="en-IN" sz="1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5pPr>
            <a:lvl6pPr>
              <a:buClr>
                <a:srgbClr val="EE4F50"/>
              </a:buClr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9CA523E-7909-4600-81DE-BF1370D50E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3937" y="2029955"/>
            <a:ext cx="607888" cy="480151"/>
          </a:xfrm>
          <a:prstGeom prst="rect">
            <a:avLst/>
          </a:prstGeom>
          <a:solidFill>
            <a:srgbClr val="303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D167CFE5-68B6-4C44-992E-3054DB79C5A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9368" y="2029955"/>
            <a:ext cx="607888" cy="480151"/>
          </a:xfrm>
          <a:prstGeom prst="rect">
            <a:avLst/>
          </a:prstGeom>
          <a:solidFill>
            <a:srgbClr val="303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94541A0-1F1D-4C9D-89C4-89FAEF50CA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6019" y="2029955"/>
            <a:ext cx="607888" cy="480151"/>
          </a:xfrm>
          <a:prstGeom prst="rect">
            <a:avLst/>
          </a:prstGeom>
          <a:solidFill>
            <a:srgbClr val="303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962A4A97-5338-431C-B968-86DBF57360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18166" y="2029955"/>
            <a:ext cx="607888" cy="480151"/>
          </a:xfrm>
          <a:prstGeom prst="rect">
            <a:avLst/>
          </a:prstGeom>
          <a:solidFill>
            <a:srgbClr val="303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pic>
        <p:nvPicPr>
          <p:cNvPr id="34" name="Picture 33" descr="E:\RESOURCES\Nice logo\Nice-logo-1.png">
            <a:extLst>
              <a:ext uri="{FF2B5EF4-FFF2-40B4-BE49-F238E27FC236}">
                <a16:creationId xmlns:a16="http://schemas.microsoft.com/office/drawing/2014/main" id="{161FCB85-7E5F-4DFB-9981-3708CAEC87CB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/>
          <a:stretch/>
        </p:blipFill>
        <p:spPr bwMode="auto">
          <a:xfrm>
            <a:off x="9861550" y="6333334"/>
            <a:ext cx="1058403" cy="30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C0FE6FA-42E8-4AB4-B7AF-DA688DC6FED7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34972" y="6335951"/>
            <a:ext cx="598004" cy="298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899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9F4E03B-BE4E-4192-AE5C-A729063A775D}"/>
              </a:ext>
            </a:extLst>
          </p:cNvPr>
          <p:cNvSpPr/>
          <p:nvPr userDrawn="1"/>
        </p:nvSpPr>
        <p:spPr>
          <a:xfrm>
            <a:off x="798286" y="0"/>
            <a:ext cx="10595429" cy="6858000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6A6648-CE6D-41C3-82F5-3D44E4237B04}"/>
              </a:ext>
            </a:extLst>
          </p:cNvPr>
          <p:cNvSpPr/>
          <p:nvPr userDrawn="1"/>
        </p:nvSpPr>
        <p:spPr>
          <a:xfrm>
            <a:off x="798285" y="-1"/>
            <a:ext cx="10609946" cy="6858000"/>
          </a:xfrm>
          <a:prstGeom prst="rect">
            <a:avLst/>
          </a:prstGeom>
          <a:solidFill>
            <a:srgbClr val="30355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41D13E-DA62-49E6-A6D6-D29E2F1750A9}"/>
              </a:ext>
            </a:extLst>
          </p:cNvPr>
          <p:cNvSpPr/>
          <p:nvPr userDrawn="1"/>
        </p:nvSpPr>
        <p:spPr>
          <a:xfrm>
            <a:off x="2258362" y="2061025"/>
            <a:ext cx="4978400" cy="242389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7DFA1F-15E3-4850-BC46-B36CBCDAC607}"/>
              </a:ext>
            </a:extLst>
          </p:cNvPr>
          <p:cNvSpPr/>
          <p:nvPr userDrawn="1"/>
        </p:nvSpPr>
        <p:spPr>
          <a:xfrm>
            <a:off x="7236761" y="2061024"/>
            <a:ext cx="4606896" cy="2423892"/>
          </a:xfrm>
          <a:prstGeom prst="rect">
            <a:avLst/>
          </a:prstGeom>
          <a:solidFill>
            <a:srgbClr val="30355B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9D252-8D53-4528-9AE4-298088E33515}"/>
              </a:ext>
            </a:extLst>
          </p:cNvPr>
          <p:cNvSpPr/>
          <p:nvPr userDrawn="1"/>
        </p:nvSpPr>
        <p:spPr>
          <a:xfrm>
            <a:off x="4063590" y="6545940"/>
            <a:ext cx="40648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16">
              <a:defRPr/>
            </a:pPr>
            <a:r>
              <a:rPr lang="en-US" sz="1050">
                <a:solidFill>
                  <a:schemeClr val="bg1">
                    <a:lumMod val="85000"/>
                  </a:schemeClr>
                </a:solidFill>
                <a:latin typeface="+mj-lt"/>
              </a:rPr>
              <a:t>COPYRIGHT © 2021 Nice Software Solutions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46E49B-ECB5-4812-B271-8DDAAAC687CC}"/>
              </a:ext>
            </a:extLst>
          </p:cNvPr>
          <p:cNvSpPr/>
          <p:nvPr userDrawn="1"/>
        </p:nvSpPr>
        <p:spPr>
          <a:xfrm>
            <a:off x="2271083" y="1045029"/>
            <a:ext cx="4965678" cy="754742"/>
          </a:xfrm>
          <a:prstGeom prst="rect">
            <a:avLst/>
          </a:prstGeom>
          <a:solidFill>
            <a:srgbClr val="30355B"/>
          </a:solidFill>
          <a:ln>
            <a:solidFill>
              <a:srgbClr val="303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9CF8-3AAA-4509-BC76-BFBED0CFA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9013" y="1045028"/>
            <a:ext cx="4997464" cy="754742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IN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56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8744-F1B9-43C8-A55A-AE5A5AFE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3128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lang="en-US">
                <a:latin typeface="+mj-lt"/>
              </a:defRPr>
            </a:lvl1pPr>
            <a:lvl2pPr>
              <a:defRPr lang="en-US">
                <a:latin typeface="+mj-lt"/>
              </a:defRPr>
            </a:lvl2pPr>
            <a:lvl3pPr>
              <a:defRPr lang="en-US">
                <a:latin typeface="+mj-lt"/>
              </a:defRPr>
            </a:lvl3pPr>
            <a:lvl4pPr>
              <a:defRPr lang="en-US">
                <a:latin typeface="+mj-lt"/>
              </a:defRPr>
            </a:lvl4pPr>
            <a:lvl5pPr>
              <a:defRPr lang="en-IN">
                <a:latin typeface="+mj-lt"/>
              </a:defRPr>
            </a:lvl5pPr>
          </a:lstStyle>
          <a:p>
            <a:pPr lvl="0">
              <a:buClr>
                <a:srgbClr val="FF0000"/>
              </a:buClr>
            </a:pPr>
            <a:r>
              <a:rPr lang="en-US"/>
              <a:t>Click to edit Master text styles</a:t>
            </a:r>
          </a:p>
          <a:p>
            <a:pPr marL="914400" lvl="1" indent="-457200">
              <a:buClr>
                <a:srgbClr val="FF0000"/>
              </a:buClr>
              <a:buFont typeface="+mj-lt"/>
              <a:buAutoNum type="arabicPeriod"/>
            </a:pPr>
            <a:r>
              <a:rPr lang="en-US"/>
              <a:t>Second level</a:t>
            </a:r>
          </a:p>
          <a:p>
            <a:pPr lvl="2">
              <a:buClr>
                <a:srgbClr val="FF0000"/>
              </a:buClr>
            </a:pPr>
            <a:r>
              <a:rPr lang="en-US"/>
              <a:t>Third level</a:t>
            </a:r>
          </a:p>
          <a:p>
            <a:pPr lvl="3">
              <a:buClr>
                <a:srgbClr val="FF0000"/>
              </a:buClr>
            </a:pPr>
            <a:r>
              <a:rPr lang="en-US"/>
              <a:t>Fourth level</a:t>
            </a:r>
          </a:p>
          <a:p>
            <a:pPr lvl="4">
              <a:buClr>
                <a:srgbClr val="FF0000"/>
              </a:buClr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0860E-380C-41E0-8FD4-192A5397D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39224"/>
            <a:ext cx="3932237" cy="4873625"/>
          </a:xfrm>
          <a:prstGeom prst="rect">
            <a:avLst/>
          </a:prstGeom>
        </p:spPr>
        <p:txBody>
          <a:bodyPr anchor="ctr"/>
          <a:lstStyle>
            <a:lvl1pPr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969B7-F99C-4509-AA96-41B11C02C0D8}"/>
              </a:ext>
            </a:extLst>
          </p:cNvPr>
          <p:cNvSpPr/>
          <p:nvPr userDrawn="1"/>
        </p:nvSpPr>
        <p:spPr>
          <a:xfrm>
            <a:off x="0" y="-2"/>
            <a:ext cx="12192000" cy="55483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DA4E13-B8F5-473E-BD92-E40B83D7BF86}"/>
              </a:ext>
            </a:extLst>
          </p:cNvPr>
          <p:cNvGrpSpPr/>
          <p:nvPr userDrawn="1"/>
        </p:nvGrpSpPr>
        <p:grpSpPr>
          <a:xfrm>
            <a:off x="189143" y="-2"/>
            <a:ext cx="387126" cy="554833"/>
            <a:chOff x="367617" y="-221467"/>
            <a:chExt cx="517754" cy="8465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0CB660-357B-4308-8553-796284AD5D86}"/>
                </a:ext>
              </a:extLst>
            </p:cNvPr>
            <p:cNvSpPr/>
            <p:nvPr/>
          </p:nvSpPr>
          <p:spPr>
            <a:xfrm>
              <a:off x="367617" y="-221467"/>
              <a:ext cx="517754" cy="714952"/>
            </a:xfrm>
            <a:prstGeom prst="rect">
              <a:avLst/>
            </a:prstGeom>
            <a:solidFill>
              <a:srgbClr val="364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E4F5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6A739F-FFA2-4896-8662-9205409CA39E}"/>
                </a:ext>
              </a:extLst>
            </p:cNvPr>
            <p:cNvSpPr/>
            <p:nvPr/>
          </p:nvSpPr>
          <p:spPr>
            <a:xfrm>
              <a:off x="367617" y="493484"/>
              <a:ext cx="517754" cy="131636"/>
            </a:xfrm>
            <a:prstGeom prst="rect">
              <a:avLst/>
            </a:prstGeom>
            <a:solidFill>
              <a:srgbClr val="EE4F5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39CF8-A358-4C45-A7F7-83F60A3064F0}"/>
              </a:ext>
            </a:extLst>
          </p:cNvPr>
          <p:cNvSpPr/>
          <p:nvPr userDrawn="1"/>
        </p:nvSpPr>
        <p:spPr>
          <a:xfrm>
            <a:off x="0" y="6313713"/>
            <a:ext cx="12192000" cy="343139"/>
          </a:xfrm>
          <a:prstGeom prst="rect">
            <a:avLst/>
          </a:pr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D96C66-BDFE-4E97-A29B-797C452DF0E7}"/>
              </a:ext>
            </a:extLst>
          </p:cNvPr>
          <p:cNvSpPr/>
          <p:nvPr userDrawn="1"/>
        </p:nvSpPr>
        <p:spPr>
          <a:xfrm>
            <a:off x="1" y="6313714"/>
            <a:ext cx="93892" cy="343138"/>
          </a:xfrm>
          <a:prstGeom prst="rect">
            <a:avLst/>
          </a:prstGeom>
          <a:solidFill>
            <a:srgbClr val="364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C572F6-6CE3-45E7-9EE8-1DE496DE9617}"/>
              </a:ext>
            </a:extLst>
          </p:cNvPr>
          <p:cNvSpPr txBox="1"/>
          <p:nvPr userDrawn="1"/>
        </p:nvSpPr>
        <p:spPr>
          <a:xfrm>
            <a:off x="189143" y="6346784"/>
            <a:ext cx="4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“Spearheading Data Analytics Excellence”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E206BC3-5DAA-45E8-9247-3B3AEEF0C623}"/>
              </a:ext>
            </a:extLst>
          </p:cNvPr>
          <p:cNvGrpSpPr/>
          <p:nvPr userDrawn="1"/>
        </p:nvGrpSpPr>
        <p:grpSpPr>
          <a:xfrm>
            <a:off x="11381205" y="6275614"/>
            <a:ext cx="381238" cy="381238"/>
            <a:chOff x="10607040" y="5401994"/>
            <a:chExt cx="590842" cy="590842"/>
          </a:xfrm>
          <a:solidFill>
            <a:srgbClr val="EE4F50"/>
          </a:solidFill>
        </p:grpSpPr>
        <p:sp>
          <p:nvSpPr>
            <p:cNvPr id="24" name="Oval 2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503F83A-44E9-4EAF-A8A3-88F3AF3FEAC4}"/>
                </a:ext>
              </a:extLst>
            </p:cNvPr>
            <p:cNvSpPr/>
            <p:nvPr/>
          </p:nvSpPr>
          <p:spPr>
            <a:xfrm>
              <a:off x="10607040" y="5401994"/>
              <a:ext cx="590842" cy="59084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5" name="Straight Arrow Connector 2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5D82EA6-B238-45E7-AF6A-B54D55F1349F}"/>
                </a:ext>
              </a:extLst>
            </p:cNvPr>
            <p:cNvCxnSpPr/>
            <p:nvPr/>
          </p:nvCxnSpPr>
          <p:spPr>
            <a:xfrm>
              <a:off x="10789918" y="5711489"/>
              <a:ext cx="239151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DCA7F25D-A5D3-425E-903B-8ECF55D8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49" y="16531"/>
            <a:ext cx="11140147" cy="554833"/>
          </a:xfrm>
          <a:prstGeom prst="rect">
            <a:avLst/>
          </a:prstGeom>
        </p:spPr>
        <p:txBody>
          <a:bodyPr anchor="ctr"/>
          <a:lstStyle>
            <a:lvl1pPr>
              <a:defRPr lang="en-IN" sz="2800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16" name="Picture 15" descr="E:\RESOURCES\Nice logo\Nice-logo-1.png">
            <a:extLst>
              <a:ext uri="{FF2B5EF4-FFF2-40B4-BE49-F238E27FC236}">
                <a16:creationId xmlns:a16="http://schemas.microsoft.com/office/drawing/2014/main" id="{BE672976-46F7-4157-8E26-4F8EFB8A954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/>
          <a:stretch/>
        </p:blipFill>
        <p:spPr bwMode="auto">
          <a:xfrm>
            <a:off x="9861550" y="6333334"/>
            <a:ext cx="1058403" cy="30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476206-2721-4BA1-AA3B-AB8553F79FAB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34972" y="6335951"/>
            <a:ext cx="598004" cy="298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28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225C7-6060-4B10-A9E5-18F94798F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74092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B784E-C96A-4960-AD72-DE0A2BB49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74092"/>
            <a:ext cx="3932237" cy="4881563"/>
          </a:xfrm>
          <a:prstGeom prst="rect">
            <a:avLst/>
          </a:prstGeom>
        </p:spPr>
        <p:txBody>
          <a:bodyPr anchor="ctr"/>
          <a:lstStyle>
            <a:lvl1pPr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D09092-9CDC-4FEF-A6BB-91A496FA874B}"/>
              </a:ext>
            </a:extLst>
          </p:cNvPr>
          <p:cNvSpPr/>
          <p:nvPr userDrawn="1"/>
        </p:nvSpPr>
        <p:spPr>
          <a:xfrm>
            <a:off x="0" y="-2"/>
            <a:ext cx="12192000" cy="55483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139559-624B-4C68-A3CE-6F425DFB7403}"/>
              </a:ext>
            </a:extLst>
          </p:cNvPr>
          <p:cNvGrpSpPr/>
          <p:nvPr userDrawn="1"/>
        </p:nvGrpSpPr>
        <p:grpSpPr>
          <a:xfrm>
            <a:off x="189143" y="-2"/>
            <a:ext cx="387126" cy="554833"/>
            <a:chOff x="367617" y="-221467"/>
            <a:chExt cx="517754" cy="8465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1F46BF-0429-47B8-AB72-4452B9A0406E}"/>
                </a:ext>
              </a:extLst>
            </p:cNvPr>
            <p:cNvSpPr/>
            <p:nvPr/>
          </p:nvSpPr>
          <p:spPr>
            <a:xfrm>
              <a:off x="367617" y="-221467"/>
              <a:ext cx="517754" cy="714952"/>
            </a:xfrm>
            <a:prstGeom prst="rect">
              <a:avLst/>
            </a:prstGeom>
            <a:solidFill>
              <a:srgbClr val="364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E4F5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A26F6E-70B4-4D63-9F45-FA8596182792}"/>
                </a:ext>
              </a:extLst>
            </p:cNvPr>
            <p:cNvSpPr/>
            <p:nvPr/>
          </p:nvSpPr>
          <p:spPr>
            <a:xfrm>
              <a:off x="367617" y="493484"/>
              <a:ext cx="517754" cy="131636"/>
            </a:xfrm>
            <a:prstGeom prst="rect">
              <a:avLst/>
            </a:prstGeom>
            <a:solidFill>
              <a:srgbClr val="EE4F5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E1AA5F-E17A-431E-9DB7-7A625FED74E4}"/>
              </a:ext>
            </a:extLst>
          </p:cNvPr>
          <p:cNvSpPr/>
          <p:nvPr userDrawn="1"/>
        </p:nvSpPr>
        <p:spPr>
          <a:xfrm>
            <a:off x="0" y="6313713"/>
            <a:ext cx="12192000" cy="343139"/>
          </a:xfrm>
          <a:prstGeom prst="rect">
            <a:avLst/>
          </a:pr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645F41-C133-4ED2-B89B-0F9A2F0EC05D}"/>
              </a:ext>
            </a:extLst>
          </p:cNvPr>
          <p:cNvSpPr/>
          <p:nvPr userDrawn="1"/>
        </p:nvSpPr>
        <p:spPr>
          <a:xfrm>
            <a:off x="1" y="6313714"/>
            <a:ext cx="93892" cy="343138"/>
          </a:xfrm>
          <a:prstGeom prst="rect">
            <a:avLst/>
          </a:prstGeom>
          <a:solidFill>
            <a:srgbClr val="364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93AFB1-3E19-4FFA-B52B-EFC9DC2799A9}"/>
              </a:ext>
            </a:extLst>
          </p:cNvPr>
          <p:cNvSpPr txBox="1"/>
          <p:nvPr userDrawn="1"/>
        </p:nvSpPr>
        <p:spPr>
          <a:xfrm>
            <a:off x="189143" y="6346784"/>
            <a:ext cx="4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“Spearheading Data Analytics Excellence”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F5E90B-5FE7-4B3D-8EBA-D43FED1DC034}"/>
              </a:ext>
            </a:extLst>
          </p:cNvPr>
          <p:cNvGrpSpPr/>
          <p:nvPr userDrawn="1"/>
        </p:nvGrpSpPr>
        <p:grpSpPr>
          <a:xfrm>
            <a:off x="11381205" y="6275614"/>
            <a:ext cx="381238" cy="381238"/>
            <a:chOff x="10607040" y="5401994"/>
            <a:chExt cx="590842" cy="590842"/>
          </a:xfrm>
          <a:solidFill>
            <a:srgbClr val="EE4F50"/>
          </a:solidFill>
        </p:grpSpPr>
        <p:sp>
          <p:nvSpPr>
            <p:cNvPr id="24" name="Oval 2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272156F-2207-4BBD-A78A-4315DDB4F1C7}"/>
                </a:ext>
              </a:extLst>
            </p:cNvPr>
            <p:cNvSpPr/>
            <p:nvPr/>
          </p:nvSpPr>
          <p:spPr>
            <a:xfrm>
              <a:off x="10607040" y="5401994"/>
              <a:ext cx="590842" cy="59084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5" name="Straight Arrow Connector 2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9F930B7-3ABB-451A-A183-1C6BCFAD91C4}"/>
                </a:ext>
              </a:extLst>
            </p:cNvPr>
            <p:cNvCxnSpPr/>
            <p:nvPr/>
          </p:nvCxnSpPr>
          <p:spPr>
            <a:xfrm>
              <a:off x="10789918" y="5711489"/>
              <a:ext cx="239151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9A5DDDA-F4A0-42EF-B491-1BCC8E4B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49" y="16531"/>
            <a:ext cx="11140147" cy="554833"/>
          </a:xfrm>
          <a:prstGeom prst="rect">
            <a:avLst/>
          </a:prstGeom>
        </p:spPr>
        <p:txBody>
          <a:bodyPr anchor="ctr"/>
          <a:lstStyle>
            <a:lvl1pPr>
              <a:defRPr lang="en-IN" sz="2800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16" name="Picture 15" descr="E:\RESOURCES\Nice logo\Nice-logo-1.png">
            <a:extLst>
              <a:ext uri="{FF2B5EF4-FFF2-40B4-BE49-F238E27FC236}">
                <a16:creationId xmlns:a16="http://schemas.microsoft.com/office/drawing/2014/main" id="{0CB3992A-D1E1-4D18-B890-0C3FA1DE1487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/>
          <a:stretch/>
        </p:blipFill>
        <p:spPr bwMode="auto">
          <a:xfrm>
            <a:off x="9861550" y="6333334"/>
            <a:ext cx="1058403" cy="30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4BC088-FE4F-4DEB-AF62-B8FBF0D14210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34972" y="6335951"/>
            <a:ext cx="598004" cy="298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06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B1E0B-F8F5-4191-8811-8C2079D60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56367"/>
            <a:ext cx="10515600" cy="4351338"/>
          </a:xfrm>
          <a:prstGeom prst="rect">
            <a:avLst/>
          </a:prstGeom>
        </p:spPr>
        <p:txBody>
          <a:bodyPr vert="vert"/>
          <a:lstStyle>
            <a:lvl1pPr>
              <a:defRPr lang="en-US">
                <a:latin typeface="+mj-lt"/>
              </a:defRPr>
            </a:lvl1pPr>
            <a:lvl2pPr>
              <a:defRPr lang="en-US">
                <a:latin typeface="+mj-lt"/>
              </a:defRPr>
            </a:lvl2pPr>
            <a:lvl3pPr>
              <a:defRPr lang="en-US">
                <a:latin typeface="+mj-lt"/>
              </a:defRPr>
            </a:lvl3pPr>
            <a:lvl4pPr>
              <a:defRPr lang="en-US">
                <a:latin typeface="+mj-lt"/>
              </a:defRPr>
            </a:lvl4pPr>
            <a:lvl5pPr>
              <a:defRPr lang="en-IN">
                <a:latin typeface="+mj-lt"/>
              </a:defRPr>
            </a:lvl5pPr>
          </a:lstStyle>
          <a:p>
            <a:pPr lvl="0">
              <a:buClr>
                <a:srgbClr val="FF0000"/>
              </a:buClr>
            </a:pPr>
            <a:r>
              <a:rPr lang="en-US"/>
              <a:t>Click to edit Master text styles</a:t>
            </a:r>
          </a:p>
          <a:p>
            <a:pPr marL="914400" lvl="1" indent="-457200">
              <a:buClr>
                <a:srgbClr val="FF0000"/>
              </a:buClr>
              <a:buFont typeface="+mj-lt"/>
              <a:buAutoNum type="arabicPeriod"/>
            </a:pPr>
            <a:r>
              <a:rPr lang="en-US"/>
              <a:t>Second level</a:t>
            </a:r>
          </a:p>
          <a:p>
            <a:pPr lvl="2">
              <a:buClr>
                <a:srgbClr val="FF0000"/>
              </a:buClr>
            </a:pPr>
            <a:r>
              <a:rPr lang="en-US"/>
              <a:t>Third level</a:t>
            </a:r>
          </a:p>
          <a:p>
            <a:pPr lvl="3">
              <a:buClr>
                <a:srgbClr val="FF0000"/>
              </a:buClr>
            </a:pPr>
            <a:r>
              <a:rPr lang="en-US"/>
              <a:t>Fourth level</a:t>
            </a:r>
          </a:p>
          <a:p>
            <a:pPr lvl="4">
              <a:buClr>
                <a:srgbClr val="FF0000"/>
              </a:buClr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6B6FE8-277F-4CE6-9321-1CDCA030117F}"/>
              </a:ext>
            </a:extLst>
          </p:cNvPr>
          <p:cNvSpPr/>
          <p:nvPr userDrawn="1"/>
        </p:nvSpPr>
        <p:spPr>
          <a:xfrm>
            <a:off x="0" y="-2"/>
            <a:ext cx="12192000" cy="55483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425339-2EAA-44C2-B917-66893B8D4D10}"/>
              </a:ext>
            </a:extLst>
          </p:cNvPr>
          <p:cNvGrpSpPr/>
          <p:nvPr userDrawn="1"/>
        </p:nvGrpSpPr>
        <p:grpSpPr>
          <a:xfrm>
            <a:off x="189143" y="-2"/>
            <a:ext cx="387126" cy="554833"/>
            <a:chOff x="367617" y="-221467"/>
            <a:chExt cx="517754" cy="84658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671D57-0E6B-4EEA-BF08-3592CDEC2EBF}"/>
                </a:ext>
              </a:extLst>
            </p:cNvPr>
            <p:cNvSpPr/>
            <p:nvPr/>
          </p:nvSpPr>
          <p:spPr>
            <a:xfrm>
              <a:off x="367617" y="-221467"/>
              <a:ext cx="517754" cy="714952"/>
            </a:xfrm>
            <a:prstGeom prst="rect">
              <a:avLst/>
            </a:prstGeom>
            <a:solidFill>
              <a:srgbClr val="364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E4F5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8B15F7-8F62-4CEE-8EBB-40E160CF1B8D}"/>
                </a:ext>
              </a:extLst>
            </p:cNvPr>
            <p:cNvSpPr/>
            <p:nvPr/>
          </p:nvSpPr>
          <p:spPr>
            <a:xfrm>
              <a:off x="367617" y="493484"/>
              <a:ext cx="517754" cy="131636"/>
            </a:xfrm>
            <a:prstGeom prst="rect">
              <a:avLst/>
            </a:prstGeom>
            <a:solidFill>
              <a:srgbClr val="EE4F5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06C5C26-51DC-4AFA-B50A-56FCC57643B5}"/>
              </a:ext>
            </a:extLst>
          </p:cNvPr>
          <p:cNvSpPr/>
          <p:nvPr userDrawn="1"/>
        </p:nvSpPr>
        <p:spPr>
          <a:xfrm>
            <a:off x="0" y="6313713"/>
            <a:ext cx="12192000" cy="343139"/>
          </a:xfrm>
          <a:prstGeom prst="rect">
            <a:avLst/>
          </a:pr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F91C2F-DED1-4B5B-BB21-BFD9125B2754}"/>
              </a:ext>
            </a:extLst>
          </p:cNvPr>
          <p:cNvSpPr/>
          <p:nvPr userDrawn="1"/>
        </p:nvSpPr>
        <p:spPr>
          <a:xfrm>
            <a:off x="1" y="6313714"/>
            <a:ext cx="93892" cy="343138"/>
          </a:xfrm>
          <a:prstGeom prst="rect">
            <a:avLst/>
          </a:prstGeom>
          <a:solidFill>
            <a:srgbClr val="364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EFE1FD-4452-442D-9DBE-F21FEACC5DCC}"/>
              </a:ext>
            </a:extLst>
          </p:cNvPr>
          <p:cNvSpPr txBox="1"/>
          <p:nvPr userDrawn="1"/>
        </p:nvSpPr>
        <p:spPr>
          <a:xfrm>
            <a:off x="189143" y="6346784"/>
            <a:ext cx="4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“Spearheading Data Analytics Excellence”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13189B-AFBE-4A7D-92F1-934E8055ABA0}"/>
              </a:ext>
            </a:extLst>
          </p:cNvPr>
          <p:cNvGrpSpPr/>
          <p:nvPr userDrawn="1"/>
        </p:nvGrpSpPr>
        <p:grpSpPr>
          <a:xfrm>
            <a:off x="11381205" y="6275614"/>
            <a:ext cx="381238" cy="381238"/>
            <a:chOff x="10607040" y="5401994"/>
            <a:chExt cx="590842" cy="590842"/>
          </a:xfrm>
          <a:solidFill>
            <a:srgbClr val="EE4F50"/>
          </a:solidFill>
        </p:grpSpPr>
        <p:sp>
          <p:nvSpPr>
            <p:cNvPr id="23" name="Oval 2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CDCA907-6BF0-4465-9413-76332F8101D0}"/>
                </a:ext>
              </a:extLst>
            </p:cNvPr>
            <p:cNvSpPr/>
            <p:nvPr/>
          </p:nvSpPr>
          <p:spPr>
            <a:xfrm>
              <a:off x="10607040" y="5401994"/>
              <a:ext cx="590842" cy="59084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" name="Straight Arrow Connector 2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8A30EE6-8498-4A44-880C-D4A5F836FCBC}"/>
                </a:ext>
              </a:extLst>
            </p:cNvPr>
            <p:cNvCxnSpPr/>
            <p:nvPr/>
          </p:nvCxnSpPr>
          <p:spPr>
            <a:xfrm>
              <a:off x="10789918" y="5711489"/>
              <a:ext cx="239151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351E29CD-7588-4855-9659-5BB9D09F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49" y="16531"/>
            <a:ext cx="11140147" cy="554833"/>
          </a:xfrm>
          <a:prstGeom prst="rect">
            <a:avLst/>
          </a:prstGeom>
        </p:spPr>
        <p:txBody>
          <a:bodyPr anchor="ctr"/>
          <a:lstStyle>
            <a:lvl1pPr>
              <a:defRPr lang="en-IN" sz="2800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16" name="Picture 15" descr="E:\RESOURCES\Nice logo\Nice-logo-1.png">
            <a:extLst>
              <a:ext uri="{FF2B5EF4-FFF2-40B4-BE49-F238E27FC236}">
                <a16:creationId xmlns:a16="http://schemas.microsoft.com/office/drawing/2014/main" id="{1933E5BD-C9BF-420A-BDC5-DA5A2709B09D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/>
          <a:stretch/>
        </p:blipFill>
        <p:spPr bwMode="auto">
          <a:xfrm>
            <a:off x="9861550" y="6333334"/>
            <a:ext cx="1058403" cy="30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9FDDD6-7924-4324-9F32-8030E9E49201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34972" y="6335951"/>
            <a:ext cx="598004" cy="298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09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A7E9D-17D3-41F8-BABE-0FECFF7C1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40229"/>
            <a:ext cx="2628900" cy="5436734"/>
          </a:xfrm>
          <a:prstGeom prst="rect">
            <a:avLst/>
          </a:prstGeom>
        </p:spPr>
        <p:txBody>
          <a:bodyPr vert="vert" anchor="ctr"/>
          <a:lstStyle>
            <a:lvl1pPr>
              <a:defRPr lang="en-IN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0A10E-C662-4F8B-B3E2-3E9F924AD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40229"/>
            <a:ext cx="7734300" cy="5436734"/>
          </a:xfrm>
          <a:prstGeom prst="rect">
            <a:avLst/>
          </a:prstGeom>
        </p:spPr>
        <p:txBody>
          <a:bodyPr vert="vert"/>
          <a:lstStyle>
            <a:lvl1pPr>
              <a:defRPr lang="en-US">
                <a:latin typeface="+mj-lt"/>
              </a:defRPr>
            </a:lvl1pPr>
            <a:lvl2pPr>
              <a:defRPr lang="en-US">
                <a:latin typeface="+mj-lt"/>
              </a:defRPr>
            </a:lvl2pPr>
            <a:lvl3pPr>
              <a:defRPr lang="en-US">
                <a:latin typeface="+mj-lt"/>
              </a:defRPr>
            </a:lvl3pPr>
            <a:lvl4pPr>
              <a:defRPr lang="en-US">
                <a:latin typeface="+mj-lt"/>
              </a:defRPr>
            </a:lvl4pPr>
            <a:lvl5pPr>
              <a:defRPr lang="en-IN">
                <a:latin typeface="+mj-lt"/>
              </a:defRPr>
            </a:lvl5pPr>
          </a:lstStyle>
          <a:p>
            <a:pPr lvl="0">
              <a:buClr>
                <a:srgbClr val="FF0000"/>
              </a:buClr>
            </a:pPr>
            <a:r>
              <a:rPr lang="en-US"/>
              <a:t>Click to edit Master text styles</a:t>
            </a:r>
          </a:p>
          <a:p>
            <a:pPr marL="914400" lvl="1" indent="-457200">
              <a:buClr>
                <a:srgbClr val="FF0000"/>
              </a:buClr>
              <a:buFont typeface="+mj-lt"/>
              <a:buAutoNum type="arabicPeriod"/>
            </a:pPr>
            <a:r>
              <a:rPr lang="en-US"/>
              <a:t>Second level</a:t>
            </a:r>
          </a:p>
          <a:p>
            <a:pPr lvl="2">
              <a:buClr>
                <a:srgbClr val="FF0000"/>
              </a:buClr>
            </a:pPr>
            <a:r>
              <a:rPr lang="en-US"/>
              <a:t>Third level</a:t>
            </a:r>
          </a:p>
          <a:p>
            <a:pPr lvl="3">
              <a:buClr>
                <a:srgbClr val="FF0000"/>
              </a:buClr>
            </a:pPr>
            <a:r>
              <a:rPr lang="en-US"/>
              <a:t>Fourth level</a:t>
            </a:r>
          </a:p>
          <a:p>
            <a:pPr lvl="4">
              <a:buClr>
                <a:srgbClr val="FF0000"/>
              </a:buClr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CD753-7A09-487B-8978-416EAF460F2B}"/>
              </a:ext>
            </a:extLst>
          </p:cNvPr>
          <p:cNvSpPr/>
          <p:nvPr userDrawn="1"/>
        </p:nvSpPr>
        <p:spPr>
          <a:xfrm>
            <a:off x="0" y="-2"/>
            <a:ext cx="12192000" cy="55483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621A0C-9DC5-4DDA-AABD-75E3D8156370}"/>
              </a:ext>
            </a:extLst>
          </p:cNvPr>
          <p:cNvGrpSpPr/>
          <p:nvPr userDrawn="1"/>
        </p:nvGrpSpPr>
        <p:grpSpPr>
          <a:xfrm>
            <a:off x="189143" y="-2"/>
            <a:ext cx="387126" cy="554833"/>
            <a:chOff x="367617" y="-221467"/>
            <a:chExt cx="517754" cy="84658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B7C7AF-1A1D-42A2-8870-CE19C2A33ED0}"/>
                </a:ext>
              </a:extLst>
            </p:cNvPr>
            <p:cNvSpPr/>
            <p:nvPr/>
          </p:nvSpPr>
          <p:spPr>
            <a:xfrm>
              <a:off x="367617" y="-221467"/>
              <a:ext cx="517754" cy="714952"/>
            </a:xfrm>
            <a:prstGeom prst="rect">
              <a:avLst/>
            </a:prstGeom>
            <a:solidFill>
              <a:srgbClr val="364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E4F5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DEA7FB-9A29-4BD3-9ECF-C0F3FAD682D7}"/>
                </a:ext>
              </a:extLst>
            </p:cNvPr>
            <p:cNvSpPr/>
            <p:nvPr/>
          </p:nvSpPr>
          <p:spPr>
            <a:xfrm>
              <a:off x="367617" y="493484"/>
              <a:ext cx="517754" cy="131636"/>
            </a:xfrm>
            <a:prstGeom prst="rect">
              <a:avLst/>
            </a:prstGeom>
            <a:solidFill>
              <a:srgbClr val="EE4F5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7D5B40B-765F-44D1-9276-AAAFDF672BB0}"/>
              </a:ext>
            </a:extLst>
          </p:cNvPr>
          <p:cNvSpPr/>
          <p:nvPr userDrawn="1"/>
        </p:nvSpPr>
        <p:spPr>
          <a:xfrm>
            <a:off x="0" y="6313713"/>
            <a:ext cx="12192000" cy="343139"/>
          </a:xfrm>
          <a:prstGeom prst="rect">
            <a:avLst/>
          </a:pr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99428D-7458-475A-8D35-BA026AF6BD80}"/>
              </a:ext>
            </a:extLst>
          </p:cNvPr>
          <p:cNvSpPr/>
          <p:nvPr userDrawn="1"/>
        </p:nvSpPr>
        <p:spPr>
          <a:xfrm>
            <a:off x="1" y="6313714"/>
            <a:ext cx="93892" cy="343138"/>
          </a:xfrm>
          <a:prstGeom prst="rect">
            <a:avLst/>
          </a:prstGeom>
          <a:solidFill>
            <a:srgbClr val="364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E1AF5B-A223-4D22-AF16-E7EC14EA1FF9}"/>
              </a:ext>
            </a:extLst>
          </p:cNvPr>
          <p:cNvSpPr txBox="1"/>
          <p:nvPr userDrawn="1"/>
        </p:nvSpPr>
        <p:spPr>
          <a:xfrm>
            <a:off x="189143" y="6346784"/>
            <a:ext cx="4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“Spearheading Data Analytics Excellence”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F654F0-B915-4141-B445-FFC1544FB668}"/>
              </a:ext>
            </a:extLst>
          </p:cNvPr>
          <p:cNvGrpSpPr/>
          <p:nvPr userDrawn="1"/>
        </p:nvGrpSpPr>
        <p:grpSpPr>
          <a:xfrm>
            <a:off x="11381205" y="6275614"/>
            <a:ext cx="381238" cy="381238"/>
            <a:chOff x="10607040" y="5401994"/>
            <a:chExt cx="590842" cy="590842"/>
          </a:xfrm>
          <a:solidFill>
            <a:srgbClr val="EE4F50"/>
          </a:solidFill>
        </p:grpSpPr>
        <p:sp>
          <p:nvSpPr>
            <p:cNvPr id="23" name="Oval 2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5114D8F-EA9A-4808-AE37-69760D2DABDB}"/>
                </a:ext>
              </a:extLst>
            </p:cNvPr>
            <p:cNvSpPr/>
            <p:nvPr/>
          </p:nvSpPr>
          <p:spPr>
            <a:xfrm>
              <a:off x="10607040" y="5401994"/>
              <a:ext cx="590842" cy="59084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" name="Straight Arrow Connector 2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D610301-BBB4-4E5B-9FAA-0ED7B967D9E0}"/>
                </a:ext>
              </a:extLst>
            </p:cNvPr>
            <p:cNvCxnSpPr/>
            <p:nvPr/>
          </p:nvCxnSpPr>
          <p:spPr>
            <a:xfrm>
              <a:off x="10789918" y="5711489"/>
              <a:ext cx="239151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6B48D28-2429-4AA9-A409-B1C8146C8AE3}"/>
              </a:ext>
            </a:extLst>
          </p:cNvPr>
          <p:cNvSpPr txBox="1">
            <a:spLocks/>
          </p:cNvSpPr>
          <p:nvPr userDrawn="1"/>
        </p:nvSpPr>
        <p:spPr>
          <a:xfrm>
            <a:off x="704849" y="16531"/>
            <a:ext cx="11140147" cy="55483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E:\RESOURCES\Nice logo\Nice-logo-1.png">
            <a:extLst>
              <a:ext uri="{FF2B5EF4-FFF2-40B4-BE49-F238E27FC236}">
                <a16:creationId xmlns:a16="http://schemas.microsoft.com/office/drawing/2014/main" id="{184C42C5-318A-4B02-9C7D-756AB4F7CE29}"/>
              </a:ext>
            </a:extLst>
          </p:cNvPr>
          <p:cNvPicPr/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/>
          <a:stretch/>
        </p:blipFill>
        <p:spPr bwMode="auto">
          <a:xfrm>
            <a:off x="9861550" y="6333334"/>
            <a:ext cx="1058403" cy="30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330781-474D-4262-915D-F5BA277FD2D4}"/>
              </a:ext>
            </a:extLst>
          </p:cNvPr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34972" y="6335951"/>
            <a:ext cx="598004" cy="298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3134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E9D1A8-4227-4116-A130-DE60CCE34D5D}"/>
              </a:ext>
            </a:extLst>
          </p:cNvPr>
          <p:cNvSpPr/>
          <p:nvPr userDrawn="1"/>
        </p:nvSpPr>
        <p:spPr>
          <a:xfrm>
            <a:off x="586189" y="0"/>
            <a:ext cx="3164115" cy="6857999"/>
          </a:xfrm>
          <a:prstGeom prst="rect">
            <a:avLst/>
          </a:prstGeom>
          <a:blipFill>
            <a:blip r:embed="rId2"/>
            <a:srcRect/>
            <a:stretch>
              <a:fillRect l="-119" r="-32445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AB22C4-682C-4CC2-8166-D9E3F1109AF7}"/>
              </a:ext>
            </a:extLst>
          </p:cNvPr>
          <p:cNvSpPr/>
          <p:nvPr userDrawn="1"/>
        </p:nvSpPr>
        <p:spPr>
          <a:xfrm>
            <a:off x="585605" y="-6041"/>
            <a:ext cx="3164114" cy="6858000"/>
          </a:xfrm>
          <a:prstGeom prst="rect">
            <a:avLst/>
          </a:prstGeom>
          <a:solidFill>
            <a:srgbClr val="30355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F75F1-774C-43A3-9DC8-BD4C5820A3F0}"/>
              </a:ext>
            </a:extLst>
          </p:cNvPr>
          <p:cNvGrpSpPr/>
          <p:nvPr userDrawn="1"/>
        </p:nvGrpSpPr>
        <p:grpSpPr>
          <a:xfrm>
            <a:off x="11381205" y="6275614"/>
            <a:ext cx="381238" cy="381238"/>
            <a:chOff x="10607040" y="5401994"/>
            <a:chExt cx="590842" cy="590842"/>
          </a:xfrm>
          <a:solidFill>
            <a:srgbClr val="EE4F50"/>
          </a:solidFill>
        </p:grpSpPr>
        <p:sp>
          <p:nvSpPr>
            <p:cNvPr id="12" name="Oval 1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1F4C028-C627-473F-9348-232206F8DE83}"/>
                </a:ext>
              </a:extLst>
            </p:cNvPr>
            <p:cNvSpPr/>
            <p:nvPr/>
          </p:nvSpPr>
          <p:spPr>
            <a:xfrm>
              <a:off x="10607040" y="5401994"/>
              <a:ext cx="590842" cy="59084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Arrow Connector 1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E541D12-AE52-4C26-ABA6-15F9AF629C11}"/>
                </a:ext>
              </a:extLst>
            </p:cNvPr>
            <p:cNvCxnSpPr/>
            <p:nvPr/>
          </p:nvCxnSpPr>
          <p:spPr>
            <a:xfrm>
              <a:off x="10789918" y="5711489"/>
              <a:ext cx="239151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0F2467-0F38-48BC-BA0C-5248B524CE5D}"/>
              </a:ext>
            </a:extLst>
          </p:cNvPr>
          <p:cNvSpPr/>
          <p:nvPr userDrawn="1"/>
        </p:nvSpPr>
        <p:spPr>
          <a:xfrm>
            <a:off x="2167661" y="594934"/>
            <a:ext cx="5069162" cy="736832"/>
          </a:xfrm>
          <a:prstGeom prst="roundRect">
            <a:avLst>
              <a:gd name="adj" fmla="val 23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spc="15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BB00F-99D8-42CA-86D9-73A61E46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796" y="665091"/>
            <a:ext cx="4820148" cy="596517"/>
          </a:xfrm>
          <a:prstGeom prst="rect">
            <a:avLst/>
          </a:prstGeom>
        </p:spPr>
        <p:txBody>
          <a:bodyPr anchor="ctr"/>
          <a:lstStyle>
            <a:lvl1pPr>
              <a:defRPr lang="en-IN" sz="2800" kern="1200" spc="15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A23FE35F-3A22-476F-BC45-21D534C64C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4594" y="2025074"/>
            <a:ext cx="856342" cy="585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en-IN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BBE36F57-98A8-407A-A8AF-490F94E67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4594" y="3137262"/>
            <a:ext cx="856342" cy="585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en-IN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2C936B43-91D6-413B-B243-6FE3C7006C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04594" y="4230030"/>
            <a:ext cx="856342" cy="585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en-IN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1">
            <a:extLst>
              <a:ext uri="{FF2B5EF4-FFF2-40B4-BE49-F238E27FC236}">
                <a16:creationId xmlns:a16="http://schemas.microsoft.com/office/drawing/2014/main" id="{140C78A1-D7C7-459F-83D3-D7430E33D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04594" y="5322798"/>
            <a:ext cx="856342" cy="585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en-IN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1">
            <a:extLst>
              <a:ext uri="{FF2B5EF4-FFF2-40B4-BE49-F238E27FC236}">
                <a16:creationId xmlns:a16="http://schemas.microsoft.com/office/drawing/2014/main" id="{57E629F7-0DC4-4FC1-829B-B7CC56DADD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3329" y="2025074"/>
            <a:ext cx="2799208" cy="58578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en-IN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9D7E2807-E112-4066-A141-882B49CBB0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53329" y="3129560"/>
            <a:ext cx="2799208" cy="58578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en-IN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1">
            <a:extLst>
              <a:ext uri="{FF2B5EF4-FFF2-40B4-BE49-F238E27FC236}">
                <a16:creationId xmlns:a16="http://schemas.microsoft.com/office/drawing/2014/main" id="{790B1748-63DB-4BA2-A5CF-34ACA861D3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53329" y="4230029"/>
            <a:ext cx="2799208" cy="58578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en-IN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1">
            <a:extLst>
              <a:ext uri="{FF2B5EF4-FFF2-40B4-BE49-F238E27FC236}">
                <a16:creationId xmlns:a16="http://schemas.microsoft.com/office/drawing/2014/main" id="{7D45CFB1-751D-484A-91C2-195FA4B06F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3329" y="5330417"/>
            <a:ext cx="2799208" cy="58578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en-IN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1">
            <a:extLst>
              <a:ext uri="{FF2B5EF4-FFF2-40B4-BE49-F238E27FC236}">
                <a16:creationId xmlns:a16="http://schemas.microsoft.com/office/drawing/2014/main" id="{C186B499-AE38-4A3F-B3ED-E91188F681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88359" y="2025074"/>
            <a:ext cx="2799208" cy="58578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en-IN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1">
            <a:extLst>
              <a:ext uri="{FF2B5EF4-FFF2-40B4-BE49-F238E27FC236}">
                <a16:creationId xmlns:a16="http://schemas.microsoft.com/office/drawing/2014/main" id="{A1683F33-A127-402C-801D-7D6E0E118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88359" y="3129560"/>
            <a:ext cx="2799208" cy="58578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en-IN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31">
            <a:extLst>
              <a:ext uri="{FF2B5EF4-FFF2-40B4-BE49-F238E27FC236}">
                <a16:creationId xmlns:a16="http://schemas.microsoft.com/office/drawing/2014/main" id="{C6DAF991-C43E-4380-BE40-D02C16E163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88359" y="4230029"/>
            <a:ext cx="2799208" cy="58578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en-IN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1">
            <a:extLst>
              <a:ext uri="{FF2B5EF4-FFF2-40B4-BE49-F238E27FC236}">
                <a16:creationId xmlns:a16="http://schemas.microsoft.com/office/drawing/2014/main" id="{9391B244-AC6F-46E5-89BC-DDC0A4E26D1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88359" y="5330417"/>
            <a:ext cx="2799208" cy="58578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en-IN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1">
            <a:extLst>
              <a:ext uri="{FF2B5EF4-FFF2-40B4-BE49-F238E27FC236}">
                <a16:creationId xmlns:a16="http://schemas.microsoft.com/office/drawing/2014/main" id="{9955B3C9-A1E8-4270-8B0F-365B2FFF3B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36338" y="2025074"/>
            <a:ext cx="856342" cy="585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rgbClr val="EE4F5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en-IN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1">
            <a:extLst>
              <a:ext uri="{FF2B5EF4-FFF2-40B4-BE49-F238E27FC236}">
                <a16:creationId xmlns:a16="http://schemas.microsoft.com/office/drawing/2014/main" id="{44E2F48E-16F1-476C-8F84-B5D02E38E27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6338" y="3137262"/>
            <a:ext cx="856342" cy="585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rgbClr val="EE4F5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en-IN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1">
            <a:extLst>
              <a:ext uri="{FF2B5EF4-FFF2-40B4-BE49-F238E27FC236}">
                <a16:creationId xmlns:a16="http://schemas.microsoft.com/office/drawing/2014/main" id="{D455A6F0-F481-43F7-AEF4-861861FED7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936338" y="4230030"/>
            <a:ext cx="856342" cy="585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rgbClr val="EE4F5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en-IN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1">
            <a:extLst>
              <a:ext uri="{FF2B5EF4-FFF2-40B4-BE49-F238E27FC236}">
                <a16:creationId xmlns:a16="http://schemas.microsoft.com/office/drawing/2014/main" id="{C17FC54E-4DB3-4819-9E98-ED0E5B4E83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36338" y="5322798"/>
            <a:ext cx="856342" cy="585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rgbClr val="EE4F5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en-IN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756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7500780-FCBC-4C5A-864D-20D2AB5EA814}"/>
              </a:ext>
            </a:extLst>
          </p:cNvPr>
          <p:cNvSpPr/>
          <p:nvPr userDrawn="1"/>
        </p:nvSpPr>
        <p:spPr>
          <a:xfrm>
            <a:off x="8795657" y="0"/>
            <a:ext cx="2917371" cy="6858000"/>
          </a:xfrm>
          <a:prstGeom prst="rect">
            <a:avLst/>
          </a:prstGeom>
          <a:solidFill>
            <a:srgbClr val="303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C0DEC76-ABF0-4BA9-BF0F-D54DDAB3924F}"/>
              </a:ext>
            </a:extLst>
          </p:cNvPr>
          <p:cNvGrpSpPr/>
          <p:nvPr userDrawn="1"/>
        </p:nvGrpSpPr>
        <p:grpSpPr>
          <a:xfrm>
            <a:off x="478972" y="5942224"/>
            <a:ext cx="381238" cy="381238"/>
            <a:chOff x="10607040" y="5401994"/>
            <a:chExt cx="590842" cy="590842"/>
          </a:xfrm>
          <a:solidFill>
            <a:srgbClr val="EE4F50"/>
          </a:solidFill>
        </p:grpSpPr>
        <p:sp>
          <p:nvSpPr>
            <p:cNvPr id="10" name="Oval 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73CAA29-99CB-4CC4-BA09-19F054BCB944}"/>
                </a:ext>
              </a:extLst>
            </p:cNvPr>
            <p:cNvSpPr/>
            <p:nvPr/>
          </p:nvSpPr>
          <p:spPr>
            <a:xfrm>
              <a:off x="10607040" y="5401994"/>
              <a:ext cx="590842" cy="59084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Arrow Connector 1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EFB0456-85A3-453C-B56A-4B291511B98C}"/>
                </a:ext>
              </a:extLst>
            </p:cNvPr>
            <p:cNvCxnSpPr/>
            <p:nvPr/>
          </p:nvCxnSpPr>
          <p:spPr>
            <a:xfrm>
              <a:off x="10789918" y="5711489"/>
              <a:ext cx="239151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A84ED6C2-9A54-4A9C-8B11-495B54D70A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4416" y="1785722"/>
            <a:ext cx="6284684" cy="1325563"/>
          </a:xfrm>
          <a:prstGeom prst="rect">
            <a:avLst/>
          </a:prstGeom>
        </p:spPr>
        <p:txBody>
          <a:bodyPr anchor="ctr"/>
          <a:lstStyle>
            <a:lvl1pPr>
              <a:defRPr lang="en-IN" sz="4000" kern="12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392B8E3-A05A-4137-BD5A-9406CEE823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9425" y="3264035"/>
            <a:ext cx="6276975" cy="15696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i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5pPr marL="1828800" indent="0">
              <a:buNone/>
              <a:defRPr/>
            </a:lvl5pPr>
            <a:lvl6pPr marL="2286000" indent="0">
              <a:buNone/>
              <a:defRPr lang="en-US" sz="1600" i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>
              <a:buNone/>
              <a:defRPr lang="en-US" sz="1600" i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>
              <a:buNone/>
              <a:defRPr lang="en-US" sz="1600" i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>
              <a:buNone/>
              <a:defRPr lang="en-IN" sz="1600" i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D9A9806-3075-47F5-A203-AA66ECBE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86575" y="0"/>
            <a:ext cx="3817938" cy="483369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5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E29B-E409-455C-B08E-44DC5FC96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31286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>
                <a:latin typeface="+mj-lt"/>
              </a:defRPr>
            </a:lvl1pPr>
            <a:lvl2pPr>
              <a:buClr>
                <a:srgbClr val="FF0000"/>
              </a:buClr>
              <a:defRPr>
                <a:latin typeface="+mj-lt"/>
              </a:defRPr>
            </a:lvl2pPr>
            <a:lvl3pPr>
              <a:buClr>
                <a:srgbClr val="FF0000"/>
              </a:buClr>
              <a:defRPr>
                <a:latin typeface="+mj-lt"/>
              </a:defRPr>
            </a:lvl3pPr>
            <a:lvl4pPr>
              <a:buClr>
                <a:srgbClr val="FF0000"/>
              </a:buClr>
              <a:defRPr>
                <a:latin typeface="+mj-lt"/>
              </a:defRPr>
            </a:lvl4pPr>
            <a:lvl5pPr>
              <a:buClr>
                <a:srgbClr val="FF0000"/>
              </a:buCl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2B6BE-57A4-4054-823A-E2A119D58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31286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>
                <a:latin typeface="+mj-lt"/>
              </a:defRPr>
            </a:lvl1pPr>
            <a:lvl2pPr>
              <a:buClr>
                <a:srgbClr val="FF0000"/>
              </a:buClr>
              <a:defRPr>
                <a:latin typeface="+mj-lt"/>
              </a:defRPr>
            </a:lvl2pPr>
            <a:lvl3pPr>
              <a:buClr>
                <a:srgbClr val="FF0000"/>
              </a:buClr>
              <a:defRPr>
                <a:latin typeface="+mj-lt"/>
              </a:defRPr>
            </a:lvl3pPr>
            <a:lvl4pPr>
              <a:buClr>
                <a:srgbClr val="FF0000"/>
              </a:buClr>
              <a:defRPr>
                <a:latin typeface="+mj-lt"/>
              </a:defRPr>
            </a:lvl4pPr>
            <a:lvl5pPr>
              <a:buClr>
                <a:srgbClr val="FF0000"/>
              </a:buCl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21D1F1-DD87-4EBE-AA10-E533BA295A6A}"/>
              </a:ext>
            </a:extLst>
          </p:cNvPr>
          <p:cNvSpPr/>
          <p:nvPr userDrawn="1"/>
        </p:nvSpPr>
        <p:spPr>
          <a:xfrm>
            <a:off x="0" y="-2"/>
            <a:ext cx="12192000" cy="55483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990722-0622-47C6-B224-82BBE23DA29E}"/>
              </a:ext>
            </a:extLst>
          </p:cNvPr>
          <p:cNvGrpSpPr/>
          <p:nvPr userDrawn="1"/>
        </p:nvGrpSpPr>
        <p:grpSpPr>
          <a:xfrm>
            <a:off x="189143" y="-2"/>
            <a:ext cx="387126" cy="554833"/>
            <a:chOff x="367617" y="-221467"/>
            <a:chExt cx="517754" cy="8465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C0CC24-F73F-41AA-81B4-99BC547CFC67}"/>
                </a:ext>
              </a:extLst>
            </p:cNvPr>
            <p:cNvSpPr/>
            <p:nvPr/>
          </p:nvSpPr>
          <p:spPr>
            <a:xfrm>
              <a:off x="367617" y="-221467"/>
              <a:ext cx="517754" cy="714952"/>
            </a:xfrm>
            <a:prstGeom prst="rect">
              <a:avLst/>
            </a:prstGeom>
            <a:solidFill>
              <a:srgbClr val="364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E4F5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0DD9E3-F175-4716-9065-0B52D66B5CD9}"/>
                </a:ext>
              </a:extLst>
            </p:cNvPr>
            <p:cNvSpPr/>
            <p:nvPr/>
          </p:nvSpPr>
          <p:spPr>
            <a:xfrm>
              <a:off x="367617" y="493484"/>
              <a:ext cx="517754" cy="131636"/>
            </a:xfrm>
            <a:prstGeom prst="rect">
              <a:avLst/>
            </a:prstGeom>
            <a:solidFill>
              <a:srgbClr val="EE4F5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381470B-36C7-4C4C-8D15-2BC7B77976B8}"/>
              </a:ext>
            </a:extLst>
          </p:cNvPr>
          <p:cNvSpPr/>
          <p:nvPr userDrawn="1"/>
        </p:nvSpPr>
        <p:spPr>
          <a:xfrm>
            <a:off x="0" y="6313713"/>
            <a:ext cx="12192000" cy="343139"/>
          </a:xfrm>
          <a:prstGeom prst="rect">
            <a:avLst/>
          </a:pr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 descr="E:\RESOURCES\Nice logo\Nice-logo-1.png">
            <a:extLst>
              <a:ext uri="{FF2B5EF4-FFF2-40B4-BE49-F238E27FC236}">
                <a16:creationId xmlns:a16="http://schemas.microsoft.com/office/drawing/2014/main" id="{F1F83EC7-6F3C-4C49-A817-C0B01D46231F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/>
          <a:stretch/>
        </p:blipFill>
        <p:spPr bwMode="auto">
          <a:xfrm>
            <a:off x="9861550" y="6333334"/>
            <a:ext cx="1058403" cy="30389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D17ACB0-92D3-4E26-AE77-223905693B32}"/>
              </a:ext>
            </a:extLst>
          </p:cNvPr>
          <p:cNvSpPr/>
          <p:nvPr userDrawn="1"/>
        </p:nvSpPr>
        <p:spPr>
          <a:xfrm>
            <a:off x="1" y="6313714"/>
            <a:ext cx="93892" cy="343138"/>
          </a:xfrm>
          <a:prstGeom prst="rect">
            <a:avLst/>
          </a:prstGeom>
          <a:solidFill>
            <a:srgbClr val="364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EDD696-3255-416F-9A85-41B325EF58EE}"/>
              </a:ext>
            </a:extLst>
          </p:cNvPr>
          <p:cNvSpPr txBox="1"/>
          <p:nvPr userDrawn="1"/>
        </p:nvSpPr>
        <p:spPr>
          <a:xfrm>
            <a:off x="189143" y="6346784"/>
            <a:ext cx="4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“Spearheading Data Analytics Excellence”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407182-3344-4E14-A600-B82B42FB7C3C}"/>
              </a:ext>
            </a:extLst>
          </p:cNvPr>
          <p:cNvGrpSpPr/>
          <p:nvPr userDrawn="1"/>
        </p:nvGrpSpPr>
        <p:grpSpPr>
          <a:xfrm>
            <a:off x="11381205" y="6275614"/>
            <a:ext cx="381238" cy="381238"/>
            <a:chOff x="10607040" y="5401994"/>
            <a:chExt cx="590842" cy="590842"/>
          </a:xfrm>
          <a:solidFill>
            <a:srgbClr val="EE4F50"/>
          </a:solidFill>
        </p:grpSpPr>
        <p:sp>
          <p:nvSpPr>
            <p:cNvPr id="24" name="Oval 2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53E4DEF-55D7-4F0B-B728-3CE665848882}"/>
                </a:ext>
              </a:extLst>
            </p:cNvPr>
            <p:cNvSpPr/>
            <p:nvPr/>
          </p:nvSpPr>
          <p:spPr>
            <a:xfrm>
              <a:off x="10607040" y="5401994"/>
              <a:ext cx="590842" cy="59084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5" name="Straight Arrow Connector 2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FA1479C-1094-49A8-82A0-BB5BF8B5C551}"/>
                </a:ext>
              </a:extLst>
            </p:cNvPr>
            <p:cNvCxnSpPr/>
            <p:nvPr/>
          </p:nvCxnSpPr>
          <p:spPr>
            <a:xfrm>
              <a:off x="10789918" y="5711489"/>
              <a:ext cx="239151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3513220F-1F2B-4E61-BEE0-742EC291698A}"/>
              </a:ext>
            </a:extLst>
          </p:cNvPr>
          <p:cNvSpPr txBox="1">
            <a:spLocks/>
          </p:cNvSpPr>
          <p:nvPr userDrawn="1"/>
        </p:nvSpPr>
        <p:spPr>
          <a:xfrm>
            <a:off x="704849" y="16531"/>
            <a:ext cx="11140147" cy="55483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C2E06-C01C-43A6-AAC5-23FBA8999E18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34972" y="6335951"/>
            <a:ext cx="598004" cy="298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14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F8089-66CE-4A88-946F-59183D427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2705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000" b="1" kern="12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D9412-00E1-4ADE-B95F-663F7CEF3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76617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lang="en-US">
                <a:latin typeface="+mj-lt"/>
              </a:defRPr>
            </a:lvl1pPr>
            <a:lvl2pPr>
              <a:defRPr lang="en-US">
                <a:latin typeface="+mj-lt"/>
              </a:defRPr>
            </a:lvl2pPr>
            <a:lvl3pPr>
              <a:defRPr lang="en-US">
                <a:latin typeface="+mj-lt"/>
              </a:defRPr>
            </a:lvl3pPr>
            <a:lvl4pPr>
              <a:defRPr lang="en-US">
                <a:latin typeface="+mj-lt"/>
              </a:defRPr>
            </a:lvl4pPr>
            <a:lvl5pPr>
              <a:defRPr lang="en-IN">
                <a:latin typeface="+mj-lt"/>
              </a:defRPr>
            </a:lvl5pPr>
          </a:lstStyle>
          <a:p>
            <a:pPr lvl="0">
              <a:buClr>
                <a:srgbClr val="FF0000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rgbClr val="FF0000"/>
              </a:buClr>
            </a:pPr>
            <a:r>
              <a:rPr lang="en-US"/>
              <a:t>Second level</a:t>
            </a:r>
          </a:p>
          <a:p>
            <a:pPr lvl="2">
              <a:buClr>
                <a:srgbClr val="FF0000"/>
              </a:buClr>
            </a:pPr>
            <a:r>
              <a:rPr lang="en-US"/>
              <a:t>Third level</a:t>
            </a:r>
          </a:p>
          <a:p>
            <a:pPr lvl="3">
              <a:buClr>
                <a:srgbClr val="FF0000"/>
              </a:buClr>
            </a:pPr>
            <a:r>
              <a:rPr lang="en-US"/>
              <a:t>Fourth level</a:t>
            </a:r>
          </a:p>
          <a:p>
            <a:pPr lvl="4">
              <a:buClr>
                <a:srgbClr val="FF0000"/>
              </a:buClr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80A4A-0867-4437-B648-A8CC6C123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2705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000" b="1" kern="12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0937A-A35B-4125-86FF-1713A9F4B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6617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lang="en-US">
                <a:latin typeface="+mj-lt"/>
              </a:defRPr>
            </a:lvl1pPr>
            <a:lvl2pPr>
              <a:defRPr lang="en-US">
                <a:latin typeface="+mj-lt"/>
              </a:defRPr>
            </a:lvl2pPr>
            <a:lvl3pPr>
              <a:defRPr lang="en-US">
                <a:latin typeface="+mj-lt"/>
              </a:defRPr>
            </a:lvl3pPr>
            <a:lvl4pPr>
              <a:defRPr lang="en-US">
                <a:latin typeface="+mj-lt"/>
              </a:defRPr>
            </a:lvl4pPr>
            <a:lvl5pPr>
              <a:defRPr lang="en-IN">
                <a:latin typeface="+mj-lt"/>
              </a:defRPr>
            </a:lvl5pPr>
          </a:lstStyle>
          <a:p>
            <a:pPr lvl="0">
              <a:buClr>
                <a:srgbClr val="FF0000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rgbClr val="FF0000"/>
              </a:buClr>
            </a:pPr>
            <a:r>
              <a:rPr lang="en-US"/>
              <a:t>Second level</a:t>
            </a:r>
          </a:p>
          <a:p>
            <a:pPr lvl="2">
              <a:buClr>
                <a:srgbClr val="FF0000"/>
              </a:buClr>
            </a:pPr>
            <a:r>
              <a:rPr lang="en-US"/>
              <a:t>Third level</a:t>
            </a:r>
          </a:p>
          <a:p>
            <a:pPr lvl="3">
              <a:buClr>
                <a:srgbClr val="FF0000"/>
              </a:buClr>
            </a:pPr>
            <a:r>
              <a:rPr lang="en-US"/>
              <a:t>Fourth level</a:t>
            </a:r>
          </a:p>
          <a:p>
            <a:pPr lvl="4">
              <a:buClr>
                <a:srgbClr val="FF0000"/>
              </a:buClr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C597CE-5F3D-4C40-87A8-4F8C66EE0D0F}"/>
              </a:ext>
            </a:extLst>
          </p:cNvPr>
          <p:cNvSpPr/>
          <p:nvPr userDrawn="1"/>
        </p:nvSpPr>
        <p:spPr>
          <a:xfrm>
            <a:off x="0" y="-2"/>
            <a:ext cx="12192000" cy="55483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61CC96-14A2-4823-8A69-BDC0DAFDFEF5}"/>
              </a:ext>
            </a:extLst>
          </p:cNvPr>
          <p:cNvGrpSpPr/>
          <p:nvPr userDrawn="1"/>
        </p:nvGrpSpPr>
        <p:grpSpPr>
          <a:xfrm>
            <a:off x="189143" y="-2"/>
            <a:ext cx="387126" cy="554833"/>
            <a:chOff x="367617" y="-221467"/>
            <a:chExt cx="517754" cy="84658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8ED2A9-CF0C-4650-979D-A40922699229}"/>
                </a:ext>
              </a:extLst>
            </p:cNvPr>
            <p:cNvSpPr/>
            <p:nvPr/>
          </p:nvSpPr>
          <p:spPr>
            <a:xfrm>
              <a:off x="367617" y="-221467"/>
              <a:ext cx="517754" cy="714952"/>
            </a:xfrm>
            <a:prstGeom prst="rect">
              <a:avLst/>
            </a:prstGeom>
            <a:solidFill>
              <a:srgbClr val="364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E4F5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41965B-0A23-4832-B61E-E42F0415E858}"/>
                </a:ext>
              </a:extLst>
            </p:cNvPr>
            <p:cNvSpPr/>
            <p:nvPr/>
          </p:nvSpPr>
          <p:spPr>
            <a:xfrm>
              <a:off x="367617" y="493484"/>
              <a:ext cx="517754" cy="131636"/>
            </a:xfrm>
            <a:prstGeom prst="rect">
              <a:avLst/>
            </a:prstGeom>
            <a:solidFill>
              <a:srgbClr val="EE4F5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E7AAC-BA45-4238-8B01-9B579553C2AB}"/>
              </a:ext>
            </a:extLst>
          </p:cNvPr>
          <p:cNvSpPr/>
          <p:nvPr userDrawn="1"/>
        </p:nvSpPr>
        <p:spPr>
          <a:xfrm>
            <a:off x="0" y="6313713"/>
            <a:ext cx="12192000" cy="343139"/>
          </a:xfrm>
          <a:prstGeom prst="rect">
            <a:avLst/>
          </a:pr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875B01-EB94-4E38-8891-B136D36E4F73}"/>
              </a:ext>
            </a:extLst>
          </p:cNvPr>
          <p:cNvSpPr/>
          <p:nvPr userDrawn="1"/>
        </p:nvSpPr>
        <p:spPr>
          <a:xfrm>
            <a:off x="1" y="6313714"/>
            <a:ext cx="93892" cy="343138"/>
          </a:xfrm>
          <a:prstGeom prst="rect">
            <a:avLst/>
          </a:prstGeom>
          <a:solidFill>
            <a:srgbClr val="364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EE332C-7BA4-4BA1-8C21-007846D9529E}"/>
              </a:ext>
            </a:extLst>
          </p:cNvPr>
          <p:cNvSpPr txBox="1"/>
          <p:nvPr userDrawn="1"/>
        </p:nvSpPr>
        <p:spPr>
          <a:xfrm>
            <a:off x="189143" y="6346784"/>
            <a:ext cx="4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“Spearheading Data Analytics Excellence”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5EEAED-9B45-4AA6-8116-58F3DE9B690C}"/>
              </a:ext>
            </a:extLst>
          </p:cNvPr>
          <p:cNvGrpSpPr/>
          <p:nvPr userDrawn="1"/>
        </p:nvGrpSpPr>
        <p:grpSpPr>
          <a:xfrm>
            <a:off x="11381205" y="6275614"/>
            <a:ext cx="381238" cy="381238"/>
            <a:chOff x="10607040" y="5401994"/>
            <a:chExt cx="590842" cy="590842"/>
          </a:xfrm>
          <a:solidFill>
            <a:srgbClr val="EE4F50"/>
          </a:solidFill>
        </p:grpSpPr>
        <p:sp>
          <p:nvSpPr>
            <p:cNvPr id="26" name="Oval 2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88F07BE-270B-4887-BBE0-6E6E003D2DC6}"/>
                </a:ext>
              </a:extLst>
            </p:cNvPr>
            <p:cNvSpPr/>
            <p:nvPr/>
          </p:nvSpPr>
          <p:spPr>
            <a:xfrm>
              <a:off x="10607040" y="5401994"/>
              <a:ext cx="590842" cy="59084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Arrow Connector 2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77AD6C7-35B8-4ABB-AA04-763EE6C1F426}"/>
                </a:ext>
              </a:extLst>
            </p:cNvPr>
            <p:cNvCxnSpPr/>
            <p:nvPr/>
          </p:nvCxnSpPr>
          <p:spPr>
            <a:xfrm>
              <a:off x="10789918" y="5711489"/>
              <a:ext cx="239151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A4FEF3B4-8F71-4661-A67A-0138BC97A3BE}"/>
              </a:ext>
            </a:extLst>
          </p:cNvPr>
          <p:cNvSpPr txBox="1">
            <a:spLocks/>
          </p:cNvSpPr>
          <p:nvPr userDrawn="1"/>
        </p:nvSpPr>
        <p:spPr>
          <a:xfrm>
            <a:off x="704849" y="16531"/>
            <a:ext cx="11140147" cy="55483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/>
              <a:t>Click to edit Master title style</a:t>
            </a:r>
          </a:p>
        </p:txBody>
      </p:sp>
      <p:pic>
        <p:nvPicPr>
          <p:cNvPr id="18" name="Picture 17" descr="E:\RESOURCES\Nice logo\Nice-logo-1.png">
            <a:extLst>
              <a:ext uri="{FF2B5EF4-FFF2-40B4-BE49-F238E27FC236}">
                <a16:creationId xmlns:a16="http://schemas.microsoft.com/office/drawing/2014/main" id="{DF6EC253-EA14-40B0-9079-6DCBB426725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/>
          <a:stretch/>
        </p:blipFill>
        <p:spPr bwMode="auto">
          <a:xfrm>
            <a:off x="9861550" y="6333334"/>
            <a:ext cx="1058403" cy="30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6F6E0E-873D-46A6-94DE-392EA009F8F7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34972" y="6335951"/>
            <a:ext cx="598004" cy="298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693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8D671A-D72C-45E5-B454-B499C78F970B}"/>
              </a:ext>
            </a:extLst>
          </p:cNvPr>
          <p:cNvSpPr/>
          <p:nvPr userDrawn="1"/>
        </p:nvSpPr>
        <p:spPr>
          <a:xfrm>
            <a:off x="0" y="-2"/>
            <a:ext cx="12192000" cy="55483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0E02C-0796-4E83-8961-448FA38349DF}"/>
              </a:ext>
            </a:extLst>
          </p:cNvPr>
          <p:cNvGrpSpPr/>
          <p:nvPr userDrawn="1"/>
        </p:nvGrpSpPr>
        <p:grpSpPr>
          <a:xfrm>
            <a:off x="189143" y="-2"/>
            <a:ext cx="387126" cy="554833"/>
            <a:chOff x="367617" y="-221467"/>
            <a:chExt cx="517754" cy="8465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03588F-2C7C-4587-88F2-0C9F980F3E5D}"/>
                </a:ext>
              </a:extLst>
            </p:cNvPr>
            <p:cNvSpPr/>
            <p:nvPr/>
          </p:nvSpPr>
          <p:spPr>
            <a:xfrm>
              <a:off x="367617" y="-221467"/>
              <a:ext cx="517754" cy="714952"/>
            </a:xfrm>
            <a:prstGeom prst="rect">
              <a:avLst/>
            </a:prstGeom>
            <a:solidFill>
              <a:srgbClr val="364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E4F5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548EE9-B76A-4982-8CFC-2AD288370BBA}"/>
                </a:ext>
              </a:extLst>
            </p:cNvPr>
            <p:cNvSpPr/>
            <p:nvPr/>
          </p:nvSpPr>
          <p:spPr>
            <a:xfrm>
              <a:off x="367617" y="493484"/>
              <a:ext cx="517754" cy="131636"/>
            </a:xfrm>
            <a:prstGeom prst="rect">
              <a:avLst/>
            </a:prstGeom>
            <a:solidFill>
              <a:srgbClr val="EE4F5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0B92E63-AD91-4AEC-AE16-BBB56B1A49AF}"/>
              </a:ext>
            </a:extLst>
          </p:cNvPr>
          <p:cNvSpPr/>
          <p:nvPr userDrawn="1"/>
        </p:nvSpPr>
        <p:spPr>
          <a:xfrm>
            <a:off x="0" y="6313713"/>
            <a:ext cx="12192000" cy="343139"/>
          </a:xfrm>
          <a:prstGeom prst="rect">
            <a:avLst/>
          </a:pr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7C0AFD-63C9-45B8-B93D-6D0BBAD0D32B}"/>
              </a:ext>
            </a:extLst>
          </p:cNvPr>
          <p:cNvSpPr/>
          <p:nvPr userDrawn="1"/>
        </p:nvSpPr>
        <p:spPr>
          <a:xfrm>
            <a:off x="1" y="6313714"/>
            <a:ext cx="93892" cy="343138"/>
          </a:xfrm>
          <a:prstGeom prst="rect">
            <a:avLst/>
          </a:prstGeom>
          <a:solidFill>
            <a:srgbClr val="364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92C5C-329F-4DD6-AB14-C736F6058524}"/>
              </a:ext>
            </a:extLst>
          </p:cNvPr>
          <p:cNvSpPr txBox="1"/>
          <p:nvPr userDrawn="1"/>
        </p:nvSpPr>
        <p:spPr>
          <a:xfrm>
            <a:off x="189143" y="6346784"/>
            <a:ext cx="4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“Spearheading Data Analytics Excellence”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79B73D-2381-4AF7-A1DE-3FA3F8C88184}"/>
              </a:ext>
            </a:extLst>
          </p:cNvPr>
          <p:cNvGrpSpPr/>
          <p:nvPr userDrawn="1"/>
        </p:nvGrpSpPr>
        <p:grpSpPr>
          <a:xfrm>
            <a:off x="11381205" y="6275614"/>
            <a:ext cx="381238" cy="381238"/>
            <a:chOff x="10607040" y="5401994"/>
            <a:chExt cx="590842" cy="590842"/>
          </a:xfrm>
          <a:solidFill>
            <a:srgbClr val="EE4F50"/>
          </a:solidFill>
        </p:grpSpPr>
        <p:sp>
          <p:nvSpPr>
            <p:cNvPr id="22" name="Oval 2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F9A281D-5076-48C3-B426-65B717E838A3}"/>
                </a:ext>
              </a:extLst>
            </p:cNvPr>
            <p:cNvSpPr/>
            <p:nvPr/>
          </p:nvSpPr>
          <p:spPr>
            <a:xfrm>
              <a:off x="10607040" y="5401994"/>
              <a:ext cx="590842" cy="59084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" name="Straight Arrow Connector 2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6C494DF-8FA7-4B90-97D6-BBA6DCBF5DD4}"/>
                </a:ext>
              </a:extLst>
            </p:cNvPr>
            <p:cNvCxnSpPr/>
            <p:nvPr/>
          </p:nvCxnSpPr>
          <p:spPr>
            <a:xfrm>
              <a:off x="10789918" y="5711489"/>
              <a:ext cx="239151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EB7DB-2192-400B-8AD0-09C7A4DB13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4849" y="914401"/>
            <a:ext cx="10597239" cy="55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342900" indent="-342900" algn="just" defTabSz="914400" rtl="0" eaLnBrk="1" latinLnBrk="0" hangingPunct="1">
              <a:lnSpc>
                <a:spcPct val="130000"/>
              </a:lnSpc>
              <a:buClr>
                <a:srgbClr val="EE4F50"/>
              </a:buClr>
              <a:buSzPct val="100000"/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14500" indent="-342900">
              <a:buClr>
                <a:srgbClr val="EE4F50"/>
              </a:buClr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>
              <a:buNone/>
              <a:defRPr lang="en-IN" sz="1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5pPr>
            <a:lvl6pPr>
              <a:buClr>
                <a:srgbClr val="EE4F50"/>
              </a:buClr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812091F-AA02-410E-9CEC-C5393CAD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49" y="16530"/>
            <a:ext cx="10597239" cy="554833"/>
          </a:xfrm>
          <a:prstGeom prst="rect">
            <a:avLst/>
          </a:prstGeom>
        </p:spPr>
        <p:txBody>
          <a:bodyPr anchor="ctr"/>
          <a:lstStyle>
            <a:lvl1pPr>
              <a:defRPr lang="en-IN" sz="2800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63657-1F3F-422D-98B7-7B469D852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4849" y="1698624"/>
            <a:ext cx="10597239" cy="4409059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latin typeface="+mj-lt"/>
              </a:defRPr>
            </a:lvl1pPr>
            <a:lvl2pPr marL="914400" indent="-457200">
              <a:buFont typeface="+mj-lt"/>
              <a:buAutoNum type="arabicPeriod"/>
              <a:defRPr lang="en-US" smtClean="0">
                <a:latin typeface="+mj-lt"/>
              </a:defRPr>
            </a:lvl2pPr>
            <a:lvl3pPr>
              <a:defRPr lang="en-US" smtClean="0">
                <a:latin typeface="+mj-lt"/>
              </a:defRPr>
            </a:lvl3pPr>
            <a:lvl4pPr>
              <a:defRPr lang="en-US" smtClean="0">
                <a:latin typeface="+mj-lt"/>
              </a:defRPr>
            </a:lvl4pPr>
            <a:lvl5pPr>
              <a:defRPr lang="en-IN">
                <a:latin typeface="+mj-lt"/>
              </a:defRPr>
            </a:lvl5pPr>
          </a:lstStyle>
          <a:p>
            <a:pPr lvl="0">
              <a:buClr>
                <a:srgbClr val="FF0000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rgbClr val="FF0000"/>
              </a:buClr>
            </a:pPr>
            <a:r>
              <a:rPr lang="en-US"/>
              <a:t>Second level</a:t>
            </a:r>
          </a:p>
          <a:p>
            <a:pPr lvl="2">
              <a:buClr>
                <a:srgbClr val="FF0000"/>
              </a:buClr>
            </a:pPr>
            <a:r>
              <a:rPr lang="en-US"/>
              <a:t>Third level</a:t>
            </a:r>
          </a:p>
          <a:p>
            <a:pPr lvl="3">
              <a:buClr>
                <a:srgbClr val="FF0000"/>
              </a:buClr>
            </a:pPr>
            <a:r>
              <a:rPr lang="en-US"/>
              <a:t>Fourth level</a:t>
            </a:r>
          </a:p>
          <a:p>
            <a:pPr lvl="4">
              <a:buClr>
                <a:srgbClr val="FF0000"/>
              </a:buClr>
            </a:pPr>
            <a:r>
              <a:rPr lang="en-US"/>
              <a:t>Fifth level</a:t>
            </a:r>
            <a:endParaRPr lang="en-IN"/>
          </a:p>
        </p:txBody>
      </p:sp>
      <p:pic>
        <p:nvPicPr>
          <p:cNvPr id="24" name="Picture 23" descr="E:\RESOURCES\Nice logo\Nice-logo-1.png">
            <a:extLst>
              <a:ext uri="{FF2B5EF4-FFF2-40B4-BE49-F238E27FC236}">
                <a16:creationId xmlns:a16="http://schemas.microsoft.com/office/drawing/2014/main" id="{644303B7-B8C0-401A-B0CB-51ABA79EE75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/>
          <a:stretch/>
        </p:blipFill>
        <p:spPr bwMode="auto">
          <a:xfrm>
            <a:off x="9861550" y="6333334"/>
            <a:ext cx="1058403" cy="30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11AB08-7E03-4CDC-9563-BF4247D0E71C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34972" y="6335951"/>
            <a:ext cx="598004" cy="298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617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8D671A-D72C-45E5-B454-B499C78F970B}"/>
              </a:ext>
            </a:extLst>
          </p:cNvPr>
          <p:cNvSpPr/>
          <p:nvPr userDrawn="1"/>
        </p:nvSpPr>
        <p:spPr>
          <a:xfrm>
            <a:off x="0" y="-2"/>
            <a:ext cx="12192000" cy="55483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0E02C-0796-4E83-8961-448FA38349DF}"/>
              </a:ext>
            </a:extLst>
          </p:cNvPr>
          <p:cNvGrpSpPr/>
          <p:nvPr userDrawn="1"/>
        </p:nvGrpSpPr>
        <p:grpSpPr>
          <a:xfrm>
            <a:off x="189143" y="-2"/>
            <a:ext cx="387126" cy="554833"/>
            <a:chOff x="367617" y="-221467"/>
            <a:chExt cx="517754" cy="8465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03588F-2C7C-4587-88F2-0C9F980F3E5D}"/>
                </a:ext>
              </a:extLst>
            </p:cNvPr>
            <p:cNvSpPr/>
            <p:nvPr/>
          </p:nvSpPr>
          <p:spPr>
            <a:xfrm>
              <a:off x="367617" y="-221467"/>
              <a:ext cx="517754" cy="714952"/>
            </a:xfrm>
            <a:prstGeom prst="rect">
              <a:avLst/>
            </a:prstGeom>
            <a:solidFill>
              <a:srgbClr val="364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E4F5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548EE9-B76A-4982-8CFC-2AD288370BBA}"/>
                </a:ext>
              </a:extLst>
            </p:cNvPr>
            <p:cNvSpPr/>
            <p:nvPr/>
          </p:nvSpPr>
          <p:spPr>
            <a:xfrm>
              <a:off x="367617" y="493484"/>
              <a:ext cx="517754" cy="131636"/>
            </a:xfrm>
            <a:prstGeom prst="rect">
              <a:avLst/>
            </a:prstGeom>
            <a:solidFill>
              <a:srgbClr val="EE4F5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0B92E63-AD91-4AEC-AE16-BBB56B1A49AF}"/>
              </a:ext>
            </a:extLst>
          </p:cNvPr>
          <p:cNvSpPr/>
          <p:nvPr userDrawn="1"/>
        </p:nvSpPr>
        <p:spPr>
          <a:xfrm>
            <a:off x="0" y="6313713"/>
            <a:ext cx="12192000" cy="343139"/>
          </a:xfrm>
          <a:prstGeom prst="rect">
            <a:avLst/>
          </a:pr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7C0AFD-63C9-45B8-B93D-6D0BBAD0D32B}"/>
              </a:ext>
            </a:extLst>
          </p:cNvPr>
          <p:cNvSpPr/>
          <p:nvPr userDrawn="1"/>
        </p:nvSpPr>
        <p:spPr>
          <a:xfrm>
            <a:off x="1" y="6313714"/>
            <a:ext cx="93892" cy="343138"/>
          </a:xfrm>
          <a:prstGeom prst="rect">
            <a:avLst/>
          </a:prstGeom>
          <a:solidFill>
            <a:srgbClr val="364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92C5C-329F-4DD6-AB14-C736F6058524}"/>
              </a:ext>
            </a:extLst>
          </p:cNvPr>
          <p:cNvSpPr txBox="1"/>
          <p:nvPr userDrawn="1"/>
        </p:nvSpPr>
        <p:spPr>
          <a:xfrm>
            <a:off x="189143" y="6346784"/>
            <a:ext cx="4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“Spearheading Data Analytics Excellence”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79B73D-2381-4AF7-A1DE-3FA3F8C88184}"/>
              </a:ext>
            </a:extLst>
          </p:cNvPr>
          <p:cNvGrpSpPr/>
          <p:nvPr userDrawn="1"/>
        </p:nvGrpSpPr>
        <p:grpSpPr>
          <a:xfrm>
            <a:off x="11381205" y="6275614"/>
            <a:ext cx="381238" cy="381238"/>
            <a:chOff x="10607040" y="5401994"/>
            <a:chExt cx="590842" cy="590842"/>
          </a:xfrm>
          <a:solidFill>
            <a:srgbClr val="EE4F50"/>
          </a:solidFill>
        </p:grpSpPr>
        <p:sp>
          <p:nvSpPr>
            <p:cNvPr id="22" name="Oval 2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F9A281D-5076-48C3-B426-65B717E838A3}"/>
                </a:ext>
              </a:extLst>
            </p:cNvPr>
            <p:cNvSpPr/>
            <p:nvPr/>
          </p:nvSpPr>
          <p:spPr>
            <a:xfrm>
              <a:off x="10607040" y="5401994"/>
              <a:ext cx="590842" cy="59084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" name="Straight Arrow Connector 2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6C494DF-8FA7-4B90-97D6-BBA6DCBF5DD4}"/>
                </a:ext>
              </a:extLst>
            </p:cNvPr>
            <p:cNvCxnSpPr/>
            <p:nvPr/>
          </p:nvCxnSpPr>
          <p:spPr>
            <a:xfrm>
              <a:off x="10789918" y="5711489"/>
              <a:ext cx="239151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812091F-AA02-410E-9CEC-C5393CAD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16531"/>
            <a:ext cx="10597238" cy="554833"/>
          </a:xfrm>
          <a:prstGeom prst="rect">
            <a:avLst/>
          </a:prstGeom>
        </p:spPr>
        <p:txBody>
          <a:bodyPr anchor="ctr"/>
          <a:lstStyle>
            <a:lvl1pPr>
              <a:defRPr lang="en-IN" sz="2800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A3C58B03-3992-4E9C-8971-4491C5E79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4849" y="775064"/>
            <a:ext cx="10597239" cy="5332620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latin typeface="+mj-lt"/>
              </a:defRPr>
            </a:lvl1pPr>
            <a:lvl2pPr marL="914400" indent="-457200">
              <a:buFont typeface="+mj-lt"/>
              <a:buAutoNum type="arabicPeriod"/>
              <a:defRPr lang="en-US" smtClean="0">
                <a:latin typeface="+mj-lt"/>
              </a:defRPr>
            </a:lvl2pPr>
            <a:lvl3pPr>
              <a:defRPr lang="en-US" smtClean="0">
                <a:latin typeface="+mj-lt"/>
              </a:defRPr>
            </a:lvl3pPr>
            <a:lvl4pPr>
              <a:defRPr lang="en-US" smtClean="0">
                <a:latin typeface="+mj-lt"/>
              </a:defRPr>
            </a:lvl4pPr>
            <a:lvl5pPr>
              <a:defRPr lang="en-IN">
                <a:latin typeface="+mj-lt"/>
              </a:defRPr>
            </a:lvl5pPr>
          </a:lstStyle>
          <a:p>
            <a:pPr lvl="0">
              <a:buClr>
                <a:srgbClr val="FF0000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rgbClr val="FF0000"/>
              </a:buClr>
            </a:pPr>
            <a:r>
              <a:rPr lang="en-US"/>
              <a:t>Second level</a:t>
            </a:r>
          </a:p>
          <a:p>
            <a:pPr lvl="2">
              <a:buClr>
                <a:srgbClr val="FF0000"/>
              </a:buClr>
            </a:pPr>
            <a:r>
              <a:rPr lang="en-US"/>
              <a:t>Third level</a:t>
            </a:r>
          </a:p>
          <a:p>
            <a:pPr lvl="3">
              <a:buClr>
                <a:srgbClr val="FF0000"/>
              </a:buClr>
            </a:pPr>
            <a:r>
              <a:rPr lang="en-US"/>
              <a:t>Fourth level</a:t>
            </a:r>
          </a:p>
          <a:p>
            <a:pPr lvl="4">
              <a:buClr>
                <a:srgbClr val="FF0000"/>
              </a:buClr>
            </a:pPr>
            <a:r>
              <a:rPr lang="en-US"/>
              <a:t>Fifth level</a:t>
            </a:r>
            <a:endParaRPr lang="en-IN"/>
          </a:p>
        </p:txBody>
      </p:sp>
      <p:pic>
        <p:nvPicPr>
          <p:cNvPr id="15" name="Picture 14" descr="E:\RESOURCES\Nice logo\Nice-logo-1.png">
            <a:extLst>
              <a:ext uri="{FF2B5EF4-FFF2-40B4-BE49-F238E27FC236}">
                <a16:creationId xmlns:a16="http://schemas.microsoft.com/office/drawing/2014/main" id="{7FC180D1-AFB6-41F6-A298-D7CA0759C87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/>
          <a:stretch/>
        </p:blipFill>
        <p:spPr bwMode="auto">
          <a:xfrm>
            <a:off x="9861550" y="6333334"/>
            <a:ext cx="1058403" cy="30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36C55F4-5314-4547-A8C7-E1D40A2DEDB6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34972" y="6335951"/>
            <a:ext cx="598004" cy="298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838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12B7B8-B43F-4D13-8779-1A7D19D8BA9E}"/>
              </a:ext>
            </a:extLst>
          </p:cNvPr>
          <p:cNvSpPr/>
          <p:nvPr userDrawn="1"/>
        </p:nvSpPr>
        <p:spPr>
          <a:xfrm>
            <a:off x="0" y="-2"/>
            <a:ext cx="12192000" cy="55483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2DD876-6595-46AB-ABD0-F33E414D28E7}"/>
              </a:ext>
            </a:extLst>
          </p:cNvPr>
          <p:cNvGrpSpPr/>
          <p:nvPr userDrawn="1"/>
        </p:nvGrpSpPr>
        <p:grpSpPr>
          <a:xfrm>
            <a:off x="189143" y="-2"/>
            <a:ext cx="387126" cy="554833"/>
            <a:chOff x="367617" y="-221467"/>
            <a:chExt cx="517754" cy="8465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F567A-60A0-4524-BFA6-3E814AC4AB62}"/>
                </a:ext>
              </a:extLst>
            </p:cNvPr>
            <p:cNvSpPr/>
            <p:nvPr/>
          </p:nvSpPr>
          <p:spPr>
            <a:xfrm>
              <a:off x="367617" y="-221467"/>
              <a:ext cx="517754" cy="714952"/>
            </a:xfrm>
            <a:prstGeom prst="rect">
              <a:avLst/>
            </a:prstGeom>
            <a:solidFill>
              <a:srgbClr val="364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E4F5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7D0C62-4B63-4406-8A95-F62B890FAC34}"/>
                </a:ext>
              </a:extLst>
            </p:cNvPr>
            <p:cNvSpPr/>
            <p:nvPr/>
          </p:nvSpPr>
          <p:spPr>
            <a:xfrm>
              <a:off x="367617" y="493484"/>
              <a:ext cx="517754" cy="131636"/>
            </a:xfrm>
            <a:prstGeom prst="rect">
              <a:avLst/>
            </a:prstGeom>
            <a:solidFill>
              <a:srgbClr val="EE4F5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29CC9-D935-4B9B-9EA3-91526A5885ED}"/>
              </a:ext>
            </a:extLst>
          </p:cNvPr>
          <p:cNvSpPr/>
          <p:nvPr userDrawn="1"/>
        </p:nvSpPr>
        <p:spPr>
          <a:xfrm>
            <a:off x="0" y="6313713"/>
            <a:ext cx="12192000" cy="343139"/>
          </a:xfrm>
          <a:prstGeom prst="rect">
            <a:avLst/>
          </a:pr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253C50-B0E6-44B7-BF4F-8C5D2BEC0723}"/>
              </a:ext>
            </a:extLst>
          </p:cNvPr>
          <p:cNvSpPr/>
          <p:nvPr userDrawn="1"/>
        </p:nvSpPr>
        <p:spPr>
          <a:xfrm>
            <a:off x="1" y="6313714"/>
            <a:ext cx="93892" cy="343138"/>
          </a:xfrm>
          <a:prstGeom prst="rect">
            <a:avLst/>
          </a:prstGeom>
          <a:solidFill>
            <a:srgbClr val="364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F05281-8EBC-432A-A867-35DAE53E7F2F}"/>
              </a:ext>
            </a:extLst>
          </p:cNvPr>
          <p:cNvSpPr txBox="1"/>
          <p:nvPr userDrawn="1"/>
        </p:nvSpPr>
        <p:spPr>
          <a:xfrm>
            <a:off x="189143" y="6346784"/>
            <a:ext cx="4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“Spearheading Data Analytics Excellence”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BD81D5-2C8F-498E-93A4-5A5624C6834E}"/>
              </a:ext>
            </a:extLst>
          </p:cNvPr>
          <p:cNvGrpSpPr/>
          <p:nvPr userDrawn="1"/>
        </p:nvGrpSpPr>
        <p:grpSpPr>
          <a:xfrm>
            <a:off x="11381205" y="6275614"/>
            <a:ext cx="381238" cy="381238"/>
            <a:chOff x="10607040" y="5401994"/>
            <a:chExt cx="590842" cy="590842"/>
          </a:xfrm>
          <a:solidFill>
            <a:srgbClr val="EE4F50"/>
          </a:solidFill>
        </p:grpSpPr>
        <p:sp>
          <p:nvSpPr>
            <p:cNvPr id="21" name="Oval 2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ECBFC56-9A55-40C9-8F7A-4ECF0BE8E631}"/>
                </a:ext>
              </a:extLst>
            </p:cNvPr>
            <p:cNvSpPr/>
            <p:nvPr/>
          </p:nvSpPr>
          <p:spPr>
            <a:xfrm>
              <a:off x="10607040" y="5401994"/>
              <a:ext cx="590842" cy="59084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Arrow Connector 2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376AC00-F8A1-4269-B1E2-62541A741FC1}"/>
                </a:ext>
              </a:extLst>
            </p:cNvPr>
            <p:cNvCxnSpPr/>
            <p:nvPr/>
          </p:nvCxnSpPr>
          <p:spPr>
            <a:xfrm>
              <a:off x="10789918" y="5711489"/>
              <a:ext cx="239151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2F792C43-970D-4FD7-B7EE-12F15B44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49" y="16531"/>
            <a:ext cx="11140147" cy="554833"/>
          </a:xfrm>
          <a:prstGeom prst="rect">
            <a:avLst/>
          </a:prstGeom>
        </p:spPr>
        <p:txBody>
          <a:bodyPr anchor="ctr"/>
          <a:lstStyle>
            <a:lvl1pPr>
              <a:defRPr lang="en-IN" sz="2800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24" name="Picture 23" descr="E:\RESOURCES\Nice logo\Nice-logo-1.png">
            <a:extLst>
              <a:ext uri="{FF2B5EF4-FFF2-40B4-BE49-F238E27FC236}">
                <a16:creationId xmlns:a16="http://schemas.microsoft.com/office/drawing/2014/main" id="{22BA283E-65CB-455F-B7FF-BBAFC56A8040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/>
          <a:stretch/>
        </p:blipFill>
        <p:spPr bwMode="auto">
          <a:xfrm>
            <a:off x="9861550" y="6333334"/>
            <a:ext cx="1058403" cy="30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B3586A-8AA9-47A8-8AAE-294F0C139950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34972" y="6335951"/>
            <a:ext cx="598004" cy="298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9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Image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12B7B8-B43F-4D13-8779-1A7D19D8BA9E}"/>
              </a:ext>
            </a:extLst>
          </p:cNvPr>
          <p:cNvSpPr/>
          <p:nvPr userDrawn="1"/>
        </p:nvSpPr>
        <p:spPr>
          <a:xfrm>
            <a:off x="0" y="-2"/>
            <a:ext cx="12192000" cy="55483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2DD876-6595-46AB-ABD0-F33E414D28E7}"/>
              </a:ext>
            </a:extLst>
          </p:cNvPr>
          <p:cNvGrpSpPr/>
          <p:nvPr userDrawn="1"/>
        </p:nvGrpSpPr>
        <p:grpSpPr>
          <a:xfrm>
            <a:off x="189143" y="-2"/>
            <a:ext cx="387126" cy="554833"/>
            <a:chOff x="367617" y="-221467"/>
            <a:chExt cx="517754" cy="8465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F567A-60A0-4524-BFA6-3E814AC4AB62}"/>
                </a:ext>
              </a:extLst>
            </p:cNvPr>
            <p:cNvSpPr/>
            <p:nvPr/>
          </p:nvSpPr>
          <p:spPr>
            <a:xfrm>
              <a:off x="367617" y="-221467"/>
              <a:ext cx="517754" cy="714952"/>
            </a:xfrm>
            <a:prstGeom prst="rect">
              <a:avLst/>
            </a:prstGeom>
            <a:solidFill>
              <a:srgbClr val="364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E4F5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7D0C62-4B63-4406-8A95-F62B890FAC34}"/>
                </a:ext>
              </a:extLst>
            </p:cNvPr>
            <p:cNvSpPr/>
            <p:nvPr/>
          </p:nvSpPr>
          <p:spPr>
            <a:xfrm>
              <a:off x="367617" y="493484"/>
              <a:ext cx="517754" cy="131636"/>
            </a:xfrm>
            <a:prstGeom prst="rect">
              <a:avLst/>
            </a:prstGeom>
            <a:solidFill>
              <a:srgbClr val="EE4F5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A5E2B166-0473-410C-9F5D-3E37829FEF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3088" y="2568575"/>
            <a:ext cx="2192337" cy="3106738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F3622625-8C61-468F-8C06-D2DE3FA41F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60912" y="2568575"/>
            <a:ext cx="2192337" cy="3106738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0EC91709-15C6-40C3-AD8E-C69E2C7A0AD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38736" y="2568575"/>
            <a:ext cx="2192337" cy="3106738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2C4639-295D-4EC1-9892-DE09602BCC98}"/>
              </a:ext>
            </a:extLst>
          </p:cNvPr>
          <p:cNvSpPr/>
          <p:nvPr userDrawn="1"/>
        </p:nvSpPr>
        <p:spPr>
          <a:xfrm>
            <a:off x="0" y="6313713"/>
            <a:ext cx="12192000" cy="343139"/>
          </a:xfrm>
          <a:prstGeom prst="rect">
            <a:avLst/>
          </a:pr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5F31DC-12EC-42BD-8C89-DDFFFF1F854B}"/>
              </a:ext>
            </a:extLst>
          </p:cNvPr>
          <p:cNvSpPr/>
          <p:nvPr userDrawn="1"/>
        </p:nvSpPr>
        <p:spPr>
          <a:xfrm>
            <a:off x="1" y="6313714"/>
            <a:ext cx="93892" cy="343138"/>
          </a:xfrm>
          <a:prstGeom prst="rect">
            <a:avLst/>
          </a:prstGeom>
          <a:solidFill>
            <a:srgbClr val="364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646EE-5D70-45F7-B4A3-2ACF8BD967CF}"/>
              </a:ext>
            </a:extLst>
          </p:cNvPr>
          <p:cNvSpPr txBox="1"/>
          <p:nvPr userDrawn="1"/>
        </p:nvSpPr>
        <p:spPr>
          <a:xfrm>
            <a:off x="189143" y="6346784"/>
            <a:ext cx="4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“Spearheading Data Analytics Excellence”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9149C4-290E-4E44-A729-FDA11C51AD9B}"/>
              </a:ext>
            </a:extLst>
          </p:cNvPr>
          <p:cNvGrpSpPr/>
          <p:nvPr userDrawn="1"/>
        </p:nvGrpSpPr>
        <p:grpSpPr>
          <a:xfrm>
            <a:off x="11381205" y="6275614"/>
            <a:ext cx="381238" cy="381238"/>
            <a:chOff x="10607040" y="5401994"/>
            <a:chExt cx="590842" cy="590842"/>
          </a:xfrm>
          <a:solidFill>
            <a:srgbClr val="EE4F50"/>
          </a:solidFill>
        </p:grpSpPr>
        <p:sp>
          <p:nvSpPr>
            <p:cNvPr id="27" name="Oval 2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CE11926-3BD1-4838-ABA0-F0F2DCD8F077}"/>
                </a:ext>
              </a:extLst>
            </p:cNvPr>
            <p:cNvSpPr/>
            <p:nvPr/>
          </p:nvSpPr>
          <p:spPr>
            <a:xfrm>
              <a:off x="10607040" y="5401994"/>
              <a:ext cx="590842" cy="59084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Straight Arrow Connector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9A2C9E5-8F0F-489D-AB8F-F654B3B1E1E8}"/>
                </a:ext>
              </a:extLst>
            </p:cNvPr>
            <p:cNvCxnSpPr/>
            <p:nvPr/>
          </p:nvCxnSpPr>
          <p:spPr>
            <a:xfrm>
              <a:off x="10789918" y="5711489"/>
              <a:ext cx="239151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2CF282BA-1C1D-43FA-8C0B-65BB011A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49" y="16531"/>
            <a:ext cx="11140147" cy="554833"/>
          </a:xfrm>
          <a:prstGeom prst="rect">
            <a:avLst/>
          </a:prstGeom>
        </p:spPr>
        <p:txBody>
          <a:bodyPr anchor="ctr"/>
          <a:lstStyle>
            <a:lvl1pPr>
              <a:defRPr lang="en-IN" sz="2800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167953E-A302-4559-BA34-CDE619934E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9" y="2570491"/>
            <a:ext cx="3621332" cy="622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342900" indent="-342900" algn="just" defTabSz="914400" rtl="0" eaLnBrk="1" latinLnBrk="0" hangingPunct="1">
              <a:lnSpc>
                <a:spcPct val="130000"/>
              </a:lnSpc>
              <a:buClr>
                <a:srgbClr val="EE4F50"/>
              </a:buClr>
              <a:buSzPct val="100000"/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14500" indent="-342900">
              <a:buClr>
                <a:srgbClr val="EE4F50"/>
              </a:buClr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>
              <a:buNone/>
              <a:defRPr lang="en-IN" sz="1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5pPr>
            <a:lvl6pPr>
              <a:buClr>
                <a:srgbClr val="EE4F50"/>
              </a:buClr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8E4EBC4-A161-42D4-B91B-0135221D15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3069" y="1042868"/>
            <a:ext cx="2192337" cy="5548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spc="200" dirty="0" smtClean="0">
                <a:solidFill>
                  <a:srgbClr val="EE4F5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342900" indent="-342900" algn="just" defTabSz="914400" rtl="0" eaLnBrk="1" latinLnBrk="0" hangingPunct="1">
              <a:lnSpc>
                <a:spcPct val="130000"/>
              </a:lnSpc>
              <a:buClr>
                <a:srgbClr val="EE4F50"/>
              </a:buClr>
              <a:buSzPct val="100000"/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14500" indent="-342900">
              <a:buClr>
                <a:srgbClr val="EE4F50"/>
              </a:buClr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>
              <a:buNone/>
              <a:defRPr lang="en-IN" sz="1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5pPr>
            <a:lvl6pPr>
              <a:buClr>
                <a:srgbClr val="EE4F50"/>
              </a:buClr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B1F754D-0BF6-4FF9-B909-893E8C10E5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3069" y="1630773"/>
            <a:ext cx="2192337" cy="913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342900" indent="-342900" algn="just" defTabSz="914400" rtl="0" eaLnBrk="1" latinLnBrk="0" hangingPunct="1">
              <a:lnSpc>
                <a:spcPct val="130000"/>
              </a:lnSpc>
              <a:buClr>
                <a:srgbClr val="EE4F50"/>
              </a:buClr>
              <a:buSzPct val="100000"/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14500" indent="-342900">
              <a:buClr>
                <a:srgbClr val="EE4F50"/>
              </a:buClr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>
              <a:buNone/>
              <a:defRPr lang="en-IN" sz="1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5pPr>
            <a:lvl6pPr>
              <a:buClr>
                <a:srgbClr val="EE4F50"/>
              </a:buClr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6E03069-6427-417F-9B3E-B48D590A9C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60912" y="1042868"/>
            <a:ext cx="2192337" cy="5548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spc="200" dirty="0" smtClean="0">
                <a:solidFill>
                  <a:srgbClr val="EE4F5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342900" indent="-342900" algn="just" defTabSz="914400" rtl="0" eaLnBrk="1" latinLnBrk="0" hangingPunct="1">
              <a:lnSpc>
                <a:spcPct val="130000"/>
              </a:lnSpc>
              <a:buClr>
                <a:srgbClr val="EE4F50"/>
              </a:buClr>
              <a:buSzPct val="100000"/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14500" indent="-342900">
              <a:buClr>
                <a:srgbClr val="EE4F50"/>
              </a:buClr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>
              <a:buNone/>
              <a:defRPr lang="en-IN" sz="1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5pPr>
            <a:lvl6pPr>
              <a:buClr>
                <a:srgbClr val="EE4F50"/>
              </a:buClr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54602E0-3822-4B62-B712-D13EA6CABA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60912" y="1630773"/>
            <a:ext cx="2192337" cy="913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342900" indent="-342900" algn="just" defTabSz="914400" rtl="0" eaLnBrk="1" latinLnBrk="0" hangingPunct="1">
              <a:lnSpc>
                <a:spcPct val="130000"/>
              </a:lnSpc>
              <a:buClr>
                <a:srgbClr val="EE4F50"/>
              </a:buClr>
              <a:buSzPct val="100000"/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14500" indent="-342900">
              <a:buClr>
                <a:srgbClr val="EE4F50"/>
              </a:buClr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>
              <a:buNone/>
              <a:defRPr lang="en-IN" sz="1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5pPr>
            <a:lvl6pPr>
              <a:buClr>
                <a:srgbClr val="EE4F50"/>
              </a:buClr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90CBE0A-D67F-47C0-B3B4-4413AEE304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38736" y="1042868"/>
            <a:ext cx="2192337" cy="5548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spc="200" dirty="0" smtClean="0">
                <a:solidFill>
                  <a:srgbClr val="EE4F5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342900" indent="-342900" algn="just" defTabSz="914400" rtl="0" eaLnBrk="1" latinLnBrk="0" hangingPunct="1">
              <a:lnSpc>
                <a:spcPct val="130000"/>
              </a:lnSpc>
              <a:buClr>
                <a:srgbClr val="EE4F50"/>
              </a:buClr>
              <a:buSzPct val="100000"/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14500" indent="-342900">
              <a:buClr>
                <a:srgbClr val="EE4F50"/>
              </a:buClr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>
              <a:buNone/>
              <a:defRPr lang="en-IN" sz="1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5pPr>
            <a:lvl6pPr>
              <a:buClr>
                <a:srgbClr val="EE4F50"/>
              </a:buClr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30B55D7-EB6A-40EB-ABED-C999FF436C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38736" y="1630773"/>
            <a:ext cx="2192337" cy="913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342900" indent="-342900" algn="just" defTabSz="914400" rtl="0" eaLnBrk="1" latinLnBrk="0" hangingPunct="1">
              <a:lnSpc>
                <a:spcPct val="130000"/>
              </a:lnSpc>
              <a:buClr>
                <a:srgbClr val="EE4F50"/>
              </a:buClr>
              <a:buSzPct val="100000"/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14500" indent="-342900">
              <a:buClr>
                <a:srgbClr val="EE4F50"/>
              </a:buClr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>
              <a:buNone/>
              <a:defRPr lang="en-IN" sz="1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5pPr>
            <a:lvl6pPr>
              <a:buClr>
                <a:srgbClr val="EE4F50"/>
              </a:buClr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8359FDE8-4BF9-45EF-AA5C-1531C3700C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269" y="3324541"/>
            <a:ext cx="3621332" cy="2350772"/>
          </a:xfrm>
          <a:prstGeom prst="rect">
            <a:avLst/>
          </a:prstGeom>
        </p:spPr>
        <p:txBody>
          <a:bodyPr/>
          <a:lstStyle>
            <a:lvl1pPr>
              <a:defRPr lang="en-US" sz="1600" dirty="0">
                <a:latin typeface="+mj-lt"/>
              </a:defRPr>
            </a:lvl1pPr>
          </a:lstStyle>
          <a:p>
            <a:pPr lvl="0">
              <a:buClr>
                <a:srgbClr val="FF0000"/>
              </a:buClr>
            </a:pPr>
            <a:r>
              <a:rPr lang="en-US"/>
              <a:t>Click to edit Master text styles</a:t>
            </a:r>
          </a:p>
        </p:txBody>
      </p:sp>
      <p:pic>
        <p:nvPicPr>
          <p:cNvPr id="38" name="Picture 37" descr="E:\RESOURCES\Nice logo\Nice-logo-1.png">
            <a:extLst>
              <a:ext uri="{FF2B5EF4-FFF2-40B4-BE49-F238E27FC236}">
                <a16:creationId xmlns:a16="http://schemas.microsoft.com/office/drawing/2014/main" id="{37BE184D-A402-4A0D-91F6-EF3923D874A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/>
          <a:stretch/>
        </p:blipFill>
        <p:spPr bwMode="auto">
          <a:xfrm>
            <a:off x="9861550" y="6333334"/>
            <a:ext cx="1058403" cy="30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08DD3DD-3B8B-44A8-BF0B-688AC76E9965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34972" y="6335951"/>
            <a:ext cx="598004" cy="298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434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6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7" r:id="rId6"/>
    <p:sldLayoutId id="2147483668" r:id="rId7"/>
    <p:sldLayoutId id="2147483655" r:id="rId8"/>
    <p:sldLayoutId id="2147483665" r:id="rId9"/>
    <p:sldLayoutId id="2147483664" r:id="rId10"/>
    <p:sldLayoutId id="2147483663" r:id="rId11"/>
    <p:sldLayoutId id="2147483662" r:id="rId12"/>
    <p:sldLayoutId id="2147483660" r:id="rId13"/>
    <p:sldLayoutId id="2147483661" r:id="rId14"/>
    <p:sldLayoutId id="2147483666" r:id="rId15"/>
    <p:sldLayoutId id="2147483656" r:id="rId16"/>
    <p:sldLayoutId id="2147483657" r:id="rId17"/>
    <p:sldLayoutId id="2147483658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BE_6EEC9A5B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B8_6FB9E33F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AF_B2B9E61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9Pi-cob7Bo" TargetMode="External"/><Relationship Id="rId2" Type="http://schemas.openxmlformats.org/officeDocument/2006/relationships/hyperlink" Target="https://pypi.org/project/mstrio-py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9164-73BB-4CFC-BBA4-B733E263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/>
              <a:t>MSTRIO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93466" y="5543677"/>
            <a:ext cx="4761463" cy="998109"/>
          </a:xfrm>
        </p:spPr>
        <p:txBody>
          <a:bodyPr/>
          <a:lstStyle/>
          <a:p>
            <a:r>
              <a:rPr lang="en-IN"/>
              <a:t>By Ruchir Bhusari</a:t>
            </a:r>
          </a:p>
        </p:txBody>
      </p:sp>
    </p:spTree>
    <p:extLst>
      <p:ext uri="{BB962C8B-B14F-4D97-AF65-F5344CB8AC3E}">
        <p14:creationId xmlns:p14="http://schemas.microsoft.com/office/powerpoint/2010/main" val="102956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Workstation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 err="1"/>
              <a:t>MicroStrategy</a:t>
            </a:r>
            <a:r>
              <a:rPr lang="en-US" sz="1800" dirty="0"/>
              <a:t> Workstation is a powerful tool </a:t>
            </a:r>
            <a:r>
              <a:rPr lang="en-US" sz="1800" dirty="0" smtClean="0"/>
              <a:t>that combines features of </a:t>
            </a:r>
            <a:r>
              <a:rPr lang="en-US" sz="1800" dirty="0" err="1" smtClean="0"/>
              <a:t>MicroStrategy</a:t>
            </a:r>
            <a:r>
              <a:rPr lang="en-US" sz="1800" dirty="0" smtClean="0"/>
              <a:t> Developer and </a:t>
            </a:r>
            <a:r>
              <a:rPr lang="en-US" sz="1800" dirty="0" err="1" smtClean="0"/>
              <a:t>MicroStrategy</a:t>
            </a:r>
            <a:r>
              <a:rPr lang="en-US" sz="1800" dirty="0" smtClean="0"/>
              <a:t> Web. </a:t>
            </a:r>
            <a:r>
              <a:rPr lang="en-US" sz="1800" dirty="0"/>
              <a:t>Workstation makes it easy to build compelling visualizations and interactive dossiers </a:t>
            </a:r>
            <a:r>
              <a:rPr lang="en-US" sz="1800" dirty="0" smtClean="0"/>
              <a:t>and RSDs then </a:t>
            </a:r>
            <a:r>
              <a:rPr lang="en-US" sz="1800" dirty="0"/>
              <a:t>easily share those dossiers with others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HyperIntelligence</a:t>
            </a:r>
            <a:r>
              <a:rPr lang="en-US" sz="1800" dirty="0" smtClean="0"/>
              <a:t> is the additional feature which is available in Workstation through which we can create Hyper Cards.</a:t>
            </a:r>
          </a:p>
          <a:p>
            <a:r>
              <a:rPr lang="en-IN" sz="1800" dirty="0" smtClean="0"/>
              <a:t>Inclusion of different </a:t>
            </a:r>
            <a:r>
              <a:rPr lang="en-IN" sz="1800" dirty="0" err="1" smtClean="0"/>
              <a:t>MicroStrategy</a:t>
            </a:r>
            <a:r>
              <a:rPr lang="en-IN" sz="1800" dirty="0" smtClean="0"/>
              <a:t> tools in Workstation like we can write command manager scripts , we can migrate objects thus plays a role of Command manager and Object Manager as well.</a:t>
            </a:r>
          </a:p>
          <a:p>
            <a:endParaRPr lang="en-IN" sz="1800" dirty="0" smtClean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0090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8C6F8FB-F674-4822-A4A7-57090C5EFBBF}"/>
              </a:ext>
            </a:extLst>
          </p:cNvPr>
          <p:cNvSpPr/>
          <p:nvPr/>
        </p:nvSpPr>
        <p:spPr>
          <a:xfrm>
            <a:off x="2776539" y="4819072"/>
            <a:ext cx="40648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16">
              <a:defRPr/>
            </a:pPr>
            <a:r>
              <a:rPr lang="en-US" sz="1600">
                <a:solidFill>
                  <a:schemeClr val="bg1"/>
                </a:solidFill>
                <a:latin typeface="+mj-lt"/>
              </a:rPr>
              <a:t>+91 8007861579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F7254B-A9E2-4CA2-9706-A268BDD6945A}"/>
              </a:ext>
            </a:extLst>
          </p:cNvPr>
          <p:cNvSpPr/>
          <p:nvPr/>
        </p:nvSpPr>
        <p:spPr>
          <a:xfrm>
            <a:off x="6256015" y="4758169"/>
            <a:ext cx="519418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16">
              <a:defRPr/>
            </a:pPr>
            <a:r>
              <a:rPr lang="en-US" sz="1600">
                <a:solidFill>
                  <a:schemeClr val="bg1"/>
                </a:solidFill>
                <a:latin typeface="+mj-lt"/>
              </a:rPr>
              <a:t>21, IT Park, Gayatri Nagar, behind VNIT, Nagpur – 440022</a:t>
            </a:r>
          </a:p>
          <a:p>
            <a:pPr defTabSz="914316">
              <a:defRPr/>
            </a:pPr>
            <a:endParaRPr lang="en-US" sz="5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3321F0-82BF-4B28-98C5-F2F63CAF29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525" y="5546740"/>
            <a:ext cx="255456" cy="2554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D9E75B3-33A0-48F0-8613-3ED3BFCC9B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525" y="4818268"/>
            <a:ext cx="255456" cy="25545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5AD05D3-FD2C-48E9-8BA8-DADF2AAC67CA}"/>
              </a:ext>
            </a:extLst>
          </p:cNvPr>
          <p:cNvSpPr/>
          <p:nvPr/>
        </p:nvSpPr>
        <p:spPr>
          <a:xfrm>
            <a:off x="2776539" y="5474161"/>
            <a:ext cx="40648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16">
              <a:defRPr/>
            </a:pPr>
            <a:r>
              <a:rPr lang="en-US" sz="1600">
                <a:solidFill>
                  <a:schemeClr val="bg1"/>
                </a:solidFill>
                <a:latin typeface="+mj-lt"/>
              </a:rPr>
              <a:t>info@nicesoftwaresolutions.com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9B1FBF-1047-4F8B-90C3-A83B8A4FAD47}"/>
              </a:ext>
            </a:extLst>
          </p:cNvPr>
          <p:cNvSpPr/>
          <p:nvPr/>
        </p:nvSpPr>
        <p:spPr>
          <a:xfrm>
            <a:off x="6256015" y="5509207"/>
            <a:ext cx="3178676" cy="3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16">
              <a:defRPr/>
            </a:pPr>
            <a:r>
              <a:rPr lang="en-US" sz="1600">
                <a:solidFill>
                  <a:schemeClr val="bg1"/>
                </a:solidFill>
                <a:latin typeface="+mj-lt"/>
              </a:rPr>
              <a:t>www.nicesoftwaresolutions.com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3FF452-D1F8-4163-AF4E-7C537BF4394E}"/>
              </a:ext>
            </a:extLst>
          </p:cNvPr>
          <p:cNvSpPr txBox="1"/>
          <p:nvPr/>
        </p:nvSpPr>
        <p:spPr>
          <a:xfrm>
            <a:off x="7480747" y="2765138"/>
            <a:ext cx="3157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>
                <a:solidFill>
                  <a:schemeClr val="bg1"/>
                </a:solidFill>
                <a:latin typeface="+mj-lt"/>
              </a:rPr>
              <a:t>Securing your future with quality data and analysing with precision.​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646FCE0-A878-48FD-BCF5-C3E378820D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83" y="5518662"/>
            <a:ext cx="255456" cy="25545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32BCC382-FDE3-4BE4-90A3-FCE9832D3B4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275714" y="4863471"/>
            <a:ext cx="276225" cy="27622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D789E-D717-43C7-B1F4-4D15708AF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320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258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AC14-6259-4E48-913F-52CA918B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1C30D-70A0-4E3E-9A55-DED82AC01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65557" y="2025074"/>
            <a:ext cx="856342" cy="585787"/>
          </a:xfrm>
        </p:spPr>
        <p:txBody>
          <a:bodyPr/>
          <a:lstStyle/>
          <a:p>
            <a:r>
              <a:rPr lang="en-IN"/>
              <a:t>01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24EF9-98A7-4026-A8D6-3E75786B84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5557" y="2971795"/>
            <a:ext cx="856342" cy="585787"/>
          </a:xfrm>
        </p:spPr>
        <p:txBody>
          <a:bodyPr/>
          <a:lstStyle/>
          <a:p>
            <a:r>
              <a:rPr lang="en-IN"/>
              <a:t>03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3ACBA-0963-4266-8582-F50AC824CE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4266" y="4081982"/>
            <a:ext cx="856342" cy="585787"/>
          </a:xfrm>
        </p:spPr>
        <p:txBody>
          <a:bodyPr/>
          <a:lstStyle/>
          <a:p>
            <a:r>
              <a:rPr lang="en-IN"/>
              <a:t>05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8564C9-3B2B-4BA1-A021-C59AAA2F28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What is MSTRIO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27369A-F5B5-4CEF-AA72-247DF45234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Tasks performed via MSTRIO</a:t>
            </a:r>
          </a:p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0B4697-1D6C-4781-9376-A1E8EA8A07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Pros and Cons of MSTRIO</a:t>
            </a:r>
          </a:p>
          <a:p>
            <a:endParaRPr lang="en-IN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2F53E1D-D92E-43F4-9A60-85C1668A9A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88058" y="2025074"/>
            <a:ext cx="2799208" cy="585787"/>
          </a:xfrm>
        </p:spPr>
        <p:txBody>
          <a:bodyPr/>
          <a:lstStyle/>
          <a:p>
            <a:r>
              <a:rPr lang="en-IN"/>
              <a:t>Prerequisites for MSTRIO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10C7E2A-7D43-45F0-B291-E6C1B68680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53226" y="3129560"/>
            <a:ext cx="3585334" cy="585787"/>
          </a:xfrm>
        </p:spPr>
        <p:txBody>
          <a:bodyPr/>
          <a:lstStyle/>
          <a:p>
            <a:r>
              <a:rPr lang="en-IN"/>
              <a:t>Demo on </a:t>
            </a:r>
            <a:r>
              <a:rPr lang="en-IN" err="1"/>
              <a:t>Jupyter</a:t>
            </a:r>
            <a:r>
              <a:rPr lang="en-IN"/>
              <a:t> Notebook</a:t>
            </a:r>
          </a:p>
          <a:p>
            <a:endParaRPr lang="en-IN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A8FEB3F-1200-4C7E-89B5-60B11F4C87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/>
              <a:t>02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4DC916-1773-469C-922D-66C9DC593A9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6338" y="3041464"/>
            <a:ext cx="856342" cy="585787"/>
          </a:xfrm>
        </p:spPr>
        <p:txBody>
          <a:bodyPr/>
          <a:lstStyle/>
          <a:p>
            <a:r>
              <a:rPr lang="en-IN"/>
              <a:t>04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074DC916-1773-469C-922D-66C9DC593A9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23271" y="4038605"/>
            <a:ext cx="856342" cy="585787"/>
          </a:xfrm>
        </p:spPr>
        <p:txBody>
          <a:bodyPr/>
          <a:lstStyle/>
          <a:p>
            <a:r>
              <a:rPr lang="en-IN"/>
              <a:t>06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530B4697-1D6C-4781-9376-A1E8EA8A07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54631" y="4190837"/>
            <a:ext cx="2799208" cy="585787"/>
          </a:xfrm>
        </p:spPr>
        <p:txBody>
          <a:bodyPr/>
          <a:lstStyle/>
          <a:p>
            <a:r>
              <a:rPr lang="en-IN"/>
              <a:t>References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44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80A7B51-7720-4D79-9CBF-6133859C37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" r="143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689BE40-0951-4908-B609-752FE4E8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is MSTRIO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CE326-0F56-4BD5-AC7C-613B55E9BD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i="0"/>
              <a:t>MSTRIO is a package in Python which allows us to connect to </a:t>
            </a:r>
            <a:r>
              <a:rPr lang="en-IN" i="0" err="1"/>
              <a:t>MicroStrategy</a:t>
            </a:r>
            <a:r>
              <a:rPr lang="en-IN" i="0"/>
              <a:t> with Python. Not only Python but also connects R with </a:t>
            </a:r>
            <a:r>
              <a:rPr lang="en-IN" i="0" err="1"/>
              <a:t>MicroStrategy</a:t>
            </a:r>
            <a:r>
              <a:rPr lang="en-IN" i="0"/>
              <a:t>. MSTRIO is mainly  used for both Data science related Activities  and administration related activities. All these activities are performed using </a:t>
            </a:r>
            <a:r>
              <a:rPr lang="en-IN" i="0" err="1"/>
              <a:t>Jupyter</a:t>
            </a:r>
            <a:r>
              <a:rPr lang="en-IN" i="0"/>
              <a:t> Notebook Integrated Development Environment.</a:t>
            </a:r>
            <a:r>
              <a:rPr lang="en-US" i="0"/>
              <a:t>  It wraps </a:t>
            </a:r>
            <a:r>
              <a:rPr lang="en-US" i="0" err="1"/>
              <a:t>MicroStrategy</a:t>
            </a:r>
            <a:r>
              <a:rPr lang="en-US" i="0"/>
              <a:t> REST APIs into simple workflows, allowing users to fetch data from cubes and reports, create new datasets, add new data to existing datasets, and manage Users/User Groups, Servers, Projects, and more.</a:t>
            </a:r>
            <a:endParaRPr lang="en-IN" i="0"/>
          </a:p>
          <a:p>
            <a:endParaRPr lang="en-IN" i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FD25E-ED0F-4D99-ADB1-C6AC777DC5F1}"/>
              </a:ext>
            </a:extLst>
          </p:cNvPr>
          <p:cNvSpPr txBox="1"/>
          <p:nvPr/>
        </p:nvSpPr>
        <p:spPr>
          <a:xfrm>
            <a:off x="478972" y="429736"/>
            <a:ext cx="22932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89104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89BE40-0951-4908-B609-752FE4E8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6" y="679732"/>
            <a:ext cx="6284684" cy="1325563"/>
          </a:xfrm>
        </p:spPr>
        <p:txBody>
          <a:bodyPr/>
          <a:lstStyle/>
          <a:p>
            <a:r>
              <a:rPr lang="en-IN"/>
              <a:t>Prerequisites for MSTRIO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CE326-0F56-4BD5-AC7C-613B55E9BD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9425" y="2175462"/>
            <a:ext cx="6276975" cy="2683919"/>
          </a:xfrm>
        </p:spPr>
        <p:txBody>
          <a:bodyPr/>
          <a:lstStyle/>
          <a:p>
            <a:r>
              <a:rPr lang="en-IN" i="0"/>
              <a:t>For working with MSTRIO user must require :</a:t>
            </a:r>
          </a:p>
          <a:p>
            <a:r>
              <a:rPr lang="en-IN" i="0"/>
              <a:t>a] Python installed in Machine (Python 3.10+)</a:t>
            </a:r>
          </a:p>
          <a:p>
            <a:r>
              <a:rPr lang="en-IN" i="0"/>
              <a:t>Note: Python 3.11 is not yet officially supported</a:t>
            </a:r>
          </a:p>
          <a:p>
            <a:r>
              <a:rPr lang="en-IN" i="0"/>
              <a:t>b] </a:t>
            </a:r>
            <a:r>
              <a:rPr lang="en-IN" i="0" err="1"/>
              <a:t>MicroStrategy</a:t>
            </a:r>
            <a:r>
              <a:rPr lang="en-IN" i="0"/>
              <a:t> with at least 10.11 version (2019 update 4). Developer and Web are Mandatory , workstation is Optional.</a:t>
            </a:r>
          </a:p>
          <a:p>
            <a:endParaRPr lang="en-IN" b="1" i="0"/>
          </a:p>
          <a:p>
            <a:endParaRPr lang="en-IN" i="0"/>
          </a:p>
          <a:p>
            <a:endParaRPr lang="en-IN" i="0"/>
          </a:p>
        </p:txBody>
      </p:sp>
    </p:spTree>
    <p:extLst>
      <p:ext uri="{BB962C8B-B14F-4D97-AF65-F5344CB8AC3E}">
        <p14:creationId xmlns:p14="http://schemas.microsoft.com/office/powerpoint/2010/main" val="11443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25" y="270426"/>
            <a:ext cx="6284684" cy="583009"/>
          </a:xfrm>
        </p:spPr>
        <p:txBody>
          <a:bodyPr/>
          <a:lstStyle/>
          <a:p>
            <a:r>
              <a:rPr lang="en-IN"/>
              <a:t>4 Essential Steps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9425" y="1017217"/>
            <a:ext cx="6276975" cy="4721732"/>
          </a:xfrm>
        </p:spPr>
        <p:txBody>
          <a:bodyPr/>
          <a:lstStyle/>
          <a:p>
            <a:r>
              <a:rPr lang="en-IN" i="0"/>
              <a:t>1] Download Python (3.10+ version) from link given below</a:t>
            </a:r>
          </a:p>
          <a:p>
            <a:r>
              <a:rPr lang="en-IN" i="0">
                <a:hlinkClick r:id="rId2"/>
              </a:rPr>
              <a:t>https://www.python.org/downloads/</a:t>
            </a:r>
            <a:endParaRPr lang="en-IN" i="0"/>
          </a:p>
          <a:p>
            <a:r>
              <a:rPr lang="en-IN" i="0"/>
              <a:t>2] Install </a:t>
            </a:r>
            <a:r>
              <a:rPr lang="en-IN" i="0" err="1"/>
              <a:t>Jupyter</a:t>
            </a:r>
            <a:r>
              <a:rPr lang="en-IN" i="0"/>
              <a:t> notebook using following command in command prompt:</a:t>
            </a:r>
          </a:p>
          <a:p>
            <a:r>
              <a:rPr lang="en-IN" i="0"/>
              <a:t>Pip install </a:t>
            </a:r>
            <a:r>
              <a:rPr lang="en-IN" i="0" err="1"/>
              <a:t>jupyter</a:t>
            </a:r>
            <a:r>
              <a:rPr lang="en-IN" i="0"/>
              <a:t> notebook</a:t>
            </a:r>
          </a:p>
          <a:p>
            <a:r>
              <a:rPr lang="en-IN" i="0"/>
              <a:t>3] Install the </a:t>
            </a:r>
            <a:r>
              <a:rPr lang="en-IN" i="0" err="1"/>
              <a:t>mstrio</a:t>
            </a:r>
            <a:r>
              <a:rPr lang="en-IN" i="0"/>
              <a:t> package by running following command in command prompt:</a:t>
            </a:r>
          </a:p>
          <a:p>
            <a:r>
              <a:rPr lang="en-IN" i="0"/>
              <a:t>pip install </a:t>
            </a:r>
            <a:r>
              <a:rPr lang="en-IN" i="0" err="1"/>
              <a:t>mstrio-py</a:t>
            </a:r>
            <a:endParaRPr lang="en-IN" i="0"/>
          </a:p>
          <a:p>
            <a:r>
              <a:rPr lang="en-IN" i="0"/>
              <a:t>4] Install and Enable the </a:t>
            </a:r>
            <a:r>
              <a:rPr lang="en-IN" i="0" err="1"/>
              <a:t>Jupyter</a:t>
            </a:r>
            <a:r>
              <a:rPr lang="en-IN" i="0"/>
              <a:t> Notebook extension by running following commands in command prompt:</a:t>
            </a:r>
          </a:p>
          <a:p>
            <a:r>
              <a:rPr lang="en-IN" i="0"/>
              <a:t>          a] Installing </a:t>
            </a:r>
            <a:r>
              <a:rPr lang="en-IN" i="0" err="1"/>
              <a:t>Jupyter</a:t>
            </a:r>
            <a:r>
              <a:rPr lang="en-IN" i="0"/>
              <a:t> notebook extension: </a:t>
            </a:r>
          </a:p>
          <a:p>
            <a:r>
              <a:rPr lang="en-US" i="0"/>
              <a:t>             </a:t>
            </a:r>
            <a:r>
              <a:rPr lang="en-US" i="0" err="1"/>
              <a:t>jupyter</a:t>
            </a:r>
            <a:r>
              <a:rPr lang="en-US" i="0"/>
              <a:t> </a:t>
            </a:r>
            <a:r>
              <a:rPr lang="en-US" i="0" err="1"/>
              <a:t>nbextension</a:t>
            </a:r>
            <a:r>
              <a:rPr lang="en-US" i="0"/>
              <a:t> install connector-</a:t>
            </a:r>
            <a:r>
              <a:rPr lang="en-US" i="0" err="1"/>
              <a:t>jupyter</a:t>
            </a:r>
            <a:r>
              <a:rPr lang="en-US" i="0"/>
              <a:t> --</a:t>
            </a:r>
            <a:r>
              <a:rPr lang="en-US" i="0" err="1"/>
              <a:t>py</a:t>
            </a:r>
            <a:r>
              <a:rPr lang="en-US" i="0"/>
              <a:t> --sys-prefix</a:t>
            </a:r>
            <a:r>
              <a:rPr lang="en-IN" i="0"/>
              <a:t> </a:t>
            </a:r>
          </a:p>
          <a:p>
            <a:r>
              <a:rPr lang="en-IN" i="0"/>
              <a:t>           b] Enabling connection:</a:t>
            </a:r>
          </a:p>
          <a:p>
            <a:r>
              <a:rPr lang="en-IN" i="0"/>
              <a:t>           </a:t>
            </a:r>
            <a:r>
              <a:rPr lang="en-IN" i="0" err="1"/>
              <a:t>jupyter</a:t>
            </a:r>
            <a:r>
              <a:rPr lang="en-IN" i="0"/>
              <a:t> </a:t>
            </a:r>
            <a:r>
              <a:rPr lang="en-IN" i="0" err="1"/>
              <a:t>nbextension</a:t>
            </a:r>
            <a:r>
              <a:rPr lang="en-IN" i="0"/>
              <a:t> enable connector-</a:t>
            </a:r>
            <a:r>
              <a:rPr lang="en-IN" i="0" err="1"/>
              <a:t>jupyter</a:t>
            </a:r>
            <a:r>
              <a:rPr lang="en-IN" i="0"/>
              <a:t> --</a:t>
            </a:r>
            <a:r>
              <a:rPr lang="en-IN" i="0" err="1"/>
              <a:t>py</a:t>
            </a:r>
            <a:r>
              <a:rPr lang="en-IN" i="0"/>
              <a:t> --sys-prefix </a:t>
            </a:r>
          </a:p>
          <a:p>
            <a:endParaRPr lang="en-IN" i="0"/>
          </a:p>
          <a:p>
            <a:endParaRPr lang="en-IN" i="0"/>
          </a:p>
          <a:p>
            <a:r>
              <a:rPr lang="en-IN" i="0"/>
              <a:t>          </a:t>
            </a:r>
          </a:p>
          <a:p>
            <a:endParaRPr lang="en-IN" i="0"/>
          </a:p>
        </p:txBody>
      </p:sp>
    </p:spTree>
    <p:extLst>
      <p:ext uri="{BB962C8B-B14F-4D97-AF65-F5344CB8AC3E}">
        <p14:creationId xmlns:p14="http://schemas.microsoft.com/office/powerpoint/2010/main" val="383377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3A51BAD-0426-4E09-ADEE-17BEFE7F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49" y="270530"/>
            <a:ext cx="11140147" cy="300834"/>
          </a:xfrm>
        </p:spPr>
        <p:txBody>
          <a:bodyPr lIns="91440" tIns="45720" rIns="91440" bIns="45720" anchor="ctr"/>
          <a:lstStyle/>
          <a:p>
            <a:r>
              <a:rPr lang="en-IN">
                <a:ea typeface="+mj-lt"/>
                <a:cs typeface="+mj-lt"/>
              </a:rPr>
              <a:t>Tasks performed via MSTRIO</a:t>
            </a:r>
          </a:p>
          <a:p>
            <a:endParaRPr lang="en-IN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59C1CD4-2143-8782-2BAB-EE66292D6DBD}"/>
              </a:ext>
            </a:extLst>
          </p:cNvPr>
          <p:cNvSpPr txBox="1">
            <a:spLocks/>
          </p:cNvSpPr>
          <p:nvPr/>
        </p:nvSpPr>
        <p:spPr>
          <a:xfrm>
            <a:off x="704848" y="467137"/>
            <a:ext cx="7586145" cy="2700552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IN" sz="2000" b="1" kern="12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IN" sz="1600"/>
              <a:t>1]Project management  </a:t>
            </a:r>
          </a:p>
          <a:p>
            <a:r>
              <a:rPr lang="en-IN" sz="1600"/>
              <a:t>2]User and User  Group management </a:t>
            </a:r>
          </a:p>
          <a:p>
            <a:r>
              <a:rPr lang="en-IN" sz="1600"/>
              <a:t>3]Intelligent Cube management </a:t>
            </a:r>
          </a:p>
          <a:p>
            <a:r>
              <a:rPr lang="en-IN" sz="1600"/>
              <a:t>4]Object management</a:t>
            </a:r>
          </a:p>
          <a:p>
            <a:r>
              <a:rPr lang="en-IN" sz="1600"/>
              <a:t>5]Connection management</a:t>
            </a:r>
          </a:p>
          <a:p>
            <a:r>
              <a:rPr lang="en-IN" sz="1600"/>
              <a:t>6]Dossier Management etc..</a:t>
            </a:r>
            <a:endParaRPr lang="en-IN" sz="1600">
              <a:cs typeface="Calibri Light"/>
            </a:endParaRPr>
          </a:p>
          <a:p>
            <a:endParaRPr lang="en-IN" sz="160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1652C35-7323-C0EA-700A-0D8104D6B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96800"/>
              </p:ext>
            </p:extLst>
          </p:nvPr>
        </p:nvGraphicFramePr>
        <p:xfrm>
          <a:off x="618312" y="2825039"/>
          <a:ext cx="11492561" cy="31101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14111">
                  <a:extLst>
                    <a:ext uri="{9D8B030D-6E8A-4147-A177-3AD203B41FA5}">
                      <a16:colId xmlns:a16="http://schemas.microsoft.com/office/drawing/2014/main" val="3476337381"/>
                    </a:ext>
                  </a:extLst>
                </a:gridCol>
                <a:gridCol w="4175691">
                  <a:extLst>
                    <a:ext uri="{9D8B030D-6E8A-4147-A177-3AD203B41FA5}">
                      <a16:colId xmlns:a16="http://schemas.microsoft.com/office/drawing/2014/main" val="1041289964"/>
                    </a:ext>
                  </a:extLst>
                </a:gridCol>
                <a:gridCol w="3502759">
                  <a:extLst>
                    <a:ext uri="{9D8B030D-6E8A-4147-A177-3AD203B41FA5}">
                      <a16:colId xmlns:a16="http://schemas.microsoft.com/office/drawing/2014/main" val="2777348681"/>
                    </a:ext>
                  </a:extLst>
                </a:gridCol>
              </a:tblGrid>
              <a:tr h="311014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07728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0A3EDE9-CDF1-3281-D474-EC15F8BADC54}"/>
              </a:ext>
            </a:extLst>
          </p:cNvPr>
          <p:cNvSpPr txBox="1"/>
          <p:nvPr/>
        </p:nvSpPr>
        <p:spPr>
          <a:xfrm>
            <a:off x="927413" y="2825039"/>
            <a:ext cx="2343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Connection management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790E7-365E-C785-9DE5-3A6EE128E03B}"/>
              </a:ext>
            </a:extLst>
          </p:cNvPr>
          <p:cNvSpPr txBox="1"/>
          <p:nvPr/>
        </p:nvSpPr>
        <p:spPr>
          <a:xfrm>
            <a:off x="4867556" y="2855819"/>
            <a:ext cx="325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User and User Group management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6AF75E-0E1D-6542-058D-3765485C7ABB}"/>
              </a:ext>
            </a:extLst>
          </p:cNvPr>
          <p:cNvSpPr txBox="1"/>
          <p:nvPr/>
        </p:nvSpPr>
        <p:spPr>
          <a:xfrm>
            <a:off x="9540238" y="2851090"/>
            <a:ext cx="1929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Object management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CEE95-9F89-AD06-A556-104856FA22D2}"/>
              </a:ext>
            </a:extLst>
          </p:cNvPr>
          <p:cNvSpPr txBox="1"/>
          <p:nvPr/>
        </p:nvSpPr>
        <p:spPr>
          <a:xfrm>
            <a:off x="591633" y="3429725"/>
            <a:ext cx="385572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600">
                <a:latin typeface="Calibri Light"/>
                <a:cs typeface="Calibri Light"/>
              </a:rPr>
              <a:t>From mstrio.connection import Connection </a:t>
            </a:r>
          </a:p>
          <a:p>
            <a:endParaRPr lang="en-IN" sz="1600">
              <a:latin typeface="Calibri Light"/>
              <a:cs typeface="Calibri Ligh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600">
                <a:latin typeface="Calibri Light"/>
                <a:cs typeface="Calibri Light"/>
              </a:rPr>
              <a:t>Used for Establishing the connectivity with Intelligence server by use of Library Link and connecting with Project by using Project ID.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560B07-8DBE-C960-27D0-534686861AC1}"/>
              </a:ext>
            </a:extLst>
          </p:cNvPr>
          <p:cNvSpPr txBox="1"/>
          <p:nvPr/>
        </p:nvSpPr>
        <p:spPr>
          <a:xfrm>
            <a:off x="4564669" y="3353467"/>
            <a:ext cx="3984927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600">
                <a:latin typeface="Calibri Light"/>
                <a:cs typeface="Calibri Light"/>
              </a:rPr>
              <a:t>From mstrio.users_and_groups    import </a:t>
            </a:r>
            <a:r>
              <a:rPr lang="en-IN" sz="1600" err="1">
                <a:latin typeface="Calibri Light"/>
                <a:cs typeface="Calibri Light"/>
              </a:rPr>
              <a:t>list_user_groups,UserGroup</a:t>
            </a:r>
            <a:r>
              <a:rPr lang="en-IN" sz="1600">
                <a:latin typeface="Calibri Light"/>
                <a:cs typeface="Calibri Light"/>
              </a:rPr>
              <a:t> ,</a:t>
            </a:r>
            <a:r>
              <a:rPr lang="en-IN" sz="1600" err="1">
                <a:latin typeface="Calibri Light"/>
                <a:cs typeface="Calibri Light"/>
              </a:rPr>
              <a:t>User,list_users</a:t>
            </a:r>
            <a:endParaRPr lang="en-IN" sz="1600">
              <a:latin typeface="Calibri Light"/>
              <a:cs typeface="Calibri Light"/>
            </a:endParaRPr>
          </a:p>
          <a:p>
            <a:endParaRPr lang="en-IN" sz="1600">
              <a:latin typeface="Calibri Light"/>
              <a:cs typeface="Calibri Ligh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600">
                <a:latin typeface="Calibri Light"/>
                <a:cs typeface="Calibri Light"/>
              </a:rPr>
              <a:t>Creating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600">
                <a:latin typeface="Calibri Light"/>
                <a:cs typeface="Calibri Light"/>
              </a:rPr>
              <a:t>To see all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600">
                <a:latin typeface="Calibri Light"/>
                <a:cs typeface="Calibri Light"/>
              </a:rPr>
              <a:t>To see all user groups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600">
                <a:latin typeface="Calibri Light"/>
                <a:cs typeface="Calibri Light"/>
              </a:rPr>
              <a:t>Delete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600">
                <a:latin typeface="Calibri Light"/>
                <a:cs typeface="Calibri Light"/>
              </a:rPr>
              <a:t>Alter users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E5A000FF-A0E9-3C93-4E9D-5045FCCBE78C}"/>
              </a:ext>
            </a:extLst>
          </p:cNvPr>
          <p:cNvSpPr txBox="1">
            <a:spLocks/>
          </p:cNvSpPr>
          <p:nvPr/>
        </p:nvSpPr>
        <p:spPr>
          <a:xfrm>
            <a:off x="8610794" y="3314605"/>
            <a:ext cx="3519159" cy="78095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>
                <a:latin typeface="Calibri Light"/>
                <a:cs typeface="Calibri Light"/>
              </a:rPr>
              <a:t>from </a:t>
            </a:r>
            <a:r>
              <a:rPr lang="en-IN" sz="1600" err="1">
                <a:latin typeface="Calibri Light"/>
                <a:cs typeface="Calibri Light"/>
              </a:rPr>
              <a:t>mstrio.project_objects</a:t>
            </a:r>
            <a:r>
              <a:rPr lang="en-IN" sz="1600">
                <a:latin typeface="Calibri Light"/>
                <a:cs typeface="Calibri Light"/>
              </a:rPr>
              <a:t> import </a:t>
            </a:r>
            <a:r>
              <a:rPr lang="en-IN" sz="1600" err="1">
                <a:latin typeface="Calibri Light"/>
                <a:cs typeface="Calibri Light"/>
              </a:rPr>
              <a:t>load_cube,OlapCube,SuperCube,Report</a:t>
            </a:r>
            <a:endParaRPr lang="en-IN" sz="1600">
              <a:latin typeface="Calibri Light"/>
              <a:cs typeface="Calibri 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4D56B5-BB95-8E79-BA21-FC5EE169F481}"/>
              </a:ext>
            </a:extLst>
          </p:cNvPr>
          <p:cNvSpPr txBox="1"/>
          <p:nvPr/>
        </p:nvSpPr>
        <p:spPr>
          <a:xfrm>
            <a:off x="8694430" y="4060308"/>
            <a:ext cx="275898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600">
                <a:latin typeface="Calibri Light"/>
                <a:cs typeface="Calibri Light"/>
              </a:rPr>
              <a:t>Importing Report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600">
                <a:latin typeface="Calibri Light"/>
                <a:cs typeface="Calibri Light"/>
              </a:rPr>
              <a:t>Importing </a:t>
            </a:r>
            <a:r>
              <a:rPr lang="en-IN" sz="1600" err="1">
                <a:latin typeface="Calibri Light"/>
                <a:cs typeface="Calibri Light"/>
              </a:rPr>
              <a:t>OlapCube</a:t>
            </a:r>
            <a:endParaRPr lang="en-IN" sz="1600">
              <a:latin typeface="Calibri Light"/>
              <a:cs typeface="Calibri Ligh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600">
                <a:latin typeface="Calibri Light"/>
                <a:cs typeface="Calibri Light"/>
              </a:rPr>
              <a:t>Importing </a:t>
            </a:r>
            <a:r>
              <a:rPr lang="en-IN" sz="1600" err="1">
                <a:latin typeface="Calibri Light"/>
                <a:cs typeface="Calibri Light"/>
              </a:rPr>
              <a:t>SuperCube</a:t>
            </a:r>
            <a:endParaRPr lang="en-IN" sz="1600">
              <a:latin typeface="Calibri Light"/>
              <a:cs typeface="Calibri Ligh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600">
                <a:latin typeface="Calibri Light"/>
                <a:cs typeface="Calibri Light"/>
              </a:rPr>
              <a:t>Importing Dossier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6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099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xmlns="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AEA6733-DD4E-4312-99FC-A334388497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3A51BAD-0426-4E09-ADEE-17BEFE7F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Demo On </a:t>
            </a:r>
            <a:r>
              <a:rPr lang="en-IN" err="1"/>
              <a:t>Jupyter</a:t>
            </a:r>
            <a:r>
              <a:rPr lang="en-IN"/>
              <a:t> Notebook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FD8BF-9F8B-46B3-84E1-76CF3A5AB5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 Summary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DB522-6647-401D-9895-CFC22788A8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41938" y="3497924"/>
            <a:ext cx="6502400" cy="1546550"/>
          </a:xfrm>
        </p:spPr>
        <p:txBody>
          <a:bodyPr lIns="91440" tIns="45720" rIns="91440" bIns="45720" anchor="ctr"/>
          <a:lstStyle/>
          <a:p>
            <a:pPr marL="285750" indent="-285750">
              <a:buChar char="•"/>
            </a:pPr>
            <a:r>
              <a:rPr lang="en-IN"/>
              <a:t>To establish connection with Intelligence server.</a:t>
            </a:r>
            <a:endParaRPr lang="en-US"/>
          </a:p>
          <a:p>
            <a:pPr marL="285750" indent="-285750">
              <a:buChar char="•"/>
            </a:pPr>
            <a:r>
              <a:rPr lang="en-IN"/>
              <a:t>Changing Login mode </a:t>
            </a:r>
            <a:endParaRPr lang="en-IN">
              <a:cs typeface="Calibri Light" panose="020F0302020204030204"/>
            </a:endParaRPr>
          </a:p>
          <a:p>
            <a:pPr marL="285750" indent="-285750">
              <a:buChar char="•"/>
            </a:pPr>
            <a:r>
              <a:rPr lang="en-IN"/>
              <a:t>To see username of project</a:t>
            </a:r>
            <a:endParaRPr lang="en-IN">
              <a:cs typeface="Calibri Light" panose="020F0302020204030204"/>
            </a:endParaRPr>
          </a:p>
          <a:p>
            <a:pPr marL="285750" indent="-285750">
              <a:buChar char="•"/>
            </a:pPr>
            <a:r>
              <a:rPr lang="en-IN"/>
              <a:t>To see all users, user groups in Project</a:t>
            </a:r>
            <a:endParaRPr lang="en-IN">
              <a:cs typeface="Calibri Light" panose="020F0302020204030204"/>
            </a:endParaRPr>
          </a:p>
          <a:p>
            <a:pPr marL="285750" indent="-285750">
              <a:buChar char="•"/>
            </a:pPr>
            <a:r>
              <a:rPr lang="en-IN"/>
              <a:t>To check user by its ID</a:t>
            </a:r>
            <a:endParaRPr lang="en-IN">
              <a:cs typeface="Calibri Light" panose="020F0302020204030204"/>
            </a:endParaRPr>
          </a:p>
          <a:p>
            <a:pPr marL="285750" indent="-285750">
              <a:buChar char="•"/>
            </a:pPr>
            <a:r>
              <a:rPr lang="en-IN"/>
              <a:t>To see the id of user by adding name of user.</a:t>
            </a:r>
            <a:endParaRPr lang="en-IN">
              <a:cs typeface="Calibri Light" panose="020F0302020204030204"/>
            </a:endParaRPr>
          </a:p>
          <a:p>
            <a:pPr marL="285750" indent="-285750">
              <a:buChar char="•"/>
            </a:pPr>
            <a:r>
              <a:rPr lang="en-IN"/>
              <a:t>Creating new user, altering new user, </a:t>
            </a:r>
            <a:endParaRPr lang="en-IN">
              <a:cs typeface="Calibri Light" panose="020F0302020204030204"/>
            </a:endParaRPr>
          </a:p>
          <a:p>
            <a:pPr marL="285750" indent="-285750">
              <a:buChar char="•"/>
            </a:pPr>
            <a:r>
              <a:rPr lang="en-IN"/>
              <a:t>Changing user name, password and full name of user</a:t>
            </a:r>
            <a:endParaRPr lang="en-IN">
              <a:cs typeface="Calibri Light" panose="020F0302020204030204"/>
            </a:endParaRPr>
          </a:p>
          <a:p>
            <a:pPr marL="285750" indent="-285750">
              <a:buChar char="•"/>
            </a:pPr>
            <a:r>
              <a:rPr lang="en-IN"/>
              <a:t>Importing Report</a:t>
            </a:r>
            <a:endParaRPr lang="en-IN">
              <a:cs typeface="Calibri Light" panose="020F0302020204030204"/>
            </a:endParaRPr>
          </a:p>
          <a:p>
            <a:pPr marL="285750" indent="-285750">
              <a:buChar char="•"/>
            </a:pPr>
            <a:r>
              <a:rPr lang="en-IN"/>
              <a:t>Creating attributes and metrics and storing attribute and metric elements</a:t>
            </a:r>
            <a:endParaRPr lang="en-IN">
              <a:cs typeface="Calibri Light" panose="020F0302020204030204"/>
            </a:endParaRPr>
          </a:p>
          <a:p>
            <a:pPr marL="285750" indent="-285750">
              <a:buChar char="•"/>
            </a:pPr>
            <a:r>
              <a:rPr lang="en-IN"/>
              <a:t>To see attributes, Metrics and attribute elements in a report. </a:t>
            </a:r>
            <a:endParaRPr lang="en-IN">
              <a:cs typeface="Calibri Light" panose="020F0302020204030204"/>
            </a:endParaRPr>
          </a:p>
          <a:p>
            <a:pPr marL="285750" indent="-285750">
              <a:buChar char="•"/>
            </a:pPr>
            <a:r>
              <a:rPr lang="en-IN"/>
              <a:t>Adding Data to DataFrame</a:t>
            </a:r>
            <a:endParaRPr lang="en-IN">
              <a:cs typeface="Calibri Light" panose="020F0302020204030204"/>
            </a:endParaRPr>
          </a:p>
          <a:p>
            <a:pPr marL="285750" indent="-285750">
              <a:buChar char="•"/>
            </a:pPr>
            <a:r>
              <a:rPr lang="en-IN"/>
              <a:t>Creating new project</a:t>
            </a:r>
            <a:endParaRPr lang="en-IN">
              <a:cs typeface="Calibri Light" panose="020F0302020204030204"/>
            </a:endParaRPr>
          </a:p>
          <a:p>
            <a:pPr marL="285750" indent="-285750">
              <a:buChar char="•"/>
            </a:pPr>
            <a:r>
              <a:rPr lang="en-IN"/>
              <a:t>Filtering data from report</a:t>
            </a:r>
            <a:endParaRPr lang="en-IN">
              <a:cs typeface="Calibri Light" panose="020F0302020204030204"/>
            </a:endParaRP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364"/>
            <a:ext cx="5167314" cy="566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5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xmlns="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28ED1-7CEC-434E-8D2E-6326269AE2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F2E5A-623D-4C18-BA16-40F99B37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Pros and Cons of MSTRIO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4A956D-67A7-4D47-8D68-407CF51A28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5876" y="1150992"/>
            <a:ext cx="6801282" cy="428160"/>
          </a:xfrm>
        </p:spPr>
        <p:txBody>
          <a:bodyPr/>
          <a:lstStyle/>
          <a:p>
            <a:r>
              <a:rPr lang="en-US"/>
              <a:t>Pros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4D01CF-0535-4AE9-8FF7-6A39A1B41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8015" y="1547660"/>
            <a:ext cx="6801282" cy="1872062"/>
          </a:xfrm>
        </p:spPr>
        <p:txBody>
          <a:bodyPr/>
          <a:lstStyle/>
          <a:p>
            <a:r>
              <a:rPr lang="en-IN" sz="1600"/>
              <a:t>Can integrate machine learning and data science using MSTRIO package in python.</a:t>
            </a:r>
          </a:p>
          <a:p>
            <a:r>
              <a:rPr lang="en-IN" sz="1600"/>
              <a:t>We can use multiple API’s using MSTRIO in Python.</a:t>
            </a:r>
          </a:p>
          <a:p>
            <a:r>
              <a:rPr lang="en-IN" sz="1600"/>
              <a:t>Less time required for report execution and importing.</a:t>
            </a:r>
          </a:p>
          <a:p>
            <a:r>
              <a:rPr lang="en-IN" sz="1600"/>
              <a:t>Code reusability is possible.</a:t>
            </a:r>
          </a:p>
          <a:p>
            <a:r>
              <a:rPr lang="en-US" sz="1600"/>
              <a:t>It’s easy to integrate business data in machine learning workflows and enable decision-makers to take action on predictive insights in MicroStrategy Reports, Dossiers, Hyper Intelligence Cards.</a:t>
            </a:r>
            <a:endParaRPr lang="en-IN" sz="1600"/>
          </a:p>
        </p:txBody>
      </p:sp>
      <p:pic>
        <p:nvPicPr>
          <p:cNvPr id="1026" name="Picture 2" descr="Pros And Cons Icon Images – Browse 1,787 Stock Photos, Vectors, and Video |  Adobe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547" y="1641430"/>
            <a:ext cx="3049179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34A956D-67A7-4D47-8D68-407CF51A2898}"/>
              </a:ext>
            </a:extLst>
          </p:cNvPr>
          <p:cNvSpPr txBox="1">
            <a:spLocks/>
          </p:cNvSpPr>
          <p:nvPr/>
        </p:nvSpPr>
        <p:spPr>
          <a:xfrm>
            <a:off x="968932" y="4152806"/>
            <a:ext cx="6801282" cy="3724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342900" indent="-3429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EE4F50"/>
              </a:buClr>
              <a:buSzPct val="100000"/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E4F50"/>
              </a:buClr>
              <a:buFont typeface="+mj-lt"/>
              <a:buAutoNum type="arabicPeriod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IN" sz="1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E4F50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Cons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94D01CF-0535-4AE9-8FF7-6A39A1B41D0F}"/>
              </a:ext>
            </a:extLst>
          </p:cNvPr>
          <p:cNvSpPr txBox="1">
            <a:spLocks/>
          </p:cNvSpPr>
          <p:nvPr/>
        </p:nvSpPr>
        <p:spPr>
          <a:xfrm>
            <a:off x="922366" y="4484615"/>
            <a:ext cx="7173210" cy="97075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Cannot use for Dossier and RSD visual </a:t>
            </a:r>
            <a:r>
              <a:rPr lang="en-IN" sz="1600" dirty="0" err="1"/>
              <a:t>Formattings</a:t>
            </a:r>
            <a:r>
              <a:rPr lang="en-IN" sz="1600" dirty="0"/>
              <a:t>.</a:t>
            </a:r>
          </a:p>
          <a:p>
            <a:r>
              <a:rPr lang="en-IN" sz="1600" dirty="0"/>
              <a:t>IDs are used in MSTRIO which is inconvenient.</a:t>
            </a:r>
            <a:endParaRPr lang="en-IN" sz="1600" dirty="0">
              <a:cs typeface="Calibri Light"/>
            </a:endParaRPr>
          </a:p>
          <a:p>
            <a:r>
              <a:rPr lang="en-US" sz="1600">
                <a:ea typeface="+mj-lt"/>
                <a:cs typeface="+mj-lt"/>
              </a:rPr>
              <a:t>Updating Datasets that were not created using the MicroStrategy REST API is not </a:t>
            </a:r>
            <a:r>
              <a:rPr lang="en-US" sz="1600" dirty="0">
                <a:ea typeface="+mj-lt"/>
                <a:cs typeface="+mj-lt"/>
              </a:rPr>
              <a:t>possible</a:t>
            </a:r>
            <a:r>
              <a:rPr lang="en-US" sz="1600">
                <a:ea typeface="+mj-lt"/>
                <a:cs typeface="+mj-lt"/>
              </a:rPr>
              <a:t>. This applies for example</a:t>
            </a:r>
            <a:r>
              <a:rPr lang="en-US" sz="1600" dirty="0">
                <a:ea typeface="+mj-lt"/>
                <a:cs typeface="+mj-lt"/>
              </a:rPr>
              <a:t> to </a:t>
            </a:r>
            <a:r>
              <a:rPr lang="en-US" sz="1600">
                <a:ea typeface="+mj-lt"/>
                <a:cs typeface="+mj-lt"/>
              </a:rPr>
              <a:t>Cubes </a:t>
            </a:r>
            <a:r>
              <a:rPr lang="en-US" sz="1600" dirty="0">
                <a:ea typeface="+mj-lt"/>
                <a:cs typeface="+mj-lt"/>
              </a:rPr>
              <a:t>created via </a:t>
            </a:r>
            <a:r>
              <a:rPr lang="en-US" sz="1600">
                <a:ea typeface="+mj-lt"/>
                <a:cs typeface="+mj-lt"/>
              </a:rPr>
              <a:t>MicroStrategy </a:t>
            </a:r>
            <a:r>
              <a:rPr lang="en-US" sz="1600" dirty="0">
                <a:ea typeface="+mj-lt"/>
                <a:cs typeface="+mj-lt"/>
              </a:rPr>
              <a:t>Web</a:t>
            </a:r>
            <a:r>
              <a:rPr lang="en-US" sz="1600">
                <a:ea typeface="+mj-lt"/>
                <a:cs typeface="+mj-lt"/>
              </a:rPr>
              <a:t> client</a:t>
            </a:r>
            <a:r>
              <a:rPr lang="en-US" sz="1600" dirty="0">
                <a:ea typeface="+mj-lt"/>
                <a:cs typeface="+mj-lt"/>
              </a:rPr>
              <a:t>.</a:t>
            </a:r>
            <a:endParaRPr lang="en-IN" sz="16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852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xmlns="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E152F2-87E2-475F-8CE3-91F0A211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171" y="888274"/>
            <a:ext cx="12017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1] </a:t>
            </a:r>
            <a:r>
              <a:rPr lang="en-IN">
                <a:hlinkClick r:id="rId2"/>
              </a:rPr>
              <a:t>https://pypi.org/project/mstrio-py/</a:t>
            </a:r>
            <a:endParaRPr lang="en-IN"/>
          </a:p>
          <a:p>
            <a:endParaRPr lang="en-IN"/>
          </a:p>
          <a:p>
            <a:r>
              <a:rPr lang="en-IN"/>
              <a:t>2] </a:t>
            </a:r>
            <a:r>
              <a:rPr lang="en-IN">
                <a:hlinkClick r:id="rId3"/>
              </a:rPr>
              <a:t>https://youtu.be/H9Pi-cob7Bo</a:t>
            </a:r>
            <a:endParaRPr lang="en-IN"/>
          </a:p>
          <a:p>
            <a:endParaRPr lang="en-IN"/>
          </a:p>
          <a:p>
            <a:endParaRPr lang="en-US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75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SS_PPT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2916</TotalTime>
  <Words>630</Words>
  <Application>Microsoft Office PowerPoint</Application>
  <PresentationFormat>Widescreen</PresentationFormat>
  <Paragraphs>109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NSS_PPT_Theme</vt:lpstr>
      <vt:lpstr>MSTRIO </vt:lpstr>
      <vt:lpstr>AGENDA</vt:lpstr>
      <vt:lpstr>What is MSTRIO</vt:lpstr>
      <vt:lpstr>Prerequisites for MSTRIO </vt:lpstr>
      <vt:lpstr>4 Essential Steps </vt:lpstr>
      <vt:lpstr>Tasks performed via MSTRIO </vt:lpstr>
      <vt:lpstr>Demo On Jupyter Notebook</vt:lpstr>
      <vt:lpstr>Pros and Cons of MSTRIO</vt:lpstr>
      <vt:lpstr>References</vt:lpstr>
      <vt:lpstr>Workstation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NICESS-DT007</dc:creator>
  <cp:lastModifiedBy>Ruchir Bhusari</cp:lastModifiedBy>
  <cp:revision>18</cp:revision>
  <dcterms:created xsi:type="dcterms:W3CDTF">2020-05-07T11:19:59Z</dcterms:created>
  <dcterms:modified xsi:type="dcterms:W3CDTF">2023-04-13T12:56:55Z</dcterms:modified>
</cp:coreProperties>
</file>