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webdesigninerr/Cyber_Intershi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kumimoji="0" lang="en-US" sz="3200" b="0" i="0" u="none" strike="noStrike" kern="1200" cap="all" spc="0" normalizeH="0" baseline="0" noProof="0" dirty="0">
                <a:ln>
                  <a:noFill/>
                </a:ln>
                <a:solidFill>
                  <a:prstClr val="black">
                    <a:lumMod val="75000"/>
                    <a:lumOff val="25000"/>
                  </a:prstClr>
                </a:solidFill>
                <a:effectLst/>
                <a:uLnTx/>
                <a:uFillTx/>
                <a:latin typeface="Franklin Gothic Demi"/>
                <a:ea typeface="+mj-ea"/>
                <a:cs typeface="+mj-cs"/>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130709" y="4271121"/>
            <a:ext cx="1038286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Sreshtha Das</a:t>
            </a:r>
          </a:p>
          <a:p>
            <a:r>
              <a:rPr lang="en-US" sz="2000" b="1" dirty="0">
                <a:solidFill>
                  <a:schemeClr val="accent1">
                    <a:lumMod val="75000"/>
                  </a:schemeClr>
                </a:solidFill>
                <a:latin typeface="Arial"/>
                <a:cs typeface="Arial"/>
              </a:rPr>
              <a:t>Student Name : Sreshtha Das</a:t>
            </a:r>
          </a:p>
          <a:p>
            <a:r>
              <a:rPr lang="en-US" sz="2000" b="1" dirty="0">
                <a:solidFill>
                  <a:schemeClr val="accent1">
                    <a:lumMod val="75000"/>
                  </a:schemeClr>
                </a:solidFill>
                <a:latin typeface="Arial"/>
                <a:cs typeface="Arial"/>
              </a:rPr>
              <a:t>College Name &amp; Department : St Thomas’ College of Engineering and Technology -</a:t>
            </a:r>
          </a:p>
          <a:p>
            <a:r>
              <a:rPr lang="en-US" sz="2000" b="1" dirty="0">
                <a:solidFill>
                  <a:schemeClr val="accent1">
                    <a:lumMod val="75000"/>
                  </a:schemeClr>
                </a:solidFill>
                <a:latin typeface="Arial"/>
                <a:cs typeface="Arial"/>
              </a:rPr>
              <a:t>Computer Science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Arial" panose="020B0604020202020204" pitchFamily="34" charset="0"/>
              <a:buChar char="•"/>
            </a:pPr>
            <a:r>
              <a:rPr lang="en-IN" sz="2000" b="1" dirty="0">
                <a:latin typeface="Arial" panose="020B0604020202020204" pitchFamily="34" charset="0"/>
                <a:cs typeface="Arial" panose="020B0604020202020204" pitchFamily="34" charset="0"/>
              </a:rPr>
              <a:t>Multi-Layer Steganography</a:t>
            </a:r>
            <a:r>
              <a:rPr lang="en-IN" sz="2000" dirty="0">
                <a:latin typeface="Arial" panose="020B0604020202020204" pitchFamily="34" charset="0"/>
                <a:cs typeface="Arial" panose="020B0604020202020204" pitchFamily="34" charset="0"/>
              </a:rPr>
              <a:t>: Implement multi-level embedding for additional obfuscation.</a:t>
            </a:r>
          </a:p>
          <a:p>
            <a:pPr>
              <a:buFont typeface="Arial" panose="020B0604020202020204" pitchFamily="34" charset="0"/>
              <a:buChar char="•"/>
            </a:pPr>
            <a:r>
              <a:rPr lang="en-IN" sz="2000" b="1" dirty="0">
                <a:latin typeface="Arial" panose="020B0604020202020204" pitchFamily="34" charset="0"/>
                <a:cs typeface="Arial" panose="020B0604020202020204" pitchFamily="34" charset="0"/>
              </a:rPr>
              <a:t>Support for Other Formats</a:t>
            </a:r>
            <a:r>
              <a:rPr lang="en-IN" sz="2000" dirty="0">
                <a:latin typeface="Arial" panose="020B0604020202020204" pitchFamily="34" charset="0"/>
                <a:cs typeface="Arial" panose="020B0604020202020204" pitchFamily="34" charset="0"/>
              </a:rPr>
              <a:t>: Expand compatibility to GIF and BMP formats.</a:t>
            </a:r>
          </a:p>
          <a:p>
            <a:pPr>
              <a:buFont typeface="Arial" panose="020B0604020202020204" pitchFamily="34" charset="0"/>
              <a:buChar char="•"/>
            </a:pPr>
            <a:r>
              <a:rPr lang="en-IN" sz="2000" b="1" dirty="0">
                <a:latin typeface="Arial" panose="020B0604020202020204" pitchFamily="34" charset="0"/>
                <a:cs typeface="Arial" panose="020B0604020202020204" pitchFamily="34" charset="0"/>
              </a:rPr>
              <a:t>Steganalysis Resistance</a:t>
            </a:r>
            <a:r>
              <a:rPr lang="en-IN" sz="2000" dirty="0">
                <a:latin typeface="Arial" panose="020B0604020202020204" pitchFamily="34" charset="0"/>
                <a:cs typeface="Arial" panose="020B0604020202020204" pitchFamily="34" charset="0"/>
              </a:rPr>
              <a:t>: Enhance the algorithm to resist detection by steganalysis techniques.</a:t>
            </a:r>
          </a:p>
          <a:p>
            <a:pPr>
              <a:buFont typeface="Arial" panose="020B0604020202020204" pitchFamily="34" charset="0"/>
              <a:buChar char="•"/>
            </a:pPr>
            <a:r>
              <a:rPr lang="en-IN" sz="2000" b="1" dirty="0">
                <a:latin typeface="Arial" panose="020B0604020202020204" pitchFamily="34" charset="0"/>
                <a:cs typeface="Arial" panose="020B0604020202020204" pitchFamily="34" charset="0"/>
              </a:rPr>
              <a:t>Mobile Application</a:t>
            </a:r>
            <a:r>
              <a:rPr lang="en-IN" sz="2000" dirty="0">
                <a:latin typeface="Arial" panose="020B0604020202020204" pitchFamily="34" charset="0"/>
                <a:cs typeface="Arial" panose="020B0604020202020204" pitchFamily="34" charset="0"/>
              </a:rPr>
              <a:t>: Develop an Android/iOS app for on-the-go steganography.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solidFill>
                  <a:srgbClr val="0F0F0F"/>
                </a:solidFill>
                <a:latin typeface="Arial" panose="020B0604020202020204" pitchFamily="34" charset="0"/>
                <a:ea typeface="+mn-lt"/>
                <a:cs typeface="Arial" panose="020B0604020202020204" pitchFamily="34" charset="0"/>
              </a:rPr>
              <a:t>Traditional steganography tools lack robust integration of password protection and precise data retrieval, risking unauthorized access or data loss. Existing methods often fail to handle variable message lengths securely within standard image formats. This project addresses these gaps by embedding encrypted messages and passwords into images using pixel-channel manipulation, ensuring controlled access and reliable extraction.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2000" dirty="0">
                <a:latin typeface="Arial" panose="020B0604020202020204" pitchFamily="34" charset="0"/>
                <a:cs typeface="Arial" panose="020B0604020202020204" pitchFamily="34" charset="0"/>
              </a:rPr>
              <a:t>Python: Core programming language for implementing steganography logic and GUI.</a:t>
            </a:r>
          </a:p>
          <a:p>
            <a:r>
              <a:rPr lang="en-IN" sz="2000" dirty="0">
                <a:latin typeface="Arial" panose="020B0604020202020204" pitchFamily="34" charset="0"/>
                <a:cs typeface="Arial" panose="020B0604020202020204" pitchFamily="34" charset="0"/>
              </a:rPr>
              <a:t>OpenCV (cv2): For reading, modifying, and writing image pixel data.</a:t>
            </a:r>
          </a:p>
          <a:p>
            <a:r>
              <a:rPr lang="en-IN" sz="2000" dirty="0" err="1">
                <a:latin typeface="Arial" panose="020B0604020202020204" pitchFamily="34" charset="0"/>
                <a:cs typeface="Arial" panose="020B0604020202020204" pitchFamily="34" charset="0"/>
              </a:rPr>
              <a:t>Tkinter</a:t>
            </a:r>
            <a:r>
              <a:rPr lang="en-IN" sz="2000" dirty="0">
                <a:latin typeface="Arial" panose="020B0604020202020204" pitchFamily="34" charset="0"/>
                <a:cs typeface="Arial" panose="020B0604020202020204" pitchFamily="34" charset="0"/>
              </a:rPr>
              <a:t>: GUI toolkit for creating the user interface to input messages and passwords.</a:t>
            </a:r>
          </a:p>
          <a:p>
            <a:r>
              <a:rPr lang="en-IN" sz="2000" dirty="0">
                <a:latin typeface="Arial" panose="020B0604020202020204" pitchFamily="34" charset="0"/>
                <a:cs typeface="Arial" panose="020B0604020202020204" pitchFamily="34" charset="0"/>
              </a:rPr>
              <a:t>NumPy: Implicitly used by OpenCV for array-based image manipulation.</a:t>
            </a:r>
          </a:p>
          <a:p>
            <a:r>
              <a:rPr lang="en-IN" sz="2000" dirty="0">
                <a:latin typeface="Arial" panose="020B0604020202020204" pitchFamily="34" charset="0"/>
                <a:cs typeface="Arial" panose="020B0604020202020204" pitchFamily="34" charset="0"/>
              </a:rPr>
              <a:t>Basic Steganography: Pixel-channel manipulation to embed/extract data within RGB values.</a:t>
            </a:r>
          </a:p>
          <a:p>
            <a:r>
              <a:rPr lang="en-IN" sz="2000" dirty="0">
                <a:latin typeface="Arial" panose="020B0604020202020204" pitchFamily="34" charset="0"/>
                <a:cs typeface="Arial" panose="020B0604020202020204" pitchFamily="34" charset="0"/>
              </a:rPr>
              <a:t>File I/O: Handling image files (PNG/JPEG) for lossless data embedding and retrieval.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92701" y="1567497"/>
            <a:ext cx="11029615" cy="4673324"/>
          </a:xfrm>
        </p:spPr>
        <p:txBody>
          <a:bodyPr>
            <a:noAutofit/>
          </a:bodyPr>
          <a:lstStyle/>
          <a:p>
            <a:r>
              <a:rPr lang="en-IN" sz="1600" b="1" dirty="0">
                <a:solidFill>
                  <a:srgbClr val="0F0F0F"/>
                </a:solidFill>
                <a:latin typeface="Arial" panose="020B0604020202020204" pitchFamily="34" charset="0"/>
                <a:cs typeface="Arial" panose="020B0604020202020204" pitchFamily="34" charset="0"/>
              </a:rPr>
              <a:t>Password-Protected Steganography</a:t>
            </a:r>
            <a:r>
              <a:rPr lang="en-IN" sz="1600" dirty="0">
                <a:solidFill>
                  <a:srgbClr val="0F0F0F"/>
                </a:solidFill>
                <a:latin typeface="Arial" panose="020B0604020202020204" pitchFamily="34" charset="0"/>
                <a:cs typeface="Arial" panose="020B0604020202020204" pitchFamily="34" charset="0"/>
              </a:rPr>
              <a:t>: Embeds a password alongside the secret message, ensuring only authorized users can decrypt the data.</a:t>
            </a:r>
          </a:p>
          <a:p>
            <a:r>
              <a:rPr lang="en-IN" sz="1600" b="1" dirty="0">
                <a:solidFill>
                  <a:srgbClr val="0F0F0F"/>
                </a:solidFill>
                <a:latin typeface="Arial" panose="020B0604020202020204" pitchFamily="34" charset="0"/>
                <a:cs typeface="Arial" panose="020B0604020202020204" pitchFamily="34" charset="0"/>
              </a:rPr>
              <a:t>Dynamic Data Embedding</a:t>
            </a:r>
            <a:r>
              <a:rPr lang="en-IN" sz="1600" dirty="0">
                <a:solidFill>
                  <a:srgbClr val="0F0F0F"/>
                </a:solidFill>
                <a:latin typeface="Arial" panose="020B0604020202020204" pitchFamily="34" charset="0"/>
                <a:cs typeface="Arial" panose="020B0604020202020204" pitchFamily="34" charset="0"/>
              </a:rPr>
              <a:t>: Handles variable-length messages and passwords by embedding metadata (e.g., password length) for precise extraction.</a:t>
            </a:r>
          </a:p>
          <a:p>
            <a:r>
              <a:rPr lang="en-IN" sz="1600" b="1" dirty="0">
                <a:solidFill>
                  <a:srgbClr val="0F0F0F"/>
                </a:solidFill>
                <a:latin typeface="Arial" panose="020B0604020202020204" pitchFamily="34" charset="0"/>
                <a:cs typeface="Arial" panose="020B0604020202020204" pitchFamily="34" charset="0"/>
              </a:rPr>
              <a:t>Pixel-Channel Manipulation</a:t>
            </a:r>
            <a:r>
              <a:rPr lang="en-IN" sz="1600" dirty="0">
                <a:solidFill>
                  <a:srgbClr val="0F0F0F"/>
                </a:solidFill>
                <a:latin typeface="Arial" panose="020B0604020202020204" pitchFamily="34" charset="0"/>
                <a:cs typeface="Arial" panose="020B0604020202020204" pitchFamily="34" charset="0"/>
              </a:rPr>
              <a:t>: Uses all three RGB channels of each pixel for efficient data embedding, maximizing image capacity.</a:t>
            </a:r>
          </a:p>
          <a:p>
            <a:r>
              <a:rPr lang="en-IN" sz="1600" b="1" dirty="0">
                <a:solidFill>
                  <a:srgbClr val="0F0F0F"/>
                </a:solidFill>
                <a:latin typeface="Arial" panose="020B0604020202020204" pitchFamily="34" charset="0"/>
                <a:cs typeface="Arial" panose="020B0604020202020204" pitchFamily="34" charset="0"/>
              </a:rPr>
              <a:t>Lossless Image Format Support</a:t>
            </a:r>
            <a:r>
              <a:rPr lang="en-IN" sz="1600" dirty="0">
                <a:solidFill>
                  <a:srgbClr val="0F0F0F"/>
                </a:solidFill>
                <a:latin typeface="Arial" panose="020B0604020202020204" pitchFamily="34" charset="0"/>
                <a:cs typeface="Arial" panose="020B0604020202020204" pitchFamily="34" charset="0"/>
              </a:rPr>
              <a:t>: Saves encrypted images in PNG format to prevent data corruption caused by compression (unlike JPEG).</a:t>
            </a:r>
          </a:p>
          <a:p>
            <a:r>
              <a:rPr lang="en-IN" sz="1600" b="1" dirty="0">
                <a:solidFill>
                  <a:srgbClr val="0F0F0F"/>
                </a:solidFill>
                <a:latin typeface="Arial" panose="020B0604020202020204" pitchFamily="34" charset="0"/>
                <a:cs typeface="Arial" panose="020B0604020202020204" pitchFamily="34" charset="0"/>
              </a:rPr>
              <a:t>User-Friendly GUI</a:t>
            </a:r>
            <a:r>
              <a:rPr lang="en-IN" sz="1600" dirty="0">
                <a:solidFill>
                  <a:srgbClr val="0F0F0F"/>
                </a:solidFill>
                <a:latin typeface="Arial" panose="020B0604020202020204" pitchFamily="34" charset="0"/>
                <a:cs typeface="Arial" panose="020B0604020202020204" pitchFamily="34" charset="0"/>
              </a:rPr>
              <a:t>: Provides an intuitive interface for message encryption and decryption, making it accessible to non-technical users.</a:t>
            </a:r>
          </a:p>
          <a:p>
            <a:r>
              <a:rPr lang="en-IN" sz="1600" b="1" dirty="0">
                <a:solidFill>
                  <a:srgbClr val="0F0F0F"/>
                </a:solidFill>
                <a:latin typeface="Arial" panose="020B0604020202020204" pitchFamily="34" charset="0"/>
                <a:cs typeface="Arial" panose="020B0604020202020204" pitchFamily="34" charset="0"/>
              </a:rPr>
              <a:t>Error Handling and Validation</a:t>
            </a:r>
            <a:r>
              <a:rPr lang="en-IN" sz="1600" dirty="0">
                <a:solidFill>
                  <a:srgbClr val="0F0F0F"/>
                </a:solidFill>
                <a:latin typeface="Arial" panose="020B0604020202020204" pitchFamily="34" charset="0"/>
                <a:cs typeface="Arial" panose="020B0604020202020204" pitchFamily="34" charset="0"/>
              </a:rPr>
              <a:t>: Checks image size compatibility and ensures proper file handling, preventing runtime errors.</a:t>
            </a:r>
          </a:p>
          <a:p>
            <a:r>
              <a:rPr lang="en-IN" sz="1600" b="1" dirty="0">
                <a:solidFill>
                  <a:srgbClr val="0F0F0F"/>
                </a:solidFill>
                <a:latin typeface="Arial" panose="020B0604020202020204" pitchFamily="34" charset="0"/>
                <a:cs typeface="Arial" panose="020B0604020202020204" pitchFamily="34" charset="0"/>
              </a:rPr>
              <a:t>Customizable Input Image</a:t>
            </a:r>
            <a:r>
              <a:rPr lang="en-IN" sz="1600" dirty="0">
                <a:solidFill>
                  <a:srgbClr val="0F0F0F"/>
                </a:solidFill>
                <a:latin typeface="Arial" panose="020B0604020202020204" pitchFamily="34" charset="0"/>
                <a:cs typeface="Arial" panose="020B0604020202020204" pitchFamily="34" charset="0"/>
              </a:rPr>
              <a:t>: Allows users to specify any image file for encryption, enhancing flexibility.</a:t>
            </a:r>
          </a:p>
          <a:p>
            <a:r>
              <a:rPr lang="en-IN" sz="1600" b="1" dirty="0">
                <a:solidFill>
                  <a:srgbClr val="0F0F0F"/>
                </a:solidFill>
                <a:latin typeface="Arial" panose="020B0604020202020204" pitchFamily="34" charset="0"/>
                <a:cs typeface="Arial" panose="020B0604020202020204" pitchFamily="34" charset="0"/>
              </a:rPr>
              <a:t>Secure Delimiter System</a:t>
            </a:r>
            <a:r>
              <a:rPr lang="en-IN" sz="1600" dirty="0">
                <a:solidFill>
                  <a:srgbClr val="0F0F0F"/>
                </a:solidFill>
                <a:latin typeface="Arial" panose="020B0604020202020204" pitchFamily="34" charset="0"/>
                <a:cs typeface="Arial" panose="020B0604020202020204" pitchFamily="34" charset="0"/>
              </a:rPr>
              <a:t>: Uses a unique delimiter (ASCII 255) to separate the message and password during embedding and extraction.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Cybersecurity professionals seeking covert data transfer.</a:t>
            </a:r>
          </a:p>
          <a:p>
            <a:r>
              <a:rPr lang="en-US" sz="2000" dirty="0">
                <a:latin typeface="Arial" panose="020B0604020202020204" pitchFamily="34" charset="0"/>
                <a:cs typeface="Arial" panose="020B0604020202020204" pitchFamily="34" charset="0"/>
              </a:rPr>
              <a:t>Individuals needing secure communication channels.</a:t>
            </a:r>
          </a:p>
          <a:p>
            <a:r>
              <a:rPr lang="en-US" sz="2000" dirty="0">
                <a:latin typeface="Arial" panose="020B0604020202020204" pitchFamily="34" charset="0"/>
                <a:cs typeface="Arial" panose="020B0604020202020204" pitchFamily="34" charset="0"/>
              </a:rPr>
              <a:t>Researchers and developers working on data hiding techniques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9" name="Content Placeholder 18">
            <a:extLst>
              <a:ext uri="{FF2B5EF4-FFF2-40B4-BE49-F238E27FC236}">
                <a16:creationId xmlns:a16="http://schemas.microsoft.com/office/drawing/2014/main" id="{14C23550-2A80-A6AB-80F7-9BE3DD2AF971}"/>
              </a:ext>
            </a:extLst>
          </p:cNvPr>
          <p:cNvPicPr>
            <a:picLocks noGrp="1" noChangeAspect="1"/>
          </p:cNvPicPr>
          <p:nvPr>
            <p:ph idx="1"/>
          </p:nvPr>
        </p:nvPicPr>
        <p:blipFill>
          <a:blip r:embed="rId2"/>
          <a:stretch>
            <a:fillRect/>
          </a:stretch>
        </p:blipFill>
        <p:spPr>
          <a:xfrm>
            <a:off x="581191" y="1657405"/>
            <a:ext cx="3429333" cy="2097488"/>
          </a:xfrm>
        </p:spPr>
      </p:pic>
      <p:sp>
        <p:nvSpPr>
          <p:cNvPr id="20" name="TextBox 19">
            <a:extLst>
              <a:ext uri="{FF2B5EF4-FFF2-40B4-BE49-F238E27FC236}">
                <a16:creationId xmlns:a16="http://schemas.microsoft.com/office/drawing/2014/main" id="{5008D98C-41A7-6AD2-CE0F-FCF9397859D3}"/>
              </a:ext>
            </a:extLst>
          </p:cNvPr>
          <p:cNvSpPr txBox="1"/>
          <p:nvPr/>
        </p:nvSpPr>
        <p:spPr>
          <a:xfrm>
            <a:off x="802104" y="1177200"/>
            <a:ext cx="2294022"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Encryption Program</a:t>
            </a:r>
          </a:p>
        </p:txBody>
      </p:sp>
      <p:pic>
        <p:nvPicPr>
          <p:cNvPr id="22" name="Picture 21">
            <a:extLst>
              <a:ext uri="{FF2B5EF4-FFF2-40B4-BE49-F238E27FC236}">
                <a16:creationId xmlns:a16="http://schemas.microsoft.com/office/drawing/2014/main" id="{F4FCF671-32AB-4355-7D2E-78F1648A1BCF}"/>
              </a:ext>
            </a:extLst>
          </p:cNvPr>
          <p:cNvPicPr>
            <a:picLocks noChangeAspect="1"/>
          </p:cNvPicPr>
          <p:nvPr/>
        </p:nvPicPr>
        <p:blipFill>
          <a:blip r:embed="rId3"/>
          <a:stretch>
            <a:fillRect/>
          </a:stretch>
        </p:blipFill>
        <p:spPr>
          <a:xfrm>
            <a:off x="581191" y="4415021"/>
            <a:ext cx="3429333" cy="2258564"/>
          </a:xfrm>
          <a:prstGeom prst="rect">
            <a:avLst/>
          </a:prstGeom>
        </p:spPr>
      </p:pic>
      <p:sp>
        <p:nvSpPr>
          <p:cNvPr id="23" name="TextBox 22">
            <a:extLst>
              <a:ext uri="{FF2B5EF4-FFF2-40B4-BE49-F238E27FC236}">
                <a16:creationId xmlns:a16="http://schemas.microsoft.com/office/drawing/2014/main" id="{57A03582-9C59-4D53-24AB-8F05DA1F25FE}"/>
              </a:ext>
            </a:extLst>
          </p:cNvPr>
          <p:cNvSpPr txBox="1"/>
          <p:nvPr/>
        </p:nvSpPr>
        <p:spPr>
          <a:xfrm>
            <a:off x="697830" y="3995180"/>
            <a:ext cx="2502569"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Decryption Program</a:t>
            </a:r>
          </a:p>
        </p:txBody>
      </p:sp>
      <p:sp>
        <p:nvSpPr>
          <p:cNvPr id="26" name="TextBox 25">
            <a:extLst>
              <a:ext uri="{FF2B5EF4-FFF2-40B4-BE49-F238E27FC236}">
                <a16:creationId xmlns:a16="http://schemas.microsoft.com/office/drawing/2014/main" id="{C40F6FED-6339-7989-DE0E-EED948DE0A9D}"/>
              </a:ext>
            </a:extLst>
          </p:cNvPr>
          <p:cNvSpPr txBox="1"/>
          <p:nvPr/>
        </p:nvSpPr>
        <p:spPr>
          <a:xfrm>
            <a:off x="4857657" y="798027"/>
            <a:ext cx="2085474"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Encrypted Image</a:t>
            </a:r>
          </a:p>
        </p:txBody>
      </p:sp>
      <p:pic>
        <p:nvPicPr>
          <p:cNvPr id="28" name="Picture 27">
            <a:extLst>
              <a:ext uri="{FF2B5EF4-FFF2-40B4-BE49-F238E27FC236}">
                <a16:creationId xmlns:a16="http://schemas.microsoft.com/office/drawing/2014/main" id="{21B18449-8700-8CCA-C04B-23657CDDF02A}"/>
              </a:ext>
            </a:extLst>
          </p:cNvPr>
          <p:cNvPicPr>
            <a:picLocks noChangeAspect="1"/>
          </p:cNvPicPr>
          <p:nvPr/>
        </p:nvPicPr>
        <p:blipFill>
          <a:blip r:embed="rId4"/>
          <a:stretch>
            <a:fillRect/>
          </a:stretch>
        </p:blipFill>
        <p:spPr>
          <a:xfrm>
            <a:off x="4700341" y="4450169"/>
            <a:ext cx="3481137" cy="2258564"/>
          </a:xfrm>
          <a:prstGeom prst="rect">
            <a:avLst/>
          </a:prstGeom>
        </p:spPr>
      </p:pic>
      <p:sp>
        <p:nvSpPr>
          <p:cNvPr id="29" name="TextBox 28">
            <a:extLst>
              <a:ext uri="{FF2B5EF4-FFF2-40B4-BE49-F238E27FC236}">
                <a16:creationId xmlns:a16="http://schemas.microsoft.com/office/drawing/2014/main" id="{193F3D93-EEB5-8BEA-EFFA-EF82D87DD71B}"/>
              </a:ext>
            </a:extLst>
          </p:cNvPr>
          <p:cNvSpPr txBox="1"/>
          <p:nvPr/>
        </p:nvSpPr>
        <p:spPr>
          <a:xfrm>
            <a:off x="4563981" y="3987270"/>
            <a:ext cx="3753855"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Output 1(Entering data and passcode)</a:t>
            </a:r>
          </a:p>
        </p:txBody>
      </p:sp>
      <p:pic>
        <p:nvPicPr>
          <p:cNvPr id="31" name="Picture 30">
            <a:extLst>
              <a:ext uri="{FF2B5EF4-FFF2-40B4-BE49-F238E27FC236}">
                <a16:creationId xmlns:a16="http://schemas.microsoft.com/office/drawing/2014/main" id="{9FA4FBB2-88DF-5538-C5B0-F4C7C49D0D7E}"/>
              </a:ext>
            </a:extLst>
          </p:cNvPr>
          <p:cNvPicPr>
            <a:picLocks noChangeAspect="1"/>
          </p:cNvPicPr>
          <p:nvPr/>
        </p:nvPicPr>
        <p:blipFill>
          <a:blip r:embed="rId5"/>
          <a:stretch>
            <a:fillRect/>
          </a:stretch>
        </p:blipFill>
        <p:spPr>
          <a:xfrm>
            <a:off x="8455438" y="5206118"/>
            <a:ext cx="3335509" cy="676369"/>
          </a:xfrm>
          <a:prstGeom prst="rect">
            <a:avLst/>
          </a:prstGeom>
        </p:spPr>
      </p:pic>
      <p:sp>
        <p:nvSpPr>
          <p:cNvPr id="32" name="TextBox 31">
            <a:extLst>
              <a:ext uri="{FF2B5EF4-FFF2-40B4-BE49-F238E27FC236}">
                <a16:creationId xmlns:a16="http://schemas.microsoft.com/office/drawing/2014/main" id="{6AA53D71-007D-C908-88A2-4D3954AFFDA8}"/>
              </a:ext>
            </a:extLst>
          </p:cNvPr>
          <p:cNvSpPr txBox="1"/>
          <p:nvPr/>
        </p:nvSpPr>
        <p:spPr>
          <a:xfrm>
            <a:off x="8672052" y="4811951"/>
            <a:ext cx="2646947"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Output 2</a:t>
            </a:r>
          </a:p>
        </p:txBody>
      </p:sp>
      <p:pic>
        <p:nvPicPr>
          <p:cNvPr id="4" name="Picture 3">
            <a:extLst>
              <a:ext uri="{FF2B5EF4-FFF2-40B4-BE49-F238E27FC236}">
                <a16:creationId xmlns:a16="http://schemas.microsoft.com/office/drawing/2014/main" id="{EACB5044-E61E-73DB-A183-962B5AD3FDD8}"/>
              </a:ext>
            </a:extLst>
          </p:cNvPr>
          <p:cNvPicPr>
            <a:picLocks noChangeAspect="1"/>
          </p:cNvPicPr>
          <p:nvPr/>
        </p:nvPicPr>
        <p:blipFill>
          <a:blip r:embed="rId6"/>
          <a:stretch>
            <a:fillRect/>
          </a:stretch>
        </p:blipFill>
        <p:spPr>
          <a:xfrm>
            <a:off x="4931574" y="1165048"/>
            <a:ext cx="6387425" cy="269787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successfully addresses the limitations of traditional steganography methods by integrating password protection and efficient pixel-channel manipulation. The implemented solution ensures secure and reliable data hiding while maintaining image integrity. Future improvements can further enhance security, usability, and adaptability across different platforms.</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sz="2000" dirty="0">
                <a:hlinkClick r:id="rId2"/>
              </a:rPr>
              <a:t>https://github.com/webdesigninerr/Cyber_Intership</a:t>
            </a:r>
            <a:endParaRPr lang="en-IN" sz="2000" dirty="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108</TotalTime>
  <Words>528</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Sreshtha Das</cp:lastModifiedBy>
  <cp:revision>27</cp:revision>
  <dcterms:created xsi:type="dcterms:W3CDTF">2021-05-26T16:50:10Z</dcterms:created>
  <dcterms:modified xsi:type="dcterms:W3CDTF">2025-02-26T11:12:27Z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