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4.png" ContentType="image/png"/>
  <Override PartName="/ppt/media/image3.png" ContentType="image/png"/>
  <Override PartName="/ppt/media/image2.png" ContentType="image/png"/>
  <Override PartName="/ppt/media/image1.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5" name="PlaceHolder 2"/>
          <p:cNvSpPr>
            <a:spLocks noGrp="1"/>
          </p:cNvSpPr>
          <p:nvPr>
            <p:ph type="body"/>
          </p:nvPr>
        </p:nvSpPr>
        <p:spPr>
          <a:xfrm>
            <a:off x="720000" y="2160000"/>
            <a:ext cx="8639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6" name="PlaceHolder 3"/>
          <p:cNvSpPr>
            <a:spLocks noGrp="1"/>
          </p:cNvSpPr>
          <p:nvPr>
            <p:ph type="body"/>
          </p:nvPr>
        </p:nvSpPr>
        <p:spPr>
          <a:xfrm>
            <a:off x="720000" y="4450320"/>
            <a:ext cx="8639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8" name="PlaceHolder 2"/>
          <p:cNvSpPr>
            <a:spLocks noGrp="1"/>
          </p:cNvSpPr>
          <p:nvPr>
            <p:ph type="body"/>
          </p:nvPr>
        </p:nvSpPr>
        <p:spPr>
          <a:xfrm>
            <a:off x="72000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3"/>
          <p:cNvSpPr>
            <a:spLocks noGrp="1"/>
          </p:cNvSpPr>
          <p:nvPr>
            <p:ph type="body"/>
          </p:nvPr>
        </p:nvSpPr>
        <p:spPr>
          <a:xfrm>
            <a:off x="514728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4"/>
          <p:cNvSpPr>
            <a:spLocks noGrp="1"/>
          </p:cNvSpPr>
          <p:nvPr>
            <p:ph type="body"/>
          </p:nvPr>
        </p:nvSpPr>
        <p:spPr>
          <a:xfrm>
            <a:off x="5147280" y="445032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1" name="PlaceHolder 5"/>
          <p:cNvSpPr>
            <a:spLocks noGrp="1"/>
          </p:cNvSpPr>
          <p:nvPr>
            <p:ph type="body"/>
          </p:nvPr>
        </p:nvSpPr>
        <p:spPr>
          <a:xfrm>
            <a:off x="720000" y="445032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3" name="PlaceHolder 2"/>
          <p:cNvSpPr>
            <a:spLocks noGrp="1"/>
          </p:cNvSpPr>
          <p:nvPr>
            <p:ph type="body"/>
          </p:nvPr>
        </p:nvSpPr>
        <p:spPr>
          <a:xfrm>
            <a:off x="720000" y="216000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4" name="PlaceHolder 3"/>
          <p:cNvSpPr>
            <a:spLocks noGrp="1"/>
          </p:cNvSpPr>
          <p:nvPr>
            <p:ph type="body"/>
          </p:nvPr>
        </p:nvSpPr>
        <p:spPr>
          <a:xfrm>
            <a:off x="3641040" y="216000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5" name="PlaceHolder 4"/>
          <p:cNvSpPr>
            <a:spLocks noGrp="1"/>
          </p:cNvSpPr>
          <p:nvPr>
            <p:ph type="body"/>
          </p:nvPr>
        </p:nvSpPr>
        <p:spPr>
          <a:xfrm>
            <a:off x="6562440" y="216000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6" name="PlaceHolder 5"/>
          <p:cNvSpPr>
            <a:spLocks noGrp="1"/>
          </p:cNvSpPr>
          <p:nvPr>
            <p:ph type="body"/>
          </p:nvPr>
        </p:nvSpPr>
        <p:spPr>
          <a:xfrm>
            <a:off x="6562440" y="445032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7" name="PlaceHolder 6"/>
          <p:cNvSpPr>
            <a:spLocks noGrp="1"/>
          </p:cNvSpPr>
          <p:nvPr>
            <p:ph type="body"/>
          </p:nvPr>
        </p:nvSpPr>
        <p:spPr>
          <a:xfrm>
            <a:off x="3641040" y="445032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8" name="PlaceHolder 7"/>
          <p:cNvSpPr>
            <a:spLocks noGrp="1"/>
          </p:cNvSpPr>
          <p:nvPr>
            <p:ph type="body"/>
          </p:nvPr>
        </p:nvSpPr>
        <p:spPr>
          <a:xfrm>
            <a:off x="720000" y="445032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subTitle"/>
          </p:nvPr>
        </p:nvSpPr>
        <p:spPr>
          <a:xfrm>
            <a:off x="720000" y="2160000"/>
            <a:ext cx="8639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720000" y="2160000"/>
            <a:ext cx="8639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7" name="PlaceHolder 2"/>
          <p:cNvSpPr>
            <a:spLocks noGrp="1"/>
          </p:cNvSpPr>
          <p:nvPr>
            <p:ph type="body"/>
          </p:nvPr>
        </p:nvSpPr>
        <p:spPr>
          <a:xfrm>
            <a:off x="720000" y="2160000"/>
            <a:ext cx="421596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8" name="PlaceHolder 3"/>
          <p:cNvSpPr>
            <a:spLocks noGrp="1"/>
          </p:cNvSpPr>
          <p:nvPr>
            <p:ph type="body"/>
          </p:nvPr>
        </p:nvSpPr>
        <p:spPr>
          <a:xfrm>
            <a:off x="5147280" y="2160000"/>
            <a:ext cx="421596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720000" y="300960"/>
            <a:ext cx="885528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72000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720000" y="445032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5147280" y="2160000"/>
            <a:ext cx="421596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 name="PlaceHolder 2"/>
          <p:cNvSpPr>
            <a:spLocks noGrp="1"/>
          </p:cNvSpPr>
          <p:nvPr>
            <p:ph type="subTitle"/>
          </p:nvPr>
        </p:nvSpPr>
        <p:spPr>
          <a:xfrm>
            <a:off x="720000" y="2160000"/>
            <a:ext cx="8639640" cy="43844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720000" y="2160000"/>
            <a:ext cx="421596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514728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5147280" y="445032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72000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514728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2" name="PlaceHolder 4"/>
          <p:cNvSpPr>
            <a:spLocks noGrp="1"/>
          </p:cNvSpPr>
          <p:nvPr>
            <p:ph type="body"/>
          </p:nvPr>
        </p:nvSpPr>
        <p:spPr>
          <a:xfrm>
            <a:off x="720000" y="4450320"/>
            <a:ext cx="8639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4" name="PlaceHolder 2"/>
          <p:cNvSpPr>
            <a:spLocks noGrp="1"/>
          </p:cNvSpPr>
          <p:nvPr>
            <p:ph type="body"/>
          </p:nvPr>
        </p:nvSpPr>
        <p:spPr>
          <a:xfrm>
            <a:off x="720000" y="2160000"/>
            <a:ext cx="8639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5" name="PlaceHolder 3"/>
          <p:cNvSpPr>
            <a:spLocks noGrp="1"/>
          </p:cNvSpPr>
          <p:nvPr>
            <p:ph type="body"/>
          </p:nvPr>
        </p:nvSpPr>
        <p:spPr>
          <a:xfrm>
            <a:off x="720000" y="4450320"/>
            <a:ext cx="8639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7" name="PlaceHolder 2"/>
          <p:cNvSpPr>
            <a:spLocks noGrp="1"/>
          </p:cNvSpPr>
          <p:nvPr>
            <p:ph type="body"/>
          </p:nvPr>
        </p:nvSpPr>
        <p:spPr>
          <a:xfrm>
            <a:off x="72000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3"/>
          <p:cNvSpPr>
            <a:spLocks noGrp="1"/>
          </p:cNvSpPr>
          <p:nvPr>
            <p:ph type="body"/>
          </p:nvPr>
        </p:nvSpPr>
        <p:spPr>
          <a:xfrm>
            <a:off x="514728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4"/>
          <p:cNvSpPr>
            <a:spLocks noGrp="1"/>
          </p:cNvSpPr>
          <p:nvPr>
            <p:ph type="body"/>
          </p:nvPr>
        </p:nvSpPr>
        <p:spPr>
          <a:xfrm>
            <a:off x="5147280" y="445032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0" name="PlaceHolder 5"/>
          <p:cNvSpPr>
            <a:spLocks noGrp="1"/>
          </p:cNvSpPr>
          <p:nvPr>
            <p:ph type="body"/>
          </p:nvPr>
        </p:nvSpPr>
        <p:spPr>
          <a:xfrm>
            <a:off x="720000" y="445032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720000" y="216000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3641040" y="216000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6562440" y="216000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6562440" y="445032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6" name="PlaceHolder 6"/>
          <p:cNvSpPr>
            <a:spLocks noGrp="1"/>
          </p:cNvSpPr>
          <p:nvPr>
            <p:ph type="body"/>
          </p:nvPr>
        </p:nvSpPr>
        <p:spPr>
          <a:xfrm>
            <a:off x="3641040" y="445032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7" name="PlaceHolder 7"/>
          <p:cNvSpPr>
            <a:spLocks noGrp="1"/>
          </p:cNvSpPr>
          <p:nvPr>
            <p:ph type="body"/>
          </p:nvPr>
        </p:nvSpPr>
        <p:spPr>
          <a:xfrm>
            <a:off x="720000" y="4450320"/>
            <a:ext cx="278172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 name="PlaceHolder 2"/>
          <p:cNvSpPr>
            <a:spLocks noGrp="1"/>
          </p:cNvSpPr>
          <p:nvPr>
            <p:ph type="body"/>
          </p:nvPr>
        </p:nvSpPr>
        <p:spPr>
          <a:xfrm>
            <a:off x="720000" y="2160000"/>
            <a:ext cx="863964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8" name="PlaceHolder 2"/>
          <p:cNvSpPr>
            <a:spLocks noGrp="1"/>
          </p:cNvSpPr>
          <p:nvPr>
            <p:ph type="body"/>
          </p:nvPr>
        </p:nvSpPr>
        <p:spPr>
          <a:xfrm>
            <a:off x="720000" y="2160000"/>
            <a:ext cx="421596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9" name="PlaceHolder 3"/>
          <p:cNvSpPr>
            <a:spLocks noGrp="1"/>
          </p:cNvSpPr>
          <p:nvPr>
            <p:ph type="body"/>
          </p:nvPr>
        </p:nvSpPr>
        <p:spPr>
          <a:xfrm>
            <a:off x="5147280" y="2160000"/>
            <a:ext cx="421596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20000" y="300960"/>
            <a:ext cx="8855280" cy="585180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3" name="PlaceHolder 2"/>
          <p:cNvSpPr>
            <a:spLocks noGrp="1"/>
          </p:cNvSpPr>
          <p:nvPr>
            <p:ph type="body"/>
          </p:nvPr>
        </p:nvSpPr>
        <p:spPr>
          <a:xfrm>
            <a:off x="72000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3"/>
          <p:cNvSpPr>
            <a:spLocks noGrp="1"/>
          </p:cNvSpPr>
          <p:nvPr>
            <p:ph type="body"/>
          </p:nvPr>
        </p:nvSpPr>
        <p:spPr>
          <a:xfrm>
            <a:off x="720000" y="445032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5" name="PlaceHolder 4"/>
          <p:cNvSpPr>
            <a:spLocks noGrp="1"/>
          </p:cNvSpPr>
          <p:nvPr>
            <p:ph type="body"/>
          </p:nvPr>
        </p:nvSpPr>
        <p:spPr>
          <a:xfrm>
            <a:off x="5147280" y="2160000"/>
            <a:ext cx="421596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7" name="PlaceHolder 2"/>
          <p:cNvSpPr>
            <a:spLocks noGrp="1"/>
          </p:cNvSpPr>
          <p:nvPr>
            <p:ph type="body"/>
          </p:nvPr>
        </p:nvSpPr>
        <p:spPr>
          <a:xfrm>
            <a:off x="720000" y="2160000"/>
            <a:ext cx="4215960" cy="43844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3"/>
          <p:cNvSpPr>
            <a:spLocks noGrp="1"/>
          </p:cNvSpPr>
          <p:nvPr>
            <p:ph type="body"/>
          </p:nvPr>
        </p:nvSpPr>
        <p:spPr>
          <a:xfrm>
            <a:off x="514728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9" name="PlaceHolder 4"/>
          <p:cNvSpPr>
            <a:spLocks noGrp="1"/>
          </p:cNvSpPr>
          <p:nvPr>
            <p:ph type="body"/>
          </p:nvPr>
        </p:nvSpPr>
        <p:spPr>
          <a:xfrm>
            <a:off x="5147280" y="445032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300960"/>
            <a:ext cx="8855280" cy="126216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1" name="PlaceHolder 2"/>
          <p:cNvSpPr>
            <a:spLocks noGrp="1"/>
          </p:cNvSpPr>
          <p:nvPr>
            <p:ph type="body"/>
          </p:nvPr>
        </p:nvSpPr>
        <p:spPr>
          <a:xfrm>
            <a:off x="72000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3"/>
          <p:cNvSpPr>
            <a:spLocks noGrp="1"/>
          </p:cNvSpPr>
          <p:nvPr>
            <p:ph type="body"/>
          </p:nvPr>
        </p:nvSpPr>
        <p:spPr>
          <a:xfrm>
            <a:off x="5147280" y="2160000"/>
            <a:ext cx="421596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3" name="PlaceHolder 4"/>
          <p:cNvSpPr>
            <a:spLocks noGrp="1"/>
          </p:cNvSpPr>
          <p:nvPr>
            <p:ph type="body"/>
          </p:nvPr>
        </p:nvSpPr>
        <p:spPr>
          <a:xfrm>
            <a:off x="720000" y="4450320"/>
            <a:ext cx="8639640" cy="20912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4320000"/>
            <a:ext cx="503640" cy="1079640"/>
          </a:xfrm>
          <a:prstGeom prst="rect">
            <a:avLst/>
          </a:prstGeom>
          <a:solidFill>
            <a:srgbClr val="ef2929"/>
          </a:solidFill>
          <a:ln>
            <a:noFill/>
          </a:ln>
        </p:spPr>
        <p:style>
          <a:lnRef idx="0"/>
          <a:fillRef idx="0"/>
          <a:effectRef idx="0"/>
          <a:fontRef idx="minor"/>
        </p:style>
      </p:sp>
      <p:sp>
        <p:nvSpPr>
          <p:cNvPr id="1" name="PlaceHolder 2"/>
          <p:cNvSpPr>
            <a:spLocks noGrp="1"/>
          </p:cNvSpPr>
          <p:nvPr>
            <p:ph type="title"/>
          </p:nvPr>
        </p:nvSpPr>
        <p:spPr>
          <a:xfrm>
            <a:off x="720000" y="300960"/>
            <a:ext cx="885528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88000"/>
            <a:ext cx="503640" cy="1079640"/>
          </a:xfrm>
          <a:prstGeom prst="rect">
            <a:avLst/>
          </a:prstGeom>
          <a:solidFill>
            <a:srgbClr val="ef2929"/>
          </a:solidFill>
          <a:ln>
            <a:noFill/>
          </a:ln>
        </p:spPr>
        <p:style>
          <a:lnRef idx="0"/>
          <a:fillRef idx="0"/>
          <a:effectRef idx="0"/>
          <a:fontRef idx="minor"/>
        </p:style>
      </p:sp>
      <p:sp>
        <p:nvSpPr>
          <p:cNvPr id="40" name="PlaceHolder 2"/>
          <p:cNvSpPr>
            <a:spLocks noGrp="1"/>
          </p:cNvSpPr>
          <p:nvPr>
            <p:ph type="title"/>
          </p:nvPr>
        </p:nvSpPr>
        <p:spPr>
          <a:xfrm>
            <a:off x="720000" y="300960"/>
            <a:ext cx="8855280" cy="126216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1" name="PlaceHolder 3"/>
          <p:cNvSpPr>
            <a:spLocks noGrp="1"/>
          </p:cNvSpPr>
          <p:nvPr>
            <p:ph type="body"/>
          </p:nvPr>
        </p:nvSpPr>
        <p:spPr>
          <a:xfrm>
            <a:off x="720000" y="2160000"/>
            <a:ext cx="8639640" cy="438444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hyperlink" Target="http://blog.coldev.co/apa-itu-git/"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hyperlink" Target="http://software.endy.muhardin.com/aplikasi/instalasi-git-di-windows/" TargetMode="External"/><Relationship Id="rId2" Type="http://schemas.openxmlformats.org/officeDocument/2006/relationships/hyperlink" Target="http://www.sistiandy.web.id/2016/03/cara-instalasi-dan-konfigurasi-git-linux.html?m=1" TargetMode="External"/><Relationship Id="rId3" Type="http://schemas.openxmlformats.org/officeDocument/2006/relationships/hyperlink" Target="https://git-scm.com/download/win" TargetMode="External"/><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792000" y="4104000"/>
            <a:ext cx="8567640" cy="1439640"/>
          </a:xfrm>
          <a:prstGeom prst="rect">
            <a:avLst/>
          </a:prstGeom>
          <a:noFill/>
          <a:ln>
            <a:noFill/>
          </a:ln>
        </p:spPr>
        <p:style>
          <a:lnRef idx="0"/>
          <a:fillRef idx="0"/>
          <a:effectRef idx="0"/>
          <a:fontRef idx="minor"/>
        </p:style>
      </p:sp>
      <p:sp>
        <p:nvSpPr>
          <p:cNvPr id="79" name="CustomShape 2"/>
          <p:cNvSpPr/>
          <p:nvPr/>
        </p:nvSpPr>
        <p:spPr>
          <a:xfrm>
            <a:off x="792000" y="5904000"/>
            <a:ext cx="8567640" cy="982080"/>
          </a:xfrm>
          <a:prstGeom prst="rect">
            <a:avLst/>
          </a:prstGeom>
          <a:noFill/>
          <a:ln>
            <a:noFill/>
          </a:ln>
        </p:spPr>
        <p:style>
          <a:lnRef idx="0"/>
          <a:fillRef idx="0"/>
          <a:effectRef idx="0"/>
          <a:fontRef idx="minor"/>
        </p:style>
      </p:sp>
      <p:pic>
        <p:nvPicPr>
          <p:cNvPr id="80" name="" descr=""/>
          <p:cNvPicPr/>
          <p:nvPr/>
        </p:nvPicPr>
        <p:blipFill>
          <a:blip r:embed="rId1"/>
          <a:srcRect l="12974" t="0" r="24837" b="0"/>
          <a:stretch/>
        </p:blipFill>
        <p:spPr>
          <a:xfrm>
            <a:off x="-76320" y="-144000"/>
            <a:ext cx="10156680" cy="7703640"/>
          </a:xfrm>
          <a:prstGeom prst="rect">
            <a:avLst/>
          </a:prstGeom>
          <a:ln>
            <a:noFill/>
          </a:ln>
        </p:spPr>
      </p:pic>
      <p:pic>
        <p:nvPicPr>
          <p:cNvPr id="81" name="" descr=""/>
          <p:cNvPicPr/>
          <p:nvPr/>
        </p:nvPicPr>
        <p:blipFill>
          <a:blip r:embed="rId2"/>
          <a:srcRect l="0" t="0" r="3418" b="0"/>
          <a:stretch/>
        </p:blipFill>
        <p:spPr>
          <a:xfrm>
            <a:off x="-76320" y="1195920"/>
            <a:ext cx="10156320" cy="495972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uFill>
                  <a:solidFill>
                    <a:srgbClr val="ffffff"/>
                  </a:solidFill>
                </a:uFill>
                <a:latin typeface="Open Sans"/>
              </a:rPr>
              <a:t>REFERENSI</a:t>
            </a:r>
            <a:endParaRPr b="0" lang="en-US" sz="1800" spc="-1" strike="noStrike">
              <a:solidFill>
                <a:srgbClr val="000000"/>
              </a:solidFill>
              <a:uFill>
                <a:solidFill>
                  <a:srgbClr val="ffffff"/>
                </a:solidFill>
              </a:uFill>
              <a:latin typeface="Arial"/>
            </a:endParaRPr>
          </a:p>
        </p:txBody>
      </p:sp>
      <p:sp>
        <p:nvSpPr>
          <p:cNvPr id="98" name="CustomShape 2"/>
          <p:cNvSpPr/>
          <p:nvPr/>
        </p:nvSpPr>
        <p:spPr>
          <a:xfrm>
            <a:off x="720000" y="2160000"/>
            <a:ext cx="8639640" cy="4384440"/>
          </a:xfrm>
          <a:prstGeom prst="rect">
            <a:avLst/>
          </a:prstGeom>
          <a:noFill/>
          <a:ln>
            <a:noFill/>
          </a:ln>
        </p:spPr>
        <p:style>
          <a:lnRef idx="0"/>
          <a:fillRef idx="0"/>
          <a:effectRef idx="0"/>
          <a:fontRef idx="minor"/>
        </p:style>
        <p:txBody>
          <a:bodyPr lIns="0" rIns="0" tIns="0" bIns="0"/>
          <a:p>
            <a:pPr marL="432000" indent="-323640">
              <a:lnSpc>
                <a:spcPct val="100000"/>
              </a:lnSpc>
              <a:buClr>
                <a:srgbClr val="ef2929"/>
              </a:buClr>
              <a:buSzPct val="45000"/>
              <a:buFont typeface="Wingdings" charset="2"/>
              <a:buChar char=""/>
            </a:pPr>
            <a:r>
              <a:rPr b="0" lang="en-US" sz="2800" spc="-1" strike="noStrike" u="sng">
                <a:solidFill>
                  <a:srgbClr val="0000ff"/>
                </a:solidFill>
                <a:uFill>
                  <a:solidFill>
                    <a:srgbClr val="ffffff"/>
                  </a:solidFill>
                </a:uFill>
                <a:latin typeface="Open Sans"/>
                <a:hlinkClick r:id="rId1"/>
              </a:rPr>
              <a:t>http://blog.coldev.co/apa-itu-git/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pPr algn="ctr"/>
            <a:r>
              <a:rPr b="1" lang="en-US" sz="4400" spc="-1" strike="noStrike">
                <a:solidFill>
                  <a:srgbClr val="333333"/>
                </a:solidFill>
                <a:uFill>
                  <a:solidFill>
                    <a:srgbClr val="ffffff"/>
                  </a:solidFill>
                </a:uFill>
                <a:latin typeface="Open Sans"/>
              </a:rPr>
              <a:t>PRACTICE</a:t>
            </a:r>
            <a:endParaRPr b="0" lang="en-US" sz="1800" spc="-1" strike="noStrike">
              <a:solidFill>
                <a:srgbClr val="000000"/>
              </a:solidFill>
              <a:uFill>
                <a:solidFill>
                  <a:srgbClr val="ffffff"/>
                </a:solidFill>
              </a:uFill>
              <a:latin typeface="Arial"/>
            </a:endParaRPr>
          </a:p>
        </p:txBody>
      </p:sp>
      <p:sp>
        <p:nvSpPr>
          <p:cNvPr id="100" name="CustomShape 2"/>
          <p:cNvSpPr/>
          <p:nvPr/>
        </p:nvSpPr>
        <p:spPr>
          <a:xfrm>
            <a:off x="720000" y="2160000"/>
            <a:ext cx="8639640" cy="4384440"/>
          </a:xfrm>
          <a:prstGeom prst="rect">
            <a:avLst/>
          </a:prstGeom>
          <a:noFill/>
          <a:ln>
            <a:noFill/>
          </a:ln>
        </p:spPr>
        <p:style>
          <a:lnRef idx="0"/>
          <a:fillRef idx="0"/>
          <a:effectRef idx="0"/>
          <a:fontRef idx="minor"/>
        </p:style>
        <p:txBody>
          <a:bodyPr lIns="0" rIns="0" tIns="0" bIns="0"/>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Buat akun github.</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Generate kode SSH di terminal GIT</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Tekan enter terussss...</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endParaRPr b="0" lang="en-US" sz="1800" spc="-1" strike="noStrike">
              <a:solidFill>
                <a:srgbClr val="000000"/>
              </a:solidFill>
              <a:uFill>
                <a:solidFill>
                  <a:srgbClr val="ffffff"/>
                </a:solidFill>
              </a:uFill>
              <a:latin typeface="Arial"/>
            </a:endParaRPr>
          </a:p>
        </p:txBody>
      </p:sp>
      <p:pic>
        <p:nvPicPr>
          <p:cNvPr id="101" name="" descr=""/>
          <p:cNvPicPr/>
          <p:nvPr/>
        </p:nvPicPr>
        <p:blipFill>
          <a:blip r:embed="rId1"/>
          <a:stretch/>
        </p:blipFill>
        <p:spPr>
          <a:xfrm>
            <a:off x="1483560" y="3734280"/>
            <a:ext cx="7477560" cy="4719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pPr algn="ctr"/>
            <a:r>
              <a:rPr b="1" lang="en-US" sz="4400" spc="-1" strike="noStrike">
                <a:solidFill>
                  <a:srgbClr val="333333"/>
                </a:solidFill>
                <a:uFill>
                  <a:solidFill>
                    <a:srgbClr val="ffffff"/>
                  </a:solidFill>
                </a:uFill>
                <a:latin typeface="Open Sans"/>
              </a:rPr>
              <a:t>PRACTICE</a:t>
            </a:r>
            <a:endParaRPr b="0" lang="en-US" sz="1800" spc="-1" strike="noStrike">
              <a:solidFill>
                <a:srgbClr val="000000"/>
              </a:solidFill>
              <a:uFill>
                <a:solidFill>
                  <a:srgbClr val="ffffff"/>
                </a:solidFill>
              </a:uFill>
              <a:latin typeface="Arial"/>
            </a:endParaRPr>
          </a:p>
        </p:txBody>
      </p:sp>
      <p:sp>
        <p:nvSpPr>
          <p:cNvPr id="103" name="CustomShape 2"/>
          <p:cNvSpPr/>
          <p:nvPr/>
        </p:nvSpPr>
        <p:spPr>
          <a:xfrm>
            <a:off x="720000" y="2160000"/>
            <a:ext cx="8639640" cy="4384440"/>
          </a:xfrm>
          <a:prstGeom prst="rect">
            <a:avLst/>
          </a:prstGeom>
          <a:noFill/>
          <a:ln>
            <a:noFill/>
          </a:ln>
        </p:spPr>
        <p:style>
          <a:lnRef idx="0"/>
          <a:fillRef idx="0"/>
          <a:effectRef idx="0"/>
          <a:fontRef idx="minor"/>
        </p:style>
        <p:txBody>
          <a:bodyPr lIns="0" rIns="0" tIns="0" bIns="0"/>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Kemudian ketikkan perintah di bawah ini. Maka akan muncul kode SSH. Lalu copy code tersebut untuk dipaste ke Github</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kemudian masuk ke Setting Github di pojok kanan atas (bagian account). Lalu pilih SSH and GPG key.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endParaRPr b="0" lang="en-US" sz="1800" spc="-1" strike="noStrike">
              <a:solidFill>
                <a:srgbClr val="000000"/>
              </a:solidFill>
              <a:uFill>
                <a:solidFill>
                  <a:srgbClr val="ffffff"/>
                </a:solidFill>
              </a:uFill>
              <a:latin typeface="Arial"/>
            </a:endParaRPr>
          </a:p>
        </p:txBody>
      </p:sp>
      <p:pic>
        <p:nvPicPr>
          <p:cNvPr id="104" name="" descr=""/>
          <p:cNvPicPr/>
          <p:nvPr/>
        </p:nvPicPr>
        <p:blipFill>
          <a:blip r:embed="rId1"/>
          <a:stretch/>
        </p:blipFill>
        <p:spPr>
          <a:xfrm>
            <a:off x="1554480" y="3781800"/>
            <a:ext cx="7575840" cy="15217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pPr algn="ctr"/>
            <a:r>
              <a:rPr b="1" lang="en-US" sz="4400" spc="-1" strike="noStrike">
                <a:solidFill>
                  <a:srgbClr val="333333"/>
                </a:solidFill>
                <a:uFill>
                  <a:solidFill>
                    <a:srgbClr val="ffffff"/>
                  </a:solidFill>
                </a:uFill>
                <a:latin typeface="Open Sans"/>
              </a:rPr>
              <a:t>CHALLANGE</a:t>
            </a:r>
            <a:endParaRPr b="0" lang="en-US" sz="1800" spc="-1" strike="noStrike">
              <a:solidFill>
                <a:srgbClr val="000000"/>
              </a:solidFill>
              <a:uFill>
                <a:solidFill>
                  <a:srgbClr val="ffffff"/>
                </a:solidFill>
              </a:uFill>
              <a:latin typeface="Arial"/>
            </a:endParaRPr>
          </a:p>
        </p:txBody>
      </p:sp>
      <p:sp>
        <p:nvSpPr>
          <p:cNvPr id="106" name="CustomShape 2"/>
          <p:cNvSpPr/>
          <p:nvPr/>
        </p:nvSpPr>
        <p:spPr>
          <a:xfrm>
            <a:off x="720000" y="2160000"/>
            <a:ext cx="8639640" cy="4384440"/>
          </a:xfrm>
          <a:prstGeom prst="rect">
            <a:avLst/>
          </a:prstGeom>
          <a:noFill/>
          <a:ln>
            <a:noFill/>
          </a:ln>
        </p:spPr>
        <p:style>
          <a:lnRef idx="0"/>
          <a:fillRef idx="0"/>
          <a:effectRef idx="0"/>
          <a:fontRef idx="minor"/>
        </p:style>
        <p:txBody>
          <a:bodyPr lIns="0" rIns="0" tIns="0" bIns="0"/>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Clone repository </a:t>
            </a:r>
            <a:r>
              <a:rPr b="0" lang="en-US" sz="2800" spc="-1" strike="noStrike" u="sng">
                <a:solidFill>
                  <a:srgbClr val="333333"/>
                </a:solidFill>
                <a:uFill>
                  <a:solidFill>
                    <a:srgbClr val="ffffff"/>
                  </a:solidFill>
                </a:uFill>
                <a:latin typeface="Open Sans"/>
              </a:rPr>
              <a:t>webdev</a:t>
            </a:r>
            <a:r>
              <a:rPr b="0" lang="en-US" sz="2800" spc="-1" strike="noStrike">
                <a:solidFill>
                  <a:srgbClr val="333333"/>
                </a:solidFill>
                <a:uFill>
                  <a:solidFill>
                    <a:srgbClr val="ffffff"/>
                  </a:solidFill>
                </a:uFill>
                <a:latin typeface="Open Sans"/>
              </a:rPr>
              <a:t> menggunakan SSH dengan alamat </a:t>
            </a:r>
            <a:r>
              <a:rPr b="0" lang="en-US" sz="2800" spc="-1" strike="noStrike">
                <a:solidFill>
                  <a:srgbClr val="333333"/>
                </a:solidFill>
                <a:uFill>
                  <a:solidFill>
                    <a:srgbClr val="ffffff"/>
                  </a:solidFill>
                </a:uFill>
                <a:latin typeface="Open Sans"/>
              </a:rPr>
              <a:t>
</a:t>
            </a:r>
            <a:r>
              <a:rPr b="1" lang="en-US" sz="2800" spc="-1" strike="noStrike">
                <a:solidFill>
                  <a:srgbClr val="333333"/>
                </a:solidFill>
                <a:uFill>
                  <a:solidFill>
                    <a:srgbClr val="ffffff"/>
                  </a:solidFill>
                </a:uFill>
                <a:latin typeface="Open Sans"/>
              </a:rPr>
              <a:t>git@github.com:webdev-pens/webdev.git</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Pecahkan teka teki yang ada di file ‘its_me.txt’</a:t>
            </a:r>
            <a:r>
              <a:rPr b="0" lang="en-US" sz="2800" spc="-1" strike="noStrike">
                <a:solidFill>
                  <a:srgbClr val="333333"/>
                </a:solidFill>
                <a:uFill>
                  <a:solidFill>
                    <a:srgbClr val="ffffff"/>
                  </a:solidFill>
                </a:uFill>
                <a:latin typeface="Open Sans"/>
              </a:rPr>
              <a:t>
</a:t>
            </a:r>
            <a:r>
              <a:rPr b="0" lang="en-US" sz="2800" spc="-1" strike="noStrike">
                <a:solidFill>
                  <a:srgbClr val="333333"/>
                </a:solidFill>
                <a:uFill>
                  <a:solidFill>
                    <a:srgbClr val="ffffff"/>
                  </a:solidFill>
                </a:uFill>
                <a:latin typeface="Open Sans"/>
              </a:rPr>
              <a:t> </a:t>
            </a:r>
            <a:endParaRPr b="0" lang="en-US" sz="1800" spc="-1" strike="noStrike">
              <a:solidFill>
                <a:srgbClr val="000000"/>
              </a:solidFill>
              <a:uFill>
                <a:solidFill>
                  <a:srgbClr val="ffffff"/>
                </a:solidFill>
              </a:uFill>
              <a:latin typeface="Arial"/>
            </a:endParaRPr>
          </a:p>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Kerjakan sesuai dengan instruksi pada file tersebut</a:t>
            </a:r>
            <a:endParaRPr b="0" lang="en-US" sz="1800" spc="-1" strike="noStrike">
              <a:solidFill>
                <a:srgbClr val="000000"/>
              </a:solidFill>
              <a:uFill>
                <a:solidFill>
                  <a:srgbClr val="ffffff"/>
                </a:solidFill>
              </a:uFill>
              <a:latin typeface="Arial"/>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uFill>
                  <a:solidFill>
                    <a:srgbClr val="ffffff"/>
                  </a:solidFill>
                </a:uFill>
                <a:latin typeface="Open Sans"/>
              </a:rPr>
              <a:t>Apa itu GIT ?</a:t>
            </a:r>
            <a:endParaRPr b="0" lang="en-US" sz="1800" spc="-1" strike="noStrike">
              <a:solidFill>
                <a:srgbClr val="000000"/>
              </a:solidFill>
              <a:uFill>
                <a:solidFill>
                  <a:srgbClr val="ffffff"/>
                </a:solidFill>
              </a:uFill>
              <a:latin typeface="Arial"/>
            </a:endParaRPr>
          </a:p>
        </p:txBody>
      </p:sp>
      <p:sp>
        <p:nvSpPr>
          <p:cNvPr id="83" name="CustomShape 2"/>
          <p:cNvSpPr/>
          <p:nvPr/>
        </p:nvSpPr>
        <p:spPr>
          <a:xfrm>
            <a:off x="720000" y="2160000"/>
            <a:ext cx="8639640" cy="4384440"/>
          </a:xfrm>
          <a:prstGeom prst="rect">
            <a:avLst/>
          </a:prstGeom>
          <a:noFill/>
          <a:ln>
            <a:noFill/>
          </a:ln>
        </p:spPr>
        <p:style>
          <a:lnRef idx="0"/>
          <a:fillRef idx="0"/>
          <a:effectRef idx="0"/>
          <a:fontRef idx="minor"/>
        </p:style>
        <p:txBody>
          <a:bodyPr lIns="0" rIns="0" tIns="0" bIns="0"/>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Git adalah tools yang berfungsi sebagai Version Control System (VCS) dan kalau diartikan ke bahasa kita artinya sebuah sistem pelacak perubahan pada file. </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uFill>
                  <a:solidFill>
                    <a:srgbClr val="ffffff"/>
                  </a:solidFill>
                </a:uFill>
                <a:latin typeface="Open Sans"/>
              </a:rPr>
              <a:t>Apa itu GIT ?</a:t>
            </a:r>
            <a:endParaRPr b="0" lang="en-US" sz="1800" spc="-1" strike="noStrike">
              <a:solidFill>
                <a:srgbClr val="000000"/>
              </a:solidFill>
              <a:uFill>
                <a:solidFill>
                  <a:srgbClr val="ffffff"/>
                </a:solidFill>
              </a:uFill>
              <a:latin typeface="Arial"/>
            </a:endParaRPr>
          </a:p>
        </p:txBody>
      </p:sp>
      <p:sp>
        <p:nvSpPr>
          <p:cNvPr id="85" name="CustomShape 2"/>
          <p:cNvSpPr/>
          <p:nvPr/>
        </p:nvSpPr>
        <p:spPr>
          <a:xfrm>
            <a:off x="720000" y="2160000"/>
            <a:ext cx="8639640" cy="4384440"/>
          </a:xfrm>
          <a:prstGeom prst="rect">
            <a:avLst/>
          </a:prstGeom>
          <a:noFill/>
          <a:ln>
            <a:noFill/>
          </a:ln>
        </p:spPr>
        <p:style>
          <a:lnRef idx="0"/>
          <a:fillRef idx="0"/>
          <a:effectRef idx="0"/>
          <a:fontRef idx="minor"/>
        </p:style>
        <p:txBody>
          <a:bodyPr lIns="0" rIns="0" tIns="0" bIns="0"/>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Git sendiri dibuat oleh orang yang menciptakan Kernel Linux, yaitu Linus Torvalds. Pada awalnya Git digunakan untuk membantu pengembangan Kernel Linux sebelum akhirnya dipakai lebih luas di berbagai pengembangan software lainnya dan dibuat multi-platform sehingga tersedia di hampir semua OS. </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uFill>
                  <a:solidFill>
                    <a:srgbClr val="ffffff"/>
                  </a:solidFill>
                </a:uFill>
                <a:latin typeface="Open Sans"/>
              </a:rPr>
              <a:t>Kenapa GIT penting ?</a:t>
            </a:r>
            <a:endParaRPr b="0" lang="en-US" sz="1800" spc="-1" strike="noStrike">
              <a:solidFill>
                <a:srgbClr val="000000"/>
              </a:solidFill>
              <a:uFill>
                <a:solidFill>
                  <a:srgbClr val="ffffff"/>
                </a:solidFill>
              </a:uFill>
              <a:latin typeface="Arial"/>
            </a:endParaRPr>
          </a:p>
        </p:txBody>
      </p:sp>
      <p:sp>
        <p:nvSpPr>
          <p:cNvPr id="87" name="CustomShape 2"/>
          <p:cNvSpPr/>
          <p:nvPr/>
        </p:nvSpPr>
        <p:spPr>
          <a:xfrm>
            <a:off x="720000" y="2160000"/>
            <a:ext cx="8639640" cy="4384440"/>
          </a:xfrm>
          <a:prstGeom prst="rect">
            <a:avLst/>
          </a:prstGeom>
          <a:noFill/>
          <a:ln>
            <a:noFill/>
          </a:ln>
        </p:spPr>
        <p:style>
          <a:lnRef idx="0"/>
          <a:fillRef idx="0"/>
          <a:effectRef idx="0"/>
          <a:fontRef idx="minor"/>
        </p:style>
        <p:txBody>
          <a:bodyPr lIns="0" rIns="0" tIns="0" bIns="0"/>
          <a:p>
            <a:pPr marL="432000" indent="-323640">
              <a:lnSpc>
                <a:spcPct val="100000"/>
              </a:lnSpc>
              <a:buClr>
                <a:srgbClr val="ef2929"/>
              </a:buClr>
              <a:buSzPct val="45000"/>
              <a:buFont typeface="Wingdings" charset="2"/>
              <a:buChar char=""/>
            </a:pPr>
            <a:r>
              <a:rPr b="0" lang="en-US" sz="2800" spc="-1" strike="noStrike">
                <a:solidFill>
                  <a:srgbClr val="333333"/>
                </a:solidFill>
                <a:uFill>
                  <a:solidFill>
                    <a:srgbClr val="ffffff"/>
                  </a:solidFill>
                </a:uFill>
                <a:latin typeface="Open Sans"/>
              </a:rPr>
              <a:t>Dengan menggunakan Git, setiap orang dalam sebuah tim dapat melakukan perubahan pada source-code tanpa harus takut terjadi bentrok ataupun kesulitan dalam menggabungkan hasil perubahan yang mereka lakukan. Dengan menggunakan Git, setiap perubahan pada source-code akan terlacak pesan perubahannya, apa saja yang diubah, siapa yang mengubah dan kapan waktunya.</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uFill>
                  <a:solidFill>
                    <a:srgbClr val="ffffff"/>
                  </a:solidFill>
                </a:uFill>
                <a:latin typeface="Open Sans"/>
              </a:rPr>
              <a:t>Kenapa GIT penting ?</a:t>
            </a: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720000" y="300960"/>
            <a:ext cx="8855280" cy="1262160"/>
          </a:xfrm>
          <a:prstGeom prst="rect">
            <a:avLst/>
          </a:prstGeom>
          <a:noFill/>
          <a:ln>
            <a:noFill/>
          </a:ln>
        </p:spPr>
        <p:txBody>
          <a:bodyPr lIns="0" rIns="0" tIns="0" bIns="0" anchor="ctr"/>
          <a:p>
            <a:pPr algn="ctr"/>
            <a:r>
              <a:rPr b="0" lang="en-US" sz="4400" spc="-1" strike="noStrike">
                <a:solidFill>
                  <a:srgbClr val="000000"/>
                </a:solidFill>
                <a:uFill>
                  <a:solidFill>
                    <a:srgbClr val="ffffff"/>
                  </a:solidFill>
                </a:uFill>
                <a:latin typeface="Arial"/>
              </a:rPr>
              <a:t>INSTAL GIT </a:t>
            </a:r>
            <a:endParaRPr b="0" lang="en-US" sz="4400" spc="-1" strike="noStrike">
              <a:solidFill>
                <a:srgbClr val="000000"/>
              </a:solidFill>
              <a:uFill>
                <a:solidFill>
                  <a:srgbClr val="ffffff"/>
                </a:solidFill>
              </a:uFill>
              <a:latin typeface="Arial"/>
            </a:endParaRPr>
          </a:p>
        </p:txBody>
      </p:sp>
      <p:sp>
        <p:nvSpPr>
          <p:cNvPr id="90" name="TextShape 2"/>
          <p:cNvSpPr txBox="1"/>
          <p:nvPr/>
        </p:nvSpPr>
        <p:spPr>
          <a:xfrm>
            <a:off x="720000" y="2194560"/>
            <a:ext cx="8972640" cy="4645800"/>
          </a:xfrm>
          <a:prstGeom prst="rect">
            <a:avLst/>
          </a:prstGeom>
          <a:noFill/>
          <a:ln>
            <a:noFill/>
          </a:ln>
        </p:spPr>
        <p:txBody>
          <a:bodyPr lIns="90000" rIns="90000" tIns="45000" bIns="45000"/>
          <a:p>
            <a:r>
              <a:rPr b="1" lang="en-US" sz="1800" spc="-1" strike="noStrike">
                <a:solidFill>
                  <a:srgbClr val="000000"/>
                </a:solidFill>
                <a:uFill>
                  <a:solidFill>
                    <a:srgbClr val="ffffff"/>
                  </a:solidFill>
                </a:uFill>
                <a:latin typeface="Arial"/>
              </a:rPr>
              <a:t>WINDOWS</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hlinkClick r:id="rId1"/>
              </a:rPr>
              <a:t>http://software.endy.muhardin.com/aplikasi/instalasi-git-di-windows/</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rPr>
              <a:t>LINUX</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hlinkClick r:id="rId2"/>
              </a:rPr>
              <a:t>http://www.sistiandy.web.id/2016/03/cara-instalasi-dan-konfigurasi-git-linux.html?m=1</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
</a:t>
            </a:r>
            <a:r>
              <a:rPr b="0" lang="en-US" sz="1800" spc="-1" strike="noStrike">
                <a:solidFill>
                  <a:srgbClr val="000000"/>
                </a:solidFill>
                <a:uFill>
                  <a:solidFill>
                    <a:srgbClr val="ffffff"/>
                  </a:solidFill>
                </a:uFill>
                <a:latin typeface="Arial"/>
              </a:rPr>
              <a:t>Windows Installer</a:t>
            </a:r>
            <a:endParaRPr b="0" lang="en-US" sz="1800" spc="-1" strike="noStrike">
              <a:solidFill>
                <a:srgbClr val="000000"/>
              </a:solidFill>
              <a:uFill>
                <a:solidFill>
                  <a:srgbClr val="ffffff"/>
                </a:solidFill>
              </a:uFill>
              <a:latin typeface="Arial"/>
            </a:endParaRPr>
          </a:p>
          <a:p>
            <a:r>
              <a:rPr b="0" lang="en-US" sz="1800" spc="-1" strike="noStrike">
                <a:solidFill>
                  <a:srgbClr val="000000"/>
                </a:solidFill>
                <a:uFill>
                  <a:solidFill>
                    <a:srgbClr val="ffffff"/>
                  </a:solidFill>
                </a:uFill>
                <a:latin typeface="Arial"/>
                <a:hlinkClick r:id="rId3"/>
              </a:rPr>
              <a:t>https://git-scm.com/download/win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uFill>
                  <a:solidFill>
                    <a:srgbClr val="ffffff"/>
                  </a:solidFill>
                </a:uFill>
                <a:latin typeface="Open Sans"/>
              </a:rPr>
              <a:t>Perintah dasar Git</a:t>
            </a:r>
            <a:endParaRPr b="0" lang="en-US" sz="1800" spc="-1" strike="noStrike">
              <a:solidFill>
                <a:srgbClr val="000000"/>
              </a:solidFill>
              <a:uFill>
                <a:solidFill>
                  <a:srgbClr val="ffffff"/>
                </a:solidFill>
              </a:uFill>
              <a:latin typeface="Arial"/>
            </a:endParaRPr>
          </a:p>
        </p:txBody>
      </p:sp>
      <p:graphicFrame>
        <p:nvGraphicFramePr>
          <p:cNvPr id="92" name="Table 2"/>
          <p:cNvGraphicFramePr/>
          <p:nvPr/>
        </p:nvGraphicFramePr>
        <p:xfrm>
          <a:off x="724320" y="1646280"/>
          <a:ext cx="8639640" cy="5159520"/>
        </p:xfrm>
        <a:graphic>
          <a:graphicData uri="http://schemas.openxmlformats.org/drawingml/2006/table">
            <a:tbl>
              <a:tblPr/>
              <a:tblGrid>
                <a:gridCol w="2137680"/>
                <a:gridCol w="6502320"/>
              </a:tblGrid>
              <a:tr h="778680">
                <a:tc>
                  <a:txBody>
                    <a:bodyPr lIns="90000" rIns="90000"/>
                    <a:p>
                      <a:r>
                        <a:rPr b="1" lang="en-US" sz="1800" spc="-1" strike="noStrike">
                          <a:solidFill>
                            <a:srgbClr val="000000"/>
                          </a:solidFill>
                          <a:uFill>
                            <a:solidFill>
                              <a:srgbClr val="ffffff"/>
                            </a:solidFill>
                          </a:uFill>
                          <a:latin typeface="Arial"/>
                        </a:rPr>
                        <a:t>git init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p>
                      <a:r>
                        <a:rPr b="0" lang="en-US" sz="1800" spc="-1" strike="noStrike">
                          <a:solidFill>
                            <a:srgbClr val="000000"/>
                          </a:solidFill>
                          <a:uFill>
                            <a:solidFill>
                              <a:srgbClr val="ffffff"/>
                            </a:solidFill>
                          </a:uFill>
                          <a:latin typeface="Arial"/>
                        </a:rPr>
                        <a:t>untuk membuat repo lokal baru pada perintah ini akan dibuat sebuah folder baru yang bernama ".git"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r>
              <a:tr h="450000">
                <a:tc>
                  <a:txBody>
                    <a:bodyPr lIns="90000" rIns="90000"/>
                    <a:p>
                      <a:r>
                        <a:rPr b="1" lang="en-US" sz="1800" spc="-1" strike="noStrike">
                          <a:solidFill>
                            <a:srgbClr val="000000"/>
                          </a:solidFill>
                          <a:uFill>
                            <a:solidFill>
                              <a:srgbClr val="ffffff"/>
                            </a:solidFill>
                          </a:uFill>
                          <a:latin typeface="Arial"/>
                        </a:rPr>
                        <a:t>git status</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1800" spc="-1" strike="noStrike">
                          <a:solidFill>
                            <a:srgbClr val="000000"/>
                          </a:solidFill>
                          <a:uFill>
                            <a:solidFill>
                              <a:srgbClr val="ffffff"/>
                            </a:solidFill>
                          </a:uFill>
                          <a:latin typeface="Arial"/>
                        </a:rPr>
                        <a:t>untuk melihat status dari repo lokal</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r h="778680">
                <a:tc>
                  <a:txBody>
                    <a:bodyPr lIns="90000" rIns="90000"/>
                    <a:p>
                      <a:r>
                        <a:rPr b="1" lang="en-US" sz="1800" spc="-1" strike="noStrike">
                          <a:solidFill>
                            <a:srgbClr val="000000"/>
                          </a:solidFill>
                          <a:uFill>
                            <a:solidFill>
                              <a:srgbClr val="ffffff"/>
                            </a:solidFill>
                          </a:uFill>
                          <a:latin typeface="Arial"/>
                        </a:rPr>
                        <a:t>git add</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p>
                      <a:r>
                        <a:rPr b="0" lang="en-US" sz="1800" spc="-1" strike="noStrike">
                          <a:solidFill>
                            <a:srgbClr val="000000"/>
                          </a:solidFill>
                          <a:uFill>
                            <a:solidFill>
                              <a:srgbClr val="ffffff"/>
                            </a:solidFill>
                          </a:uFill>
                          <a:latin typeface="Arial"/>
                        </a:rPr>
                        <a:t>untuk menambahkan file ke dalam repo yang sebelumnya sudah dibuat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450000">
                <a:tc>
                  <a:txBody>
                    <a:bodyPr lIns="90000" rIns="90000"/>
                    <a:p>
                      <a:r>
                        <a:rPr b="1" lang="en-US" sz="1800" spc="-1" strike="noStrike">
                          <a:solidFill>
                            <a:srgbClr val="000000"/>
                          </a:solidFill>
                          <a:uFill>
                            <a:solidFill>
                              <a:srgbClr val="ffffff"/>
                            </a:solidFill>
                          </a:uFill>
                          <a:latin typeface="Arial"/>
                        </a:rPr>
                        <a:t>git commit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1800" spc="-1" strike="noStrike">
                          <a:solidFill>
                            <a:srgbClr val="000000"/>
                          </a:solidFill>
                          <a:uFill>
                            <a:solidFill>
                              <a:srgbClr val="ffffff"/>
                            </a:solidFill>
                          </a:uFill>
                          <a:latin typeface="Arial"/>
                        </a:rPr>
                        <a:t>untuk menyimpan seluruh perubahan yang terjadi</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r h="450000">
                <a:tc>
                  <a:txBody>
                    <a:bodyPr lIns="90000" rIns="90000"/>
                    <a:p>
                      <a:r>
                        <a:rPr b="1" lang="en-US" sz="1800" spc="-1" strike="noStrike">
                          <a:solidFill>
                            <a:srgbClr val="000000"/>
                          </a:solidFill>
                          <a:uFill>
                            <a:solidFill>
                              <a:srgbClr val="ffffff"/>
                            </a:solidFill>
                          </a:uFill>
                          <a:latin typeface="Arial"/>
                        </a:rPr>
                        <a:t>git pull / push</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p>
                      <a:r>
                        <a:rPr b="0" lang="en-US" sz="1800" spc="-1" strike="noStrike">
                          <a:solidFill>
                            <a:srgbClr val="000000"/>
                          </a:solidFill>
                          <a:uFill>
                            <a:solidFill>
                              <a:srgbClr val="ffffff"/>
                            </a:solidFill>
                          </a:uFill>
                          <a:latin typeface="Arial"/>
                        </a:rPr>
                        <a:t>untuk menyimpan dan mengambil data dari remote repo</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450000">
                <a:tc>
                  <a:txBody>
                    <a:bodyPr lIns="90000" rIns="90000"/>
                    <a:p>
                      <a:r>
                        <a:rPr b="1" lang="en-US" sz="1800" spc="-1" strike="noStrike">
                          <a:solidFill>
                            <a:srgbClr val="000000"/>
                          </a:solidFill>
                          <a:uFill>
                            <a:solidFill>
                              <a:srgbClr val="ffffff"/>
                            </a:solidFill>
                          </a:uFill>
                          <a:latin typeface="Arial"/>
                        </a:rPr>
                        <a:t>git checkout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1800" spc="-1" strike="noStrike">
                          <a:solidFill>
                            <a:srgbClr val="000000"/>
                          </a:solidFill>
                          <a:uFill>
                            <a:solidFill>
                              <a:srgbClr val="ffffff"/>
                            </a:solidFill>
                          </a:uFill>
                          <a:latin typeface="Arial"/>
                        </a:rPr>
                        <a:t>untuk pindah branch</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r h="450000">
                <a:tc>
                  <a:txBody>
                    <a:bodyPr lIns="90000" rIns="90000"/>
                    <a:p>
                      <a:r>
                        <a:rPr b="1" lang="en-US" sz="1800" spc="-1" strike="noStrike">
                          <a:solidFill>
                            <a:srgbClr val="000000"/>
                          </a:solidFill>
                          <a:uFill>
                            <a:solidFill>
                              <a:srgbClr val="ffffff"/>
                            </a:solidFill>
                          </a:uFill>
                          <a:latin typeface="Arial"/>
                        </a:rPr>
                        <a:t>git diff</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p>
                      <a:r>
                        <a:rPr b="0" lang="en-US" sz="1800" spc="-1" strike="noStrike">
                          <a:solidFill>
                            <a:srgbClr val="000000"/>
                          </a:solidFill>
                          <a:uFill>
                            <a:solidFill>
                              <a:srgbClr val="ffffff"/>
                            </a:solidFill>
                          </a:uFill>
                          <a:latin typeface="Arial"/>
                        </a:rPr>
                        <a:t>untuk membandingkan perubahan file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450000">
                <a:tc>
                  <a:txBody>
                    <a:bodyPr lIns="90000" rIns="90000"/>
                    <a:p>
                      <a:r>
                        <a:rPr b="1" lang="en-US" sz="1800" spc="-1" strike="noStrike">
                          <a:solidFill>
                            <a:srgbClr val="000000"/>
                          </a:solidFill>
                          <a:uFill>
                            <a:solidFill>
                              <a:srgbClr val="ffffff"/>
                            </a:solidFill>
                          </a:uFill>
                          <a:latin typeface="Arial"/>
                        </a:rPr>
                        <a:t>git merge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1800" spc="-1" strike="noStrike">
                          <a:solidFill>
                            <a:srgbClr val="000000"/>
                          </a:solidFill>
                          <a:uFill>
                            <a:solidFill>
                              <a:srgbClr val="ffffff"/>
                            </a:solidFill>
                          </a:uFill>
                          <a:latin typeface="Arial"/>
                        </a:rPr>
                        <a:t>untuk melakukan penggabungan antar branch</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r h="450000">
                <a:tc>
                  <a:txBody>
                    <a:bodyPr lIns="90000" rIns="90000"/>
                    <a:p>
                      <a:r>
                        <a:rPr b="1" lang="en-US" sz="1800" spc="-1" strike="noStrike">
                          <a:solidFill>
                            <a:srgbClr val="000000"/>
                          </a:solidFill>
                          <a:uFill>
                            <a:solidFill>
                              <a:srgbClr val="ffffff"/>
                            </a:solidFill>
                          </a:uFill>
                          <a:latin typeface="Arial"/>
                        </a:rPr>
                        <a:t>git remote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p>
                      <a:r>
                        <a:rPr b="0" lang="en-US" sz="1800" spc="-1" strike="noStrike">
                          <a:solidFill>
                            <a:srgbClr val="000000"/>
                          </a:solidFill>
                          <a:uFill>
                            <a:solidFill>
                              <a:srgbClr val="ffffff"/>
                            </a:solidFill>
                          </a:uFill>
                          <a:latin typeface="Arial"/>
                        </a:rPr>
                        <a:t>untuk menambahkan remote repo baru</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452520">
                <a:tc>
                  <a:txBody>
                    <a:bodyPr lIns="90000" rIns="90000"/>
                    <a:p>
                      <a:r>
                        <a:rPr b="1" lang="en-US" sz="1800" spc="-1" strike="noStrike">
                          <a:solidFill>
                            <a:srgbClr val="000000"/>
                          </a:solidFill>
                          <a:uFill>
                            <a:solidFill>
                              <a:srgbClr val="ffffff"/>
                            </a:solidFill>
                          </a:uFill>
                          <a:latin typeface="Arial"/>
                        </a:rPr>
                        <a:t>git reset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1800" spc="-1" strike="noStrike">
                          <a:solidFill>
                            <a:srgbClr val="000000"/>
                          </a:solidFill>
                          <a:uFill>
                            <a:solidFill>
                              <a:srgbClr val="ffffff"/>
                            </a:solidFill>
                          </a:uFill>
                          <a:latin typeface="Arial"/>
                        </a:rPr>
                        <a:t>untuk membatalkan perubahan pada repo lokal</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bl>
          </a:graphicData>
        </a:graphic>
      </p:graphicFrame>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uFill>
                  <a:solidFill>
                    <a:srgbClr val="ffffff"/>
                  </a:solidFill>
                </a:uFill>
                <a:latin typeface="Open Sans"/>
              </a:rPr>
              <a:t>Istilah dalam GIT</a:t>
            </a:r>
            <a:r>
              <a:rPr b="1" lang="en-US" sz="4400" spc="-1" strike="noStrike">
                <a:solidFill>
                  <a:srgbClr val="333333"/>
                </a:solidFill>
                <a:uFill>
                  <a:solidFill>
                    <a:srgbClr val="ffffff"/>
                  </a:solidFill>
                </a:uFill>
                <a:latin typeface="Open Sans"/>
              </a:rPr>
              <a:t>	</a:t>
            </a:r>
            <a:endParaRPr b="0" lang="en-US" sz="1800" spc="-1" strike="noStrike">
              <a:solidFill>
                <a:srgbClr val="000000"/>
              </a:solidFill>
              <a:uFill>
                <a:solidFill>
                  <a:srgbClr val="ffffff"/>
                </a:solidFill>
              </a:uFill>
              <a:latin typeface="Arial"/>
            </a:endParaRPr>
          </a:p>
        </p:txBody>
      </p:sp>
      <p:graphicFrame>
        <p:nvGraphicFramePr>
          <p:cNvPr id="94" name="Table 2"/>
          <p:cNvGraphicFramePr/>
          <p:nvPr/>
        </p:nvGraphicFramePr>
        <p:xfrm>
          <a:off x="720000" y="2160000"/>
          <a:ext cx="8639640" cy="3383640"/>
        </p:xfrm>
        <a:graphic>
          <a:graphicData uri="http://schemas.openxmlformats.org/drawingml/2006/table">
            <a:tbl>
              <a:tblPr/>
              <a:tblGrid>
                <a:gridCol w="2105640"/>
                <a:gridCol w="6534360"/>
              </a:tblGrid>
              <a:tr h="375120">
                <a:tc>
                  <a:txBody>
                    <a:bodyPr lIns="90000" rIns="90000"/>
                    <a:p>
                      <a:r>
                        <a:rPr b="0" lang="en-US" sz="2000" spc="-1" strike="noStrike">
                          <a:solidFill>
                            <a:srgbClr val="000000"/>
                          </a:solidFill>
                          <a:uFill>
                            <a:solidFill>
                              <a:srgbClr val="ffffff"/>
                            </a:solidFill>
                          </a:uFill>
                          <a:latin typeface="Arial"/>
                        </a:rPr>
                        <a:t>ISTILAH</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p>
                      <a:r>
                        <a:rPr b="0" lang="en-US" sz="2000" spc="-1" strike="noStrike">
                          <a:solidFill>
                            <a:srgbClr val="000000"/>
                          </a:solidFill>
                          <a:uFill>
                            <a:solidFill>
                              <a:srgbClr val="ffffff"/>
                            </a:solidFill>
                          </a:uFill>
                          <a:latin typeface="Arial"/>
                        </a:rPr>
                        <a:t>DESKRIPSI</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r>
              <a:tr h="375120">
                <a:tc>
                  <a:txBody>
                    <a:bodyPr lIns="90000" rIns="90000"/>
                    <a:p>
                      <a:r>
                        <a:rPr b="1" lang="en-US" sz="2000" spc="-1" strike="noStrike">
                          <a:solidFill>
                            <a:srgbClr val="000000"/>
                          </a:solidFill>
                          <a:uFill>
                            <a:solidFill>
                              <a:srgbClr val="ffffff"/>
                            </a:solidFill>
                          </a:uFill>
                          <a:latin typeface="Arial"/>
                        </a:rPr>
                        <a:t>Repository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2000" spc="-1" strike="noStrike">
                          <a:solidFill>
                            <a:srgbClr val="000000"/>
                          </a:solidFill>
                          <a:uFill>
                            <a:solidFill>
                              <a:srgbClr val="ffffff"/>
                            </a:solidFill>
                          </a:uFill>
                          <a:latin typeface="Arial"/>
                        </a:rPr>
                        <a:t>Database yang menyimpan history/ riwayat perubahan</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r h="375120">
                <a:tc>
                  <a:txBody>
                    <a:bodyPr lIns="90000" rIns="90000"/>
                    <a:p>
                      <a:r>
                        <a:rPr b="1" lang="en-US" sz="2000" spc="-1" strike="noStrike">
                          <a:solidFill>
                            <a:srgbClr val="000000"/>
                          </a:solidFill>
                          <a:uFill>
                            <a:solidFill>
                              <a:srgbClr val="ffffff"/>
                            </a:solidFill>
                          </a:uFill>
                          <a:latin typeface="Arial"/>
                        </a:rPr>
                        <a:t>Snapshot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p>
                      <a:r>
                        <a:rPr b="0" lang="en-US" sz="2000" spc="-1" strike="noStrike">
                          <a:solidFill>
                            <a:srgbClr val="000000"/>
                          </a:solidFill>
                          <a:uFill>
                            <a:solidFill>
                              <a:srgbClr val="ffffff"/>
                            </a:solidFill>
                          </a:uFill>
                          <a:latin typeface="Arial"/>
                        </a:rPr>
                        <a:t>Potret kondisi file dan folder pada saat tertentu</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375120">
                <a:tc>
                  <a:txBody>
                    <a:bodyPr lIns="90000" rIns="90000"/>
                    <a:p>
                      <a:r>
                        <a:rPr b="1" lang="en-US" sz="2000" spc="-1" strike="noStrike">
                          <a:solidFill>
                            <a:srgbClr val="000000"/>
                          </a:solidFill>
                          <a:uFill>
                            <a:solidFill>
                              <a:srgbClr val="ffffff"/>
                            </a:solidFill>
                          </a:uFill>
                          <a:latin typeface="Arial"/>
                        </a:rPr>
                        <a:t>Commit</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2000" spc="-1" strike="noStrike">
                          <a:solidFill>
                            <a:srgbClr val="000000"/>
                          </a:solidFill>
                          <a:uFill>
                            <a:solidFill>
                              <a:srgbClr val="ffffff"/>
                            </a:solidFill>
                          </a:uFill>
                          <a:latin typeface="Arial"/>
                        </a:rPr>
                        <a:t>Snapshot yang disimpan di repository</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r h="941760">
                <a:tc>
                  <a:txBody>
                    <a:bodyPr lIns="90000" rIns="90000"/>
                    <a:p>
                      <a:r>
                        <a:rPr b="1" lang="en-US" sz="2000" spc="-1" strike="noStrike">
                          <a:solidFill>
                            <a:srgbClr val="000000"/>
                          </a:solidFill>
                          <a:uFill>
                            <a:solidFill>
                              <a:srgbClr val="ffffff"/>
                            </a:solidFill>
                          </a:uFill>
                          <a:latin typeface="Arial"/>
                        </a:rPr>
                        <a:t>Branch</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p>
                      <a:r>
                        <a:rPr b="0" lang="en-US" sz="2000" spc="-1" strike="noStrike">
                          <a:solidFill>
                            <a:srgbClr val="000000"/>
                          </a:solidFill>
                          <a:uFill>
                            <a:solidFill>
                              <a:srgbClr val="ffffff"/>
                            </a:solidFill>
                          </a:uFill>
                          <a:latin typeface="Arial"/>
                        </a:rPr>
                        <a:t>Serangkaian commit yang berkaitan sehingga kalau digambar seperti garis lurus berisi banyak commit. Satu repository bisa berisi banyak branch.</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941760">
                <a:tc>
                  <a:txBody>
                    <a:bodyPr lIns="90000" rIns="90000"/>
                    <a:p>
                      <a:r>
                        <a:rPr b="1" lang="en-US" sz="2000" spc="-1" strike="noStrike">
                          <a:solidFill>
                            <a:srgbClr val="000000"/>
                          </a:solidFill>
                          <a:uFill>
                            <a:solidFill>
                              <a:srgbClr val="ffffff"/>
                            </a:solidFill>
                          </a:uFill>
                          <a:latin typeface="Arial"/>
                        </a:rPr>
                        <a:t>Master</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2000" spc="-1" strike="noStrike">
                          <a:solidFill>
                            <a:srgbClr val="000000"/>
                          </a:solidFill>
                          <a:uFill>
                            <a:solidFill>
                              <a:srgbClr val="ffffff"/>
                            </a:solidFill>
                          </a:uFill>
                          <a:latin typeface="Arial"/>
                        </a:rPr>
                        <a:t>Nama branch default yang diberikan git pada waktu kita membuat repository. Branch master ini tidak istimewa. Dia bisa dihapus dan direname sesuka hati.</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bl>
          </a:graphicData>
        </a:graphic>
      </p:graphicFrame>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720000" y="300960"/>
            <a:ext cx="8855280" cy="1262160"/>
          </a:xfrm>
          <a:prstGeom prst="rect">
            <a:avLst/>
          </a:prstGeom>
          <a:noFill/>
          <a:ln>
            <a:noFill/>
          </a:ln>
        </p:spPr>
        <p:style>
          <a:lnRef idx="0"/>
          <a:fillRef idx="0"/>
          <a:effectRef idx="0"/>
          <a:fontRef idx="minor"/>
        </p:style>
        <p:txBody>
          <a:bodyPr lIns="0" rIns="0" tIns="0" bIns="0" anchor="ctr"/>
          <a:p>
            <a:r>
              <a:rPr b="1" lang="en-US" sz="4400" spc="-1" strike="noStrike">
                <a:solidFill>
                  <a:srgbClr val="333333"/>
                </a:solidFill>
                <a:uFill>
                  <a:solidFill>
                    <a:srgbClr val="ffffff"/>
                  </a:solidFill>
                </a:uFill>
                <a:latin typeface="Open Sans"/>
              </a:rPr>
              <a:t>Istilah dalam GIT</a:t>
            </a:r>
            <a:r>
              <a:rPr b="1" lang="en-US" sz="4400" spc="-1" strike="noStrike">
                <a:solidFill>
                  <a:srgbClr val="333333"/>
                </a:solidFill>
                <a:uFill>
                  <a:solidFill>
                    <a:srgbClr val="ffffff"/>
                  </a:solidFill>
                </a:uFill>
                <a:latin typeface="Open Sans"/>
              </a:rPr>
              <a:t>	</a:t>
            </a:r>
            <a:endParaRPr b="0" lang="en-US" sz="1800" spc="-1" strike="noStrike">
              <a:solidFill>
                <a:srgbClr val="000000"/>
              </a:solidFill>
              <a:uFill>
                <a:solidFill>
                  <a:srgbClr val="ffffff"/>
                </a:solidFill>
              </a:uFill>
              <a:latin typeface="Arial"/>
            </a:endParaRPr>
          </a:p>
        </p:txBody>
      </p:sp>
      <p:graphicFrame>
        <p:nvGraphicFramePr>
          <p:cNvPr id="96" name="Table 2"/>
          <p:cNvGraphicFramePr/>
          <p:nvPr/>
        </p:nvGraphicFramePr>
        <p:xfrm>
          <a:off x="705600" y="1770840"/>
          <a:ext cx="8639640" cy="5109840"/>
        </p:xfrm>
        <a:graphic>
          <a:graphicData uri="http://schemas.openxmlformats.org/drawingml/2006/table">
            <a:tbl>
              <a:tblPr/>
              <a:tblGrid>
                <a:gridCol w="2105640"/>
                <a:gridCol w="6534360"/>
              </a:tblGrid>
              <a:tr h="360000">
                <a:tc>
                  <a:txBody>
                    <a:bodyPr lIns="90000" rIns="90000"/>
                    <a:p>
                      <a:r>
                        <a:rPr b="0" lang="en-US" sz="1900" spc="-1" strike="noStrike">
                          <a:solidFill>
                            <a:srgbClr val="000000"/>
                          </a:solidFill>
                          <a:uFill>
                            <a:solidFill>
                              <a:srgbClr val="ffffff"/>
                            </a:solidFill>
                          </a:uFill>
                          <a:latin typeface="Arial"/>
                        </a:rPr>
                        <a:t>ISTILAH</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c>
                  <a:txBody>
                    <a:bodyPr lIns="90000" rIns="90000"/>
                    <a:p>
                      <a:r>
                        <a:rPr b="0" lang="en-US" sz="1900" spc="-1" strike="noStrike">
                          <a:solidFill>
                            <a:srgbClr val="000000"/>
                          </a:solidFill>
                          <a:uFill>
                            <a:solidFill>
                              <a:srgbClr val="ffffff"/>
                            </a:solidFill>
                          </a:uFill>
                          <a:latin typeface="Arial"/>
                        </a:rPr>
                        <a:t>DESKRIPSI</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cc99"/>
                    </a:solidFill>
                  </a:tcPr>
                </a:tc>
              </a:tr>
              <a:tr h="360000">
                <a:tc>
                  <a:txBody>
                    <a:bodyPr lIns="90000" rIns="90000"/>
                    <a:p>
                      <a:r>
                        <a:rPr b="1" lang="en-US" sz="1900" spc="-1" strike="noStrike">
                          <a:solidFill>
                            <a:srgbClr val="000000"/>
                          </a:solidFill>
                          <a:uFill>
                            <a:solidFill>
                              <a:srgbClr val="ffffff"/>
                            </a:solidFill>
                          </a:uFill>
                          <a:latin typeface="Arial"/>
                        </a:rPr>
                        <a:t>Head</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1900" spc="-1" strike="noStrike">
                          <a:solidFill>
                            <a:srgbClr val="000000"/>
                          </a:solidFill>
                          <a:uFill>
                            <a:solidFill>
                              <a:srgbClr val="ffffff"/>
                            </a:solidFill>
                          </a:uFill>
                          <a:latin typeface="Arial"/>
                        </a:rPr>
                        <a:t>Ujung branch, commit terbaru di dalam branch</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r h="628200">
                <a:tc>
                  <a:txBody>
                    <a:bodyPr lIns="90000" rIns="90000"/>
                    <a:p>
                      <a:r>
                        <a:rPr b="1" lang="en-US" sz="1900" spc="-1" strike="noStrike">
                          <a:solidFill>
                            <a:srgbClr val="000000"/>
                          </a:solidFill>
                          <a:uFill>
                            <a:solidFill>
                              <a:srgbClr val="ffffff"/>
                            </a:solidFill>
                          </a:uFill>
                          <a:latin typeface="Arial"/>
                        </a:rPr>
                        <a:t>HEAD</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p>
                      <a:r>
                        <a:rPr b="0" lang="en-US" sz="1900" spc="-1" strike="noStrike">
                          <a:solidFill>
                            <a:srgbClr val="000000"/>
                          </a:solidFill>
                          <a:uFill>
                            <a:solidFill>
                              <a:srgbClr val="ffffff"/>
                            </a:solidFill>
                          </a:uFill>
                          <a:latin typeface="Arial"/>
                        </a:rPr>
                        <a:t>Head yang sedang aktif. Walaupun satu repository bisa memiliki banyak branch, tapi cuma satu yang aktif.</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1969200">
                <a:tc>
                  <a:txBody>
                    <a:bodyPr lIns="90000" rIns="90000"/>
                    <a:p>
                      <a:r>
                        <a:rPr b="1" lang="en-US" sz="1900" spc="-1" strike="noStrike">
                          <a:solidFill>
                            <a:srgbClr val="000000"/>
                          </a:solidFill>
                          <a:uFill>
                            <a:solidFill>
                              <a:srgbClr val="ffffff"/>
                            </a:solidFill>
                          </a:uFill>
                          <a:latin typeface="Arial"/>
                        </a:rPr>
                        <a:t>Working Folder</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1900" spc="-1" strike="noStrike">
                          <a:solidFill>
                            <a:srgbClr val="000000"/>
                          </a:solidFill>
                          <a:uFill>
                            <a:solidFill>
                              <a:srgbClr val="ffffff"/>
                            </a:solidFill>
                          </a:uFill>
                          <a:latin typeface="Arial"/>
                        </a:rPr>
                        <a:t>Folder berisi file dan folder tempat kita bekerja. Biasanya working folder berisi banyak file source code untuk aplikasi yang sedang kita buat. Git memantau working folder ini, dan bisa mengetahui file dan folder mana yang sudah berbeda dari posisi commit terakhir. Perbedaan atau perubahan ini bisa disimpan menjadi commit baru, atau dikembalikan ke kondisi sebelum diubah.</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r h="1432800">
                <a:tc>
                  <a:txBody>
                    <a:bodyPr lIns="90000" rIns="90000"/>
                    <a:p>
                      <a:r>
                        <a:rPr b="1" lang="en-US" sz="1900" spc="-1" strike="noStrike">
                          <a:solidFill>
                            <a:srgbClr val="000000"/>
                          </a:solidFill>
                          <a:uFill>
                            <a:solidFill>
                              <a:srgbClr val="ffffff"/>
                            </a:solidFill>
                          </a:uFill>
                          <a:latin typeface="Arial"/>
                        </a:rPr>
                        <a:t>Staging Area</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c>
                  <a:txBody>
                    <a:bodyPr lIns="90000" rIns="90000"/>
                    <a:p>
                      <a:r>
                        <a:rPr b="0" lang="en-US" sz="1900" spc="-1" strike="noStrike">
                          <a:solidFill>
                            <a:srgbClr val="000000"/>
                          </a:solidFill>
                          <a:uFill>
                            <a:solidFill>
                              <a:srgbClr val="ffffff"/>
                            </a:solidFill>
                          </a:uFill>
                          <a:latin typeface="Arial"/>
                        </a:rPr>
                        <a:t>Snapshot dari working folder yang akan kita simpan pada saat commit. Ini adalah fitur unik Git yang tidak dimiliki version control lain. Dengan adanya staging area, kita bisa memilih perubahan mana yang akan di-commit dan mana yang tidak.</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cc"/>
                    </a:solidFill>
                  </a:tcPr>
                </a:tc>
              </a:tr>
              <a:tr h="360000">
                <a:tc>
                  <a:txBody>
                    <a:bodyPr lIns="90000" rIns="90000"/>
                    <a:p>
                      <a:r>
                        <a:rPr b="1" lang="en-US" sz="1900" spc="-1" strike="noStrike">
                          <a:solidFill>
                            <a:srgbClr val="000000"/>
                          </a:solidFill>
                          <a:uFill>
                            <a:solidFill>
                              <a:srgbClr val="ffffff"/>
                            </a:solidFill>
                          </a:uFill>
                          <a:latin typeface="Arial"/>
                        </a:rPr>
                        <a:t>Object Store</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c>
                  <a:txBody>
                    <a:bodyPr lIns="90000" rIns="90000"/>
                    <a:p>
                      <a:r>
                        <a:rPr b="0" lang="en-US" sz="1900" spc="-1" strike="noStrike">
                          <a:solidFill>
                            <a:srgbClr val="000000"/>
                          </a:solidFill>
                          <a:uFill>
                            <a:solidFill>
                              <a:srgbClr val="ffffff"/>
                            </a:solidFill>
                          </a:uFill>
                          <a:latin typeface="Arial"/>
                        </a:rPr>
                        <a:t>Ini adalah database tempat semua commit disimpan.</a:t>
                      </a:r>
                      <a:endParaRPr b="0" lang="en-US" sz="1800" spc="-1" strike="noStrike">
                        <a:solidFill>
                          <a:srgbClr val="000000"/>
                        </a:solidFill>
                        <a:uFill>
                          <a:solidFill>
                            <a:srgbClr val="ffffff"/>
                          </a:solidFill>
                        </a:uFill>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99"/>
                    </a:solidFill>
                  </a:tcPr>
                </a:tc>
              </a:tr>
            </a:tbl>
          </a:graphicData>
        </a:graphic>
      </p:graphicFrame>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TotalTime>
  <Application>LibreOffice/5.3.0.3$Linux_X86_64 LibreOffice_project/7074905676c47b82bbcfbea1aeefc84afe1c50e1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2017-03-01T14:26:01Z</dcterms:created>
  <dc:creator/>
  <dc:description/>
  <dc:language>en-US</dc:language>
  <cp:lastModifiedBy/>
  <dcterms:modified xsi:type="dcterms:W3CDTF">2017-03-01T16:12:34Z</dcterms:modified>
  <cp:revision>12</cp:revision>
  <dc:subject/>
  <dc:title/>
</cp:coreProperties>
</file>