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omments/comment8.xml" ContentType="application/vnd.openxmlformats-officedocument.presentationml.comment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comments/comment5.xml" ContentType="application/vnd.openxmlformats-officedocument.presentationml.comments+xml"/>
  <Override PartName="/ppt/comments/comment6.xml" ContentType="application/vnd.openxmlformats-officedocument.presentationml.comment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10.xml" ContentType="application/vnd.openxmlformats-officedocument.presentationml.comments+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comments/comment9.xml" ContentType="application/vnd.openxmlformats-officedocument.presentationml.comment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comments/comment7.xml" ContentType="application/vnd.openxmlformats-officedocument.presentationml.comment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57" r:id="rId5"/>
    <p:sldId id="260" r:id="rId6"/>
    <p:sldId id="270" r:id="rId7"/>
    <p:sldId id="271" r:id="rId8"/>
    <p:sldId id="267" r:id="rId9"/>
    <p:sldId id="268" r:id="rId10"/>
    <p:sldId id="269"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8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191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96" autoAdjust="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3-17T15:48:13.485" idx="7">
    <p:pos x="4515" y="2364"/>
    <p:text>These will be the automations that the webhooks are generated for, based on which options user selects or creates.</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23-03-20T14:12:44.282" idx="61">
    <p:pos x="3535" y="2056"/>
    <p:text>If user has not required email address on forms, it should be recommended that they require it at checkout.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03-14T20:20:38.622" idx="1">
    <p:pos x="1040" y="1359"/>
    <p:text>This title row can be a little darker preset than the content rows before. All these design choices should be user modifiable: any colors, size, etc.</p:text>
  </p:cm>
  <p:cm authorId="0" dt="2023-03-17T15:30:12.090" idx="2">
    <p:pos x="1540" y="1369"/>
    <p:text>This should be the option to let the booking app trigger the on off function. When this is off, there should be another place to choose to manually leave switch on or off all the time</p:text>
  </p:cm>
  <p:cm authorId="0" dt="2023-03-17T15:50:06.091" idx="3">
    <p:pos x="5167" y="1333"/>
    <p:text>This should be grayed and only available to manipulate when the "on/off option" is toggle set to "OFF"
This would for example be useful to tell the switch to remain on even if wifi signal is lost. Or to remain off because repairs are being made, area closed, etc.</p:text>
  </p:cm>
  <p:cm authorId="0" dt="2023-03-17T15:41:37.363" idx="4">
    <p:pos x="4485" y="918"/>
    <p:text>Additional columns will populate before the manual override column, if user adds other automations in the set up.</p:text>
  </p:cm>
  <p:cm authorId="0" dt="2023-03-17T15:42:45.283" idx="5">
    <p:pos x="886" y="2481"/>
    <p:text>These fields should be clickable to bring up the device configuration pop-up again where the network, password, name, and automations can be edited again.</p:text>
  </p:cm>
  <p:cm authorId="0" dt="2023-03-17T15:46:22.892" idx="6">
    <p:pos x="5237" y="2483"/>
    <p:text>This button should have a clear distinct grayed out appearance when app controlled on/off is enabled, but should show red when off and green when on. When manual on off is enabled, it should also show the green and red, possibly thicker, and not be grayed out, be more clear. Maybe it can even have the option for them to customize their own buttons, honestly. </p:text>
  </p:cm>
  <p:cm authorId="0" dt="2023-03-17T19:39:43.592" idx="8">
    <p:pos x="5116" y="1781"/>
    <p:text>Settings button can give the option to schedule manual time periods, probably attached to a calendar. This can be where times are blocked as unavailable, by setting the manual off times. There can be an option to display those times as unavailable on the public booking calendar.</p:text>
  </p:cm>
  <p:cm authorId="0" dt="2023-03-17T18:37:11.349" idx="9">
    <p:pos x="2399" y="1625"/>
    <p:text>Settings buttons can give the option to schedule exactly when the message is sent. What the message says. How it looks. Where it is sent to. </p:text>
  </p:cm>
  <p:cm authorId="0" dt="2023-03-17T18:37:52.200" idx="11">
    <p:pos x="1644" y="1859"/>
    <p:text>The settings button could be an icon they can upload their own image to customize should they happen to not like the gear symbol. </p:text>
  </p:cm>
  <p:cm authorId="0" dt="2023-03-17T18:44:58.116" idx="12">
    <p:pos x="4006" y="1822"/>
    <p:text>This could be to set if customers can request it, how they request it, how they receive it, and how it will look. 
There should also be a place where user can see all usage data. Like a data dashboard.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3-03-20T10:38:36.325" idx="28">
    <p:pos x="1680" y="1536"/>
    <p:text>These settings buttons may need a separate "design" dashbord for all the design options. Or somehow tie it so they can edit the themes by wix. That might not be possible. I'm not sure.</p:text>
  </p:cm>
  <p:cm authorId="0" dt="2023-03-20T10:39:58.760" idx="29">
    <p:pos x="2526" y="1584"/>
    <p:text>This would be where they can set the options for the calendar display, the time drop down menus.</p:text>
  </p:cm>
  <p:cm authorId="0" dt="2023-03-20T10:41:35.223" idx="30">
    <p:pos x="3408" y="1680"/>
    <p:text>This setting would just be to choose the amount of time.</p:text>
  </p:cm>
  <p:cm authorId="0" dt="2023-03-20T10:48:15.549" idx="31">
    <p:pos x="4313" y="1681"/>
    <p:text>These selections will be where they can check boxes of preprovided times of 1 hour, 3 hours, 12 hours, 24 hours, 3 days, 1 week, 2 weeks, 1 month, or the option to add custom options. This should provide a drop down menu in the fields below where they can select each they would like to provide. When they select one, a "+" appears to add another, with unlimited additions possible. These options will be shown on the service page before the calendar. Possibly on the same page with the calender, just to the left of it, so they can choose on the same page the duration and move to the dates, so they can adjust either without navigating from the page.</p:text>
  </p:cm>
  <p:cm authorId="0" dt="2023-03-20T10:51:10.768" idx="32">
    <p:pos x="5088" y="1392"/>
    <p:text>This would take you to a prepopulated chart of the selected time blocks, where number values can be added for each of the duration options that have been selected. If a user only wishes to provide one single duration, it could be simplified by allowing the price to be entered in the fields directly related to each.</p:text>
  </p:cm>
  <p:cm authorId="0" dt="2023-03-20T10:54:52.571" idx="34">
    <p:pos x="3198" y="2502"/>
    <p:text>These fields can either show No or N/A or show the time they chose in the settings if yes.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3-03-26T22:06:39.494" idx="86">
    <p:pos x="2040" y="2679"/>
    <p:text>This drop down menu would list all available time zones</p:text>
  </p:cm>
  <p:cm authorId="0" dt="2023-04-02T20:09:58.614" idx="87">
    <p:pos x="3027" y="3429"/>
    <p:text>Activating this will make the map editor option available in the app.</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3-03-26T21:02:40.876" idx="85">
    <p:pos x="5258" y="2615"/>
    <p:text>The time options will have "x"s next to them. If they x one out, it will remove the corresponding price.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3-03-26T20:56:00.455" idx="83">
    <p:pos x="3396" y="3714"/>
    <p:text>This would copy the pricing entered here to each other option that has the same services available.</p:text>
  </p:cm>
  <p:cm authorId="0" dt="2023-03-26T20:58:57.314" idx="84">
    <p:pos x="3840" y="1161"/>
    <p:text>These will just be blank fields they can click into to enter their amounts.A cursor should appear when they click the field.</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3-03-20T10:29:08.539" idx="24">
    <p:pos x="3002" y="2125"/>
    <p:text>Radio Button. Current date on calendar and button preselected. Button unselects if they click on a different date or the arrow below.</p:text>
  </p:cm>
  <p:cm authorId="0" dt="2023-03-20T10:30:05.048" idx="25">
    <p:pos x="2928" y="2861"/>
    <p:text>Arrow points down to reveal drop down menus of time. User can select the fields shown. If they want time to show hours or be adjustable to the minute.</p:text>
  </p:cm>
  <p:cm authorId="0" dt="2023-03-20T10:35:00.703" idx="26">
    <p:pos x="3569" y="3259"/>
    <p:text>This will only appear after they click on the arrow above and it rotates to point down. Then they can select the hour (user can choose to display 12 or 24 hours in first field and to add a third field for am/pm if needed. And if 60 minutes should be displayed, or set the increments to any custom amount.)</p:text>
  </p:cm>
  <p:cm authorId="0" dt="2023-03-20T10:36:07.218" idx="27">
    <p:pos x="4824" y="2624"/>
    <p:text>The color boxes of course will be customizable by the user, the button and box shapes too.</p:text>
  </p:cm>
  <p:cm authorId="0" dt="2023-03-26T21:38:28.771" idx="62">
    <p:pos x="4446" y="732"/>
    <p:text>I might change this to say Check In Details, or let it be editable.</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3-03-20T11:11:25.669" idx="42">
    <p:pos x="3690" y="766"/>
    <p:text>Page will exist after selections and before check out for agreements. </p:text>
  </p:cm>
  <p:cm authorId="0" dt="2023-03-20T11:30:42.655" idx="43">
    <p:pos x="1494" y="713"/>
    <p:text>This can be any format or multiple files that will be displayed on the page for guest to choose from.
</p:text>
  </p:cm>
  <p:cm authorId="0" dt="2023-03-20T11:34:23.933" idx="46">
    <p:pos x="4343" y="1369"/>
    <p:text>Auto translate from file to text on webpage would be nice. Maybe a disclaimer saying it is possible from certain file types. </p:text>
  </p:cm>
  <p:cm authorId="0" dt="2023-03-20T11:38:03.863" idx="47">
    <p:pos x="4307" y="1788"/>
    <p:text>There would be a prieview of the converted text to look over to make sure it looks correct for the next page or navigation to the page with the field to enter the text, and then preview.</p:text>
  </p:cm>
  <p:cm authorId="0" dt="2023-03-20T11:38:58.810" idx="48">
    <p:pos x="4737" y="2107"/>
    <p:text>Icons of files they can download. The icons could be the same as displayed above or editable by user as to how they display.</p:text>
  </p:cm>
  <p:cm authorId="0" dt="2023-03-20T12:19:50.362" idx="49">
    <p:pos x="4315" y="3310"/>
    <p:text>This would be where we add the part that recognizes is that it is actually a photo id or submits it for manual approval and saves it. Maybe integrate some of that persona apps features. </p:text>
  </p:cm>
  <p:cm authorId="0" dt="2023-03-20T12:20:57.383" idx="50">
    <p:pos x="4746" y="2451"/>
    <p:text>The setting would let them customize the message by the check box.</p:text>
  </p:cm>
  <p:cm authorId="0" dt="2023-03-20T12:22:50.492" idx="51">
    <p:pos x="5288" y="1436"/>
    <p:text>This setting would let them adjust font and appearances , the entire page layout, borders, color schemes. It would take you to a preview of the converted text, where you can check that it is correct, and display the changes as you apply them. Like a word processor or wix features. </p:text>
  </p:cm>
  <p:cm authorId="0" dt="2023-03-20T12:23:18.393" idx="52">
    <p:pos x="5318" y="1763"/>
    <p:text>This would be the same feature as above, except without the imported, converted text.</p:text>
  </p:cm>
  <p:cm authorId="0" dt="2023-03-20T12:25:20.769" idx="53">
    <p:pos x="4703" y="2811"/>
    <p:text>This setting would let user choose where uploaded file is stored. If it is emailed, or a notification is emailed. If it is saved to the hosting or emailed and deleted, sent somewhere else. Place to customize the message next to it.</p:text>
  </p:cm>
  <p:cm authorId="0" dt="2023-03-20T12:26:31.712" idx="54">
    <p:pos x="4694" y="3113"/>
    <p:text>Also add options to add other fields, such as phone number, email, customizeable fields. They could ask about pets or vehicles here. Create a form to fill basically.</p:text>
  </p:cm>
  <p:cm authorId="0" dt="2023-03-20T12:28:12.040" idx="55">
    <p:pos x="4625" y="3662"/>
    <p:text>Settings would allow for various ways of carrying this out. Probably another word processor type document they can customize to say whatever they like.</p:text>
  </p:cm>
  <p:cm authorId="0" dt="2023-03-20T12:29:55.594" idx="56">
    <p:pos x="4634" y="4014"/>
    <p:text>This would be similar to above, but designed to leave the background agreement page open behind it and dim it and show over it. Probably those actions can be customized as well. The way it comes in, how it can be navigated away from. Whether it can be x-ed out of or check boxes have to be agreed to.</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3-03-20T13:55:06.878" idx="57">
    <p:pos x="438" y="1074"/>
    <p:text>{enter chart here of durations offered under the services settings, with option to add “deposit” amounts next to each} [price of service selected will be charged and an authorization hold for deposit amount placed on payment method]</p:text>
  </p:cm>
  <p:cm authorId="0" dt="2023-03-20T13:58:22.679" idx="58">
    <p:pos x="5272" y="1200"/>
    <p:text>This would change to just one column for all options, and the values for the durations in the rows, applied to all options.</p:text>
  </p:cm>
  <p:cm authorId="0" dt="2023-03-20T14:00:14.757" idx="59">
    <p:pos x="1625" y="2750"/>
    <p:text>Amounts entered by user...</p:text>
  </p:cm>
  <p:cm authorId="0" dt="2023-03-20T14:00:59.185" idx="60">
    <p:pos x="5272" y="594"/>
    <p:text>No hold applied when set to off. Arrow for bulk and chart would be grayed out.</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E3DDC-30B4-45CC-B17D-C16FEEA3A56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A40D5EB-C920-49B1-870A-8751CD36488D}">
      <dgm:prSet phldrT="[Text]" custT="1"/>
      <dgm:spPr>
        <a:solidFill>
          <a:schemeClr val="bg1">
            <a:lumMod val="65000"/>
          </a:schemeClr>
        </a:solidFill>
      </dgm:spPr>
      <dgm:t>
        <a:bodyPr/>
        <a:lstStyle/>
        <a:p>
          <a:r>
            <a:rPr lang="en-US" sz="3600" dirty="0" smtClean="0"/>
            <a:t> </a:t>
          </a:r>
          <a:r>
            <a:rPr lang="en-US" sz="1200" dirty="0" smtClean="0"/>
            <a:t>1 hour X</a:t>
          </a:r>
          <a:endParaRPr lang="en-US" sz="1200" dirty="0"/>
        </a:p>
      </dgm:t>
    </dgm:pt>
    <dgm:pt modelId="{78EBF63C-C2BB-4BFF-A92A-AAF394D22CA6}" type="parTrans" cxnId="{95CA9090-C038-47CA-8F5C-C1D3B6375B41}">
      <dgm:prSet/>
      <dgm:spPr/>
      <dgm:t>
        <a:bodyPr/>
        <a:lstStyle/>
        <a:p>
          <a:endParaRPr lang="en-US"/>
        </a:p>
      </dgm:t>
    </dgm:pt>
    <dgm:pt modelId="{F5BF9226-2BB3-4791-BC82-F60685E09B9E}" type="sibTrans" cxnId="{95CA9090-C038-47CA-8F5C-C1D3B6375B41}">
      <dgm:prSet/>
      <dgm:spPr/>
      <dgm:t>
        <a:bodyPr/>
        <a:lstStyle/>
        <a:p>
          <a:endParaRPr lang="en-US"/>
        </a:p>
      </dgm:t>
    </dgm:pt>
    <dgm:pt modelId="{5A3D5FAC-3B1A-4176-A3D5-D569DE353921}">
      <dgm:prSet phldrT="[Text]" custT="1"/>
      <dgm:spPr>
        <a:solidFill>
          <a:schemeClr val="bg1">
            <a:lumMod val="65000"/>
          </a:schemeClr>
        </a:solidFill>
      </dgm:spPr>
      <dgm:t>
        <a:bodyPr/>
        <a:lstStyle/>
        <a:p>
          <a:r>
            <a:rPr lang="en-US" sz="3600" dirty="0" smtClean="0"/>
            <a:t> </a:t>
          </a:r>
          <a:r>
            <a:rPr lang="en-US" sz="1200" dirty="0" smtClean="0"/>
            <a:t>3 hours X</a:t>
          </a:r>
          <a:endParaRPr lang="en-US" sz="1200" dirty="0"/>
        </a:p>
      </dgm:t>
    </dgm:pt>
    <dgm:pt modelId="{686D283A-CC2A-4781-8040-4A4D2479070D}" type="parTrans" cxnId="{16FEB791-5E0D-456A-B5FE-47C89EA42DEE}">
      <dgm:prSet/>
      <dgm:spPr/>
      <dgm:t>
        <a:bodyPr/>
        <a:lstStyle/>
        <a:p>
          <a:endParaRPr lang="en-US"/>
        </a:p>
      </dgm:t>
    </dgm:pt>
    <dgm:pt modelId="{7E54683A-B4E1-44B6-B86E-58AD8899575E}" type="sibTrans" cxnId="{16FEB791-5E0D-456A-B5FE-47C89EA42DEE}">
      <dgm:prSet/>
      <dgm:spPr/>
      <dgm:t>
        <a:bodyPr/>
        <a:lstStyle/>
        <a:p>
          <a:endParaRPr lang="en-US"/>
        </a:p>
      </dgm:t>
    </dgm:pt>
    <dgm:pt modelId="{71D58C73-DB97-4E81-8571-87C000884865}">
      <dgm:prSet phldrT="[Text]" custT="1"/>
      <dgm:spPr>
        <a:solidFill>
          <a:schemeClr val="bg1">
            <a:lumMod val="65000"/>
          </a:schemeClr>
        </a:solidFill>
      </dgm:spPr>
      <dgm:t>
        <a:bodyPr/>
        <a:lstStyle/>
        <a:p>
          <a:r>
            <a:rPr lang="en-US" sz="1200" dirty="0" smtClean="0"/>
            <a:t>12 hours X</a:t>
          </a:r>
          <a:endParaRPr lang="en-US" sz="1200" dirty="0"/>
        </a:p>
      </dgm:t>
    </dgm:pt>
    <dgm:pt modelId="{BD4AF425-8C43-496B-B1AC-4BB64DA13ED7}" type="parTrans" cxnId="{DCBAF165-69CF-483A-B668-A840B148A71D}">
      <dgm:prSet/>
      <dgm:spPr/>
      <dgm:t>
        <a:bodyPr/>
        <a:lstStyle/>
        <a:p>
          <a:endParaRPr lang="en-US"/>
        </a:p>
      </dgm:t>
    </dgm:pt>
    <dgm:pt modelId="{F52CF0EF-5A29-497D-8684-9CF2625F2CA1}" type="sibTrans" cxnId="{DCBAF165-69CF-483A-B668-A840B148A71D}">
      <dgm:prSet/>
      <dgm:spPr/>
      <dgm:t>
        <a:bodyPr/>
        <a:lstStyle/>
        <a:p>
          <a:endParaRPr lang="en-US"/>
        </a:p>
      </dgm:t>
    </dgm:pt>
    <dgm:pt modelId="{764E9412-E5A8-4DD0-87F4-AB70001BF0D9}">
      <dgm:prSet phldrT="[Text]" custT="1"/>
      <dgm:spPr>
        <a:solidFill>
          <a:schemeClr val="bg1">
            <a:lumMod val="65000"/>
          </a:schemeClr>
        </a:solidFill>
      </dgm:spPr>
      <dgm:t>
        <a:bodyPr/>
        <a:lstStyle/>
        <a:p>
          <a:r>
            <a:rPr lang="en-US" sz="1200" dirty="0" smtClean="0"/>
            <a:t>24 h ours X</a:t>
          </a:r>
          <a:endParaRPr lang="en-US" sz="1200" dirty="0"/>
        </a:p>
      </dgm:t>
    </dgm:pt>
    <dgm:pt modelId="{29303452-6AC4-4DD1-BBC8-69DCFC3B588C}" type="parTrans" cxnId="{9555F03D-57BA-4267-AD96-E4DAC64EB455}">
      <dgm:prSet/>
      <dgm:spPr/>
      <dgm:t>
        <a:bodyPr/>
        <a:lstStyle/>
        <a:p>
          <a:endParaRPr lang="en-US"/>
        </a:p>
      </dgm:t>
    </dgm:pt>
    <dgm:pt modelId="{9171CCA9-79C8-4E37-B771-648737DF44E1}" type="sibTrans" cxnId="{9555F03D-57BA-4267-AD96-E4DAC64EB455}">
      <dgm:prSet/>
      <dgm:spPr/>
      <dgm:t>
        <a:bodyPr/>
        <a:lstStyle/>
        <a:p>
          <a:endParaRPr lang="en-US"/>
        </a:p>
      </dgm:t>
    </dgm:pt>
    <dgm:pt modelId="{A70A1F73-D708-4B2C-BDC9-911B00DC99C3}">
      <dgm:prSet phldrT="[Text]" custT="1"/>
      <dgm:spPr>
        <a:solidFill>
          <a:schemeClr val="bg1">
            <a:lumMod val="65000"/>
          </a:schemeClr>
        </a:solidFill>
      </dgm:spPr>
      <dgm:t>
        <a:bodyPr/>
        <a:lstStyle/>
        <a:p>
          <a:r>
            <a:rPr lang="en-US" sz="1200" dirty="0" smtClean="0"/>
            <a:t>3</a:t>
          </a:r>
          <a:r>
            <a:rPr lang="en-US" sz="3600" dirty="0" smtClean="0"/>
            <a:t> </a:t>
          </a:r>
          <a:r>
            <a:rPr lang="en-US" sz="1200" dirty="0" smtClean="0"/>
            <a:t>days X</a:t>
          </a:r>
          <a:endParaRPr lang="en-US" sz="1200" dirty="0"/>
        </a:p>
      </dgm:t>
    </dgm:pt>
    <dgm:pt modelId="{32FAB1DA-D7F1-47A3-B475-B0D43275E293}" type="parTrans" cxnId="{9CB897B8-14FB-4225-81E8-2FAF173AFECC}">
      <dgm:prSet/>
      <dgm:spPr/>
      <dgm:t>
        <a:bodyPr/>
        <a:lstStyle/>
        <a:p>
          <a:endParaRPr lang="en-US"/>
        </a:p>
      </dgm:t>
    </dgm:pt>
    <dgm:pt modelId="{AC9AD3C1-E2C1-4B49-BB7C-5CBA45D702A4}" type="sibTrans" cxnId="{9CB897B8-14FB-4225-81E8-2FAF173AFECC}">
      <dgm:prSet/>
      <dgm:spPr/>
      <dgm:t>
        <a:bodyPr/>
        <a:lstStyle/>
        <a:p>
          <a:endParaRPr lang="en-US"/>
        </a:p>
      </dgm:t>
    </dgm:pt>
    <dgm:pt modelId="{2117ABC6-84BA-4459-B14E-7FE005BFD08D}">
      <dgm:prSet phldrT="[Text]" custT="1"/>
      <dgm:spPr>
        <a:solidFill>
          <a:schemeClr val="bg1">
            <a:lumMod val="65000"/>
          </a:schemeClr>
        </a:solidFill>
      </dgm:spPr>
      <dgm:t>
        <a:bodyPr/>
        <a:lstStyle/>
        <a:p>
          <a:r>
            <a:rPr lang="en-US" sz="1200" dirty="0" smtClean="0"/>
            <a:t>1</a:t>
          </a:r>
          <a:r>
            <a:rPr lang="en-US" sz="3600" dirty="0" smtClean="0"/>
            <a:t> </a:t>
          </a:r>
          <a:r>
            <a:rPr lang="en-US" sz="1200" dirty="0" smtClean="0"/>
            <a:t>week X</a:t>
          </a:r>
          <a:endParaRPr lang="en-US" sz="1200" dirty="0"/>
        </a:p>
      </dgm:t>
    </dgm:pt>
    <dgm:pt modelId="{5A94D516-F235-46EC-8FB3-DC8D6325B221}" type="parTrans" cxnId="{F3F556DD-AEC2-401A-8C02-018B090CDAFC}">
      <dgm:prSet/>
      <dgm:spPr/>
      <dgm:t>
        <a:bodyPr/>
        <a:lstStyle/>
        <a:p>
          <a:endParaRPr lang="en-US"/>
        </a:p>
      </dgm:t>
    </dgm:pt>
    <dgm:pt modelId="{252F1FF5-E1CA-433E-B721-DDFE58CAD68C}" type="sibTrans" cxnId="{F3F556DD-AEC2-401A-8C02-018B090CDAFC}">
      <dgm:prSet/>
      <dgm:spPr/>
      <dgm:t>
        <a:bodyPr/>
        <a:lstStyle/>
        <a:p>
          <a:endParaRPr lang="en-US"/>
        </a:p>
      </dgm:t>
    </dgm:pt>
    <dgm:pt modelId="{834C76BC-643B-4AD3-9CE9-A0FA087E6C2F}">
      <dgm:prSet phldrT="[Text]" custT="1"/>
      <dgm:spPr>
        <a:solidFill>
          <a:schemeClr val="bg1">
            <a:lumMod val="65000"/>
          </a:schemeClr>
        </a:solidFill>
      </dgm:spPr>
      <dgm:t>
        <a:bodyPr/>
        <a:lstStyle/>
        <a:p>
          <a:r>
            <a:rPr lang="en-US" sz="1200" dirty="0" smtClean="0"/>
            <a:t>2 weeks X</a:t>
          </a:r>
          <a:endParaRPr lang="en-US" sz="1200" dirty="0"/>
        </a:p>
      </dgm:t>
    </dgm:pt>
    <dgm:pt modelId="{E209B854-FF07-4448-9943-8021190BFFF8}" type="parTrans" cxnId="{37ABA998-ECDC-4423-8FBC-85B09CDC88D9}">
      <dgm:prSet/>
      <dgm:spPr/>
      <dgm:t>
        <a:bodyPr/>
        <a:lstStyle/>
        <a:p>
          <a:endParaRPr lang="en-US"/>
        </a:p>
      </dgm:t>
    </dgm:pt>
    <dgm:pt modelId="{5916F797-71D2-40E9-8510-B2563DBF2C80}" type="sibTrans" cxnId="{37ABA998-ECDC-4423-8FBC-85B09CDC88D9}">
      <dgm:prSet/>
      <dgm:spPr/>
      <dgm:t>
        <a:bodyPr/>
        <a:lstStyle/>
        <a:p>
          <a:endParaRPr lang="en-US"/>
        </a:p>
      </dgm:t>
    </dgm:pt>
    <dgm:pt modelId="{CF68CFC6-D914-4BF2-91B9-0F838B1602F1}">
      <dgm:prSet phldrT="[Text]" custT="1"/>
      <dgm:spPr>
        <a:solidFill>
          <a:schemeClr val="bg1">
            <a:lumMod val="65000"/>
          </a:schemeClr>
        </a:solidFill>
      </dgm:spPr>
      <dgm:t>
        <a:bodyPr/>
        <a:lstStyle/>
        <a:p>
          <a:r>
            <a:rPr lang="en-US" sz="1200" dirty="0" smtClean="0"/>
            <a:t>1 month X</a:t>
          </a:r>
          <a:endParaRPr lang="en-US" sz="1200" dirty="0"/>
        </a:p>
      </dgm:t>
    </dgm:pt>
    <dgm:pt modelId="{A1E47925-1F08-41E3-B820-670533286064}" type="parTrans" cxnId="{E8CF9082-BF10-4337-9F2B-7B49CDD84E18}">
      <dgm:prSet/>
      <dgm:spPr/>
      <dgm:t>
        <a:bodyPr/>
        <a:lstStyle/>
        <a:p>
          <a:endParaRPr lang="en-US"/>
        </a:p>
      </dgm:t>
    </dgm:pt>
    <dgm:pt modelId="{D92DFE05-D36C-4106-8C4A-AFBB47F93740}" type="sibTrans" cxnId="{E8CF9082-BF10-4337-9F2B-7B49CDD84E18}">
      <dgm:prSet/>
      <dgm:spPr/>
      <dgm:t>
        <a:bodyPr/>
        <a:lstStyle/>
        <a:p>
          <a:endParaRPr lang="en-US"/>
        </a:p>
      </dgm:t>
    </dgm:pt>
    <dgm:pt modelId="{BC2197D7-A01C-4201-B059-58C735AB501F}" type="pres">
      <dgm:prSet presAssocID="{F88E3DDC-30B4-45CC-B17D-C16FEEA3A56A}" presName="diagram" presStyleCnt="0">
        <dgm:presLayoutVars>
          <dgm:dir/>
          <dgm:resizeHandles val="exact"/>
        </dgm:presLayoutVars>
      </dgm:prSet>
      <dgm:spPr/>
      <dgm:t>
        <a:bodyPr/>
        <a:lstStyle/>
        <a:p>
          <a:endParaRPr lang="en-US"/>
        </a:p>
      </dgm:t>
    </dgm:pt>
    <dgm:pt modelId="{9145781D-A5AD-4A42-AF63-0E9189617B87}" type="pres">
      <dgm:prSet presAssocID="{EA40D5EB-C920-49B1-870A-8751CD36488D}" presName="node" presStyleLbl="node1" presStyleIdx="0" presStyleCnt="8" custScaleX="160201">
        <dgm:presLayoutVars>
          <dgm:bulletEnabled val="1"/>
        </dgm:presLayoutVars>
      </dgm:prSet>
      <dgm:spPr>
        <a:prstGeom prst="roundRect">
          <a:avLst/>
        </a:prstGeom>
      </dgm:spPr>
      <dgm:t>
        <a:bodyPr/>
        <a:lstStyle/>
        <a:p>
          <a:endParaRPr lang="en-US"/>
        </a:p>
      </dgm:t>
    </dgm:pt>
    <dgm:pt modelId="{DA7C8FF3-5532-4757-B0E4-A17D3C2DEB3E}" type="pres">
      <dgm:prSet presAssocID="{F5BF9226-2BB3-4791-BC82-F60685E09B9E}" presName="sibTrans" presStyleCnt="0"/>
      <dgm:spPr/>
    </dgm:pt>
    <dgm:pt modelId="{DB6D1BAC-44BA-4EC7-8DB8-D841AE616B2F}" type="pres">
      <dgm:prSet presAssocID="{5A3D5FAC-3B1A-4176-A3D5-D569DE353921}" presName="node" presStyleLbl="node1" presStyleIdx="1" presStyleCnt="8" custScaleX="160201">
        <dgm:presLayoutVars>
          <dgm:bulletEnabled val="1"/>
        </dgm:presLayoutVars>
      </dgm:prSet>
      <dgm:spPr>
        <a:prstGeom prst="roundRect">
          <a:avLst/>
        </a:prstGeom>
      </dgm:spPr>
      <dgm:t>
        <a:bodyPr/>
        <a:lstStyle/>
        <a:p>
          <a:endParaRPr lang="en-US"/>
        </a:p>
      </dgm:t>
    </dgm:pt>
    <dgm:pt modelId="{531D2AB7-0229-4C92-968B-D486FD49CDBB}" type="pres">
      <dgm:prSet presAssocID="{7E54683A-B4E1-44B6-B86E-58AD8899575E}" presName="sibTrans" presStyleCnt="0"/>
      <dgm:spPr/>
    </dgm:pt>
    <dgm:pt modelId="{B7E31AFC-5B5F-4F46-AC6C-1DA40BD4746C}" type="pres">
      <dgm:prSet presAssocID="{71D58C73-DB97-4E81-8571-87C000884865}" presName="node" presStyleLbl="node1" presStyleIdx="2" presStyleCnt="8" custScaleX="160201">
        <dgm:presLayoutVars>
          <dgm:bulletEnabled val="1"/>
        </dgm:presLayoutVars>
      </dgm:prSet>
      <dgm:spPr>
        <a:prstGeom prst="roundRect">
          <a:avLst/>
        </a:prstGeom>
      </dgm:spPr>
      <dgm:t>
        <a:bodyPr/>
        <a:lstStyle/>
        <a:p>
          <a:endParaRPr lang="en-US"/>
        </a:p>
      </dgm:t>
    </dgm:pt>
    <dgm:pt modelId="{45D027D5-3E07-4AF1-94EC-C847FB040E49}" type="pres">
      <dgm:prSet presAssocID="{F52CF0EF-5A29-497D-8684-9CF2625F2CA1}" presName="sibTrans" presStyleCnt="0"/>
      <dgm:spPr/>
    </dgm:pt>
    <dgm:pt modelId="{703FDDE3-052D-4832-8368-26EC07F75FF2}" type="pres">
      <dgm:prSet presAssocID="{764E9412-E5A8-4DD0-87F4-AB70001BF0D9}" presName="node" presStyleLbl="node1" presStyleIdx="3" presStyleCnt="8" custScaleX="160201">
        <dgm:presLayoutVars>
          <dgm:bulletEnabled val="1"/>
        </dgm:presLayoutVars>
      </dgm:prSet>
      <dgm:spPr>
        <a:prstGeom prst="flowChartAlternateProcess">
          <a:avLst/>
        </a:prstGeom>
      </dgm:spPr>
      <dgm:t>
        <a:bodyPr/>
        <a:lstStyle/>
        <a:p>
          <a:endParaRPr lang="en-US"/>
        </a:p>
      </dgm:t>
    </dgm:pt>
    <dgm:pt modelId="{8E637DCC-1AD4-441A-B349-34739726A3F5}" type="pres">
      <dgm:prSet presAssocID="{9171CCA9-79C8-4E37-B771-648737DF44E1}" presName="sibTrans" presStyleCnt="0"/>
      <dgm:spPr/>
    </dgm:pt>
    <dgm:pt modelId="{6046A803-67E1-4BDC-B51B-B7ACB9B15209}" type="pres">
      <dgm:prSet presAssocID="{A70A1F73-D708-4B2C-BDC9-911B00DC99C3}" presName="node" presStyleLbl="node1" presStyleIdx="4" presStyleCnt="8" custScaleX="160201">
        <dgm:presLayoutVars>
          <dgm:bulletEnabled val="1"/>
        </dgm:presLayoutVars>
      </dgm:prSet>
      <dgm:spPr>
        <a:prstGeom prst="roundRect">
          <a:avLst/>
        </a:prstGeom>
      </dgm:spPr>
      <dgm:t>
        <a:bodyPr/>
        <a:lstStyle/>
        <a:p>
          <a:endParaRPr lang="en-US"/>
        </a:p>
      </dgm:t>
    </dgm:pt>
    <dgm:pt modelId="{1DB08A26-993A-4949-86D7-87C5DDA907B8}" type="pres">
      <dgm:prSet presAssocID="{AC9AD3C1-E2C1-4B49-BB7C-5CBA45D702A4}" presName="sibTrans" presStyleCnt="0"/>
      <dgm:spPr/>
    </dgm:pt>
    <dgm:pt modelId="{6D418B62-0FA8-442F-A708-47054E08387E}" type="pres">
      <dgm:prSet presAssocID="{2117ABC6-84BA-4459-B14E-7FE005BFD08D}" presName="node" presStyleLbl="node1" presStyleIdx="5" presStyleCnt="8" custScaleX="160201">
        <dgm:presLayoutVars>
          <dgm:bulletEnabled val="1"/>
        </dgm:presLayoutVars>
      </dgm:prSet>
      <dgm:spPr>
        <a:prstGeom prst="roundRect">
          <a:avLst/>
        </a:prstGeom>
      </dgm:spPr>
      <dgm:t>
        <a:bodyPr/>
        <a:lstStyle/>
        <a:p>
          <a:endParaRPr lang="en-US"/>
        </a:p>
      </dgm:t>
    </dgm:pt>
    <dgm:pt modelId="{3E2FF7A5-B221-4F23-BF08-F7A29BA98FE8}" type="pres">
      <dgm:prSet presAssocID="{252F1FF5-E1CA-433E-B721-DDFE58CAD68C}" presName="sibTrans" presStyleCnt="0"/>
      <dgm:spPr/>
    </dgm:pt>
    <dgm:pt modelId="{FB06FBD0-E27F-4DDA-A3E9-20B13B4D5AC9}" type="pres">
      <dgm:prSet presAssocID="{834C76BC-643B-4AD3-9CE9-A0FA087E6C2F}" presName="node" presStyleLbl="node1" presStyleIdx="6" presStyleCnt="8" custScaleX="160201">
        <dgm:presLayoutVars>
          <dgm:bulletEnabled val="1"/>
        </dgm:presLayoutVars>
      </dgm:prSet>
      <dgm:spPr>
        <a:prstGeom prst="roundRect">
          <a:avLst/>
        </a:prstGeom>
      </dgm:spPr>
      <dgm:t>
        <a:bodyPr/>
        <a:lstStyle/>
        <a:p>
          <a:endParaRPr lang="en-US"/>
        </a:p>
      </dgm:t>
    </dgm:pt>
    <dgm:pt modelId="{AD033B2A-21AC-44F3-A0FB-8226B522A4E4}" type="pres">
      <dgm:prSet presAssocID="{5916F797-71D2-40E9-8510-B2563DBF2C80}" presName="sibTrans" presStyleCnt="0"/>
      <dgm:spPr/>
    </dgm:pt>
    <dgm:pt modelId="{5586DA49-367B-480D-B52B-93086855FCD7}" type="pres">
      <dgm:prSet presAssocID="{CF68CFC6-D914-4BF2-91B9-0F838B1602F1}" presName="node" presStyleLbl="node1" presStyleIdx="7" presStyleCnt="8" custScaleX="138840">
        <dgm:presLayoutVars>
          <dgm:bulletEnabled val="1"/>
        </dgm:presLayoutVars>
      </dgm:prSet>
      <dgm:spPr>
        <a:prstGeom prst="roundRect">
          <a:avLst/>
        </a:prstGeom>
      </dgm:spPr>
      <dgm:t>
        <a:bodyPr/>
        <a:lstStyle/>
        <a:p>
          <a:endParaRPr lang="en-US"/>
        </a:p>
      </dgm:t>
    </dgm:pt>
  </dgm:ptLst>
  <dgm:cxnLst>
    <dgm:cxn modelId="{96F5C032-3AFC-404B-A113-59BA88B6A0B2}" type="presOf" srcId="{A70A1F73-D708-4B2C-BDC9-911B00DC99C3}" destId="{6046A803-67E1-4BDC-B51B-B7ACB9B15209}" srcOrd="0" destOrd="0" presId="urn:microsoft.com/office/officeart/2005/8/layout/default"/>
    <dgm:cxn modelId="{7C9FBCD3-7FD3-43C4-89B2-DEC9753606AD}" type="presOf" srcId="{CF68CFC6-D914-4BF2-91B9-0F838B1602F1}" destId="{5586DA49-367B-480D-B52B-93086855FCD7}" srcOrd="0" destOrd="0" presId="urn:microsoft.com/office/officeart/2005/8/layout/default"/>
    <dgm:cxn modelId="{A1F48CD1-ABE1-4D28-BA91-C05AFFC34C78}" type="presOf" srcId="{764E9412-E5A8-4DD0-87F4-AB70001BF0D9}" destId="{703FDDE3-052D-4832-8368-26EC07F75FF2}" srcOrd="0" destOrd="0" presId="urn:microsoft.com/office/officeart/2005/8/layout/default"/>
    <dgm:cxn modelId="{A4A15805-D7A5-4232-99A5-DE9619D12C69}" type="presOf" srcId="{F88E3DDC-30B4-45CC-B17D-C16FEEA3A56A}" destId="{BC2197D7-A01C-4201-B059-58C735AB501F}" srcOrd="0" destOrd="0" presId="urn:microsoft.com/office/officeart/2005/8/layout/default"/>
    <dgm:cxn modelId="{16FEB791-5E0D-456A-B5FE-47C89EA42DEE}" srcId="{F88E3DDC-30B4-45CC-B17D-C16FEEA3A56A}" destId="{5A3D5FAC-3B1A-4176-A3D5-D569DE353921}" srcOrd="1" destOrd="0" parTransId="{686D283A-CC2A-4781-8040-4A4D2479070D}" sibTransId="{7E54683A-B4E1-44B6-B86E-58AD8899575E}"/>
    <dgm:cxn modelId="{DDA73F3D-F683-4FD8-BA4F-6E450DC779FC}" type="presOf" srcId="{71D58C73-DB97-4E81-8571-87C000884865}" destId="{B7E31AFC-5B5F-4F46-AC6C-1DA40BD4746C}" srcOrd="0" destOrd="0" presId="urn:microsoft.com/office/officeart/2005/8/layout/default"/>
    <dgm:cxn modelId="{87579BEB-4B49-4644-99F3-FA2CB029BDE1}" type="presOf" srcId="{834C76BC-643B-4AD3-9CE9-A0FA087E6C2F}" destId="{FB06FBD0-E27F-4DDA-A3E9-20B13B4D5AC9}" srcOrd="0" destOrd="0" presId="urn:microsoft.com/office/officeart/2005/8/layout/default"/>
    <dgm:cxn modelId="{95CA9090-C038-47CA-8F5C-C1D3B6375B41}" srcId="{F88E3DDC-30B4-45CC-B17D-C16FEEA3A56A}" destId="{EA40D5EB-C920-49B1-870A-8751CD36488D}" srcOrd="0" destOrd="0" parTransId="{78EBF63C-C2BB-4BFF-A92A-AAF394D22CA6}" sibTransId="{F5BF9226-2BB3-4791-BC82-F60685E09B9E}"/>
    <dgm:cxn modelId="{37ABA998-ECDC-4423-8FBC-85B09CDC88D9}" srcId="{F88E3DDC-30B4-45CC-B17D-C16FEEA3A56A}" destId="{834C76BC-643B-4AD3-9CE9-A0FA087E6C2F}" srcOrd="6" destOrd="0" parTransId="{E209B854-FF07-4448-9943-8021190BFFF8}" sibTransId="{5916F797-71D2-40E9-8510-B2563DBF2C80}"/>
    <dgm:cxn modelId="{9555F03D-57BA-4267-AD96-E4DAC64EB455}" srcId="{F88E3DDC-30B4-45CC-B17D-C16FEEA3A56A}" destId="{764E9412-E5A8-4DD0-87F4-AB70001BF0D9}" srcOrd="3" destOrd="0" parTransId="{29303452-6AC4-4DD1-BBC8-69DCFC3B588C}" sibTransId="{9171CCA9-79C8-4E37-B771-648737DF44E1}"/>
    <dgm:cxn modelId="{939900F8-9EAA-48E0-9479-04B69D80C44E}" type="presOf" srcId="{5A3D5FAC-3B1A-4176-A3D5-D569DE353921}" destId="{DB6D1BAC-44BA-4EC7-8DB8-D841AE616B2F}" srcOrd="0" destOrd="0" presId="urn:microsoft.com/office/officeart/2005/8/layout/default"/>
    <dgm:cxn modelId="{EB779E32-5CC6-4065-AEE0-2DBD32EBAFAC}" type="presOf" srcId="{EA40D5EB-C920-49B1-870A-8751CD36488D}" destId="{9145781D-A5AD-4A42-AF63-0E9189617B87}" srcOrd="0" destOrd="0" presId="urn:microsoft.com/office/officeart/2005/8/layout/default"/>
    <dgm:cxn modelId="{E8CF9082-BF10-4337-9F2B-7B49CDD84E18}" srcId="{F88E3DDC-30B4-45CC-B17D-C16FEEA3A56A}" destId="{CF68CFC6-D914-4BF2-91B9-0F838B1602F1}" srcOrd="7" destOrd="0" parTransId="{A1E47925-1F08-41E3-B820-670533286064}" sibTransId="{D92DFE05-D36C-4106-8C4A-AFBB47F93740}"/>
    <dgm:cxn modelId="{DCBAF165-69CF-483A-B668-A840B148A71D}" srcId="{F88E3DDC-30B4-45CC-B17D-C16FEEA3A56A}" destId="{71D58C73-DB97-4E81-8571-87C000884865}" srcOrd="2" destOrd="0" parTransId="{BD4AF425-8C43-496B-B1AC-4BB64DA13ED7}" sibTransId="{F52CF0EF-5A29-497D-8684-9CF2625F2CA1}"/>
    <dgm:cxn modelId="{F3F556DD-AEC2-401A-8C02-018B090CDAFC}" srcId="{F88E3DDC-30B4-45CC-B17D-C16FEEA3A56A}" destId="{2117ABC6-84BA-4459-B14E-7FE005BFD08D}" srcOrd="5" destOrd="0" parTransId="{5A94D516-F235-46EC-8FB3-DC8D6325B221}" sibTransId="{252F1FF5-E1CA-433E-B721-DDFE58CAD68C}"/>
    <dgm:cxn modelId="{7D8FAC35-7C92-4E60-A7FA-0055373BD53C}" type="presOf" srcId="{2117ABC6-84BA-4459-B14E-7FE005BFD08D}" destId="{6D418B62-0FA8-442F-A708-47054E08387E}" srcOrd="0" destOrd="0" presId="urn:microsoft.com/office/officeart/2005/8/layout/default"/>
    <dgm:cxn modelId="{9CB897B8-14FB-4225-81E8-2FAF173AFECC}" srcId="{F88E3DDC-30B4-45CC-B17D-C16FEEA3A56A}" destId="{A70A1F73-D708-4B2C-BDC9-911B00DC99C3}" srcOrd="4" destOrd="0" parTransId="{32FAB1DA-D7F1-47A3-B475-B0D43275E293}" sibTransId="{AC9AD3C1-E2C1-4B49-BB7C-5CBA45D702A4}"/>
    <dgm:cxn modelId="{FC4F6B29-34EA-4C68-B2AB-4A0EA84C2D42}" type="presParOf" srcId="{BC2197D7-A01C-4201-B059-58C735AB501F}" destId="{9145781D-A5AD-4A42-AF63-0E9189617B87}" srcOrd="0" destOrd="0" presId="urn:microsoft.com/office/officeart/2005/8/layout/default"/>
    <dgm:cxn modelId="{569A9AD5-2392-4391-8295-19442DD317D7}" type="presParOf" srcId="{BC2197D7-A01C-4201-B059-58C735AB501F}" destId="{DA7C8FF3-5532-4757-B0E4-A17D3C2DEB3E}" srcOrd="1" destOrd="0" presId="urn:microsoft.com/office/officeart/2005/8/layout/default"/>
    <dgm:cxn modelId="{BC1AF826-53DB-44A0-B4CF-F0BB3F03CF1D}" type="presParOf" srcId="{BC2197D7-A01C-4201-B059-58C735AB501F}" destId="{DB6D1BAC-44BA-4EC7-8DB8-D841AE616B2F}" srcOrd="2" destOrd="0" presId="urn:microsoft.com/office/officeart/2005/8/layout/default"/>
    <dgm:cxn modelId="{5393D1A2-2BE2-487A-8249-29ED34DCDD67}" type="presParOf" srcId="{BC2197D7-A01C-4201-B059-58C735AB501F}" destId="{531D2AB7-0229-4C92-968B-D486FD49CDBB}" srcOrd="3" destOrd="0" presId="urn:microsoft.com/office/officeart/2005/8/layout/default"/>
    <dgm:cxn modelId="{20A1EEAE-8DAC-40B2-AB3D-BD172B9FC42B}" type="presParOf" srcId="{BC2197D7-A01C-4201-B059-58C735AB501F}" destId="{B7E31AFC-5B5F-4F46-AC6C-1DA40BD4746C}" srcOrd="4" destOrd="0" presId="urn:microsoft.com/office/officeart/2005/8/layout/default"/>
    <dgm:cxn modelId="{1AC0CBD3-427B-4CB2-9F17-6C6B12FD9709}" type="presParOf" srcId="{BC2197D7-A01C-4201-B059-58C735AB501F}" destId="{45D027D5-3E07-4AF1-94EC-C847FB040E49}" srcOrd="5" destOrd="0" presId="urn:microsoft.com/office/officeart/2005/8/layout/default"/>
    <dgm:cxn modelId="{A82784E0-4BF4-48AC-A404-475CF03E24C2}" type="presParOf" srcId="{BC2197D7-A01C-4201-B059-58C735AB501F}" destId="{703FDDE3-052D-4832-8368-26EC07F75FF2}" srcOrd="6" destOrd="0" presId="urn:microsoft.com/office/officeart/2005/8/layout/default"/>
    <dgm:cxn modelId="{84BD8BB2-F562-411E-8799-F8432757EE8D}" type="presParOf" srcId="{BC2197D7-A01C-4201-B059-58C735AB501F}" destId="{8E637DCC-1AD4-441A-B349-34739726A3F5}" srcOrd="7" destOrd="0" presId="urn:microsoft.com/office/officeart/2005/8/layout/default"/>
    <dgm:cxn modelId="{C782F22C-B3BC-46D4-A4AA-6573D6F12F25}" type="presParOf" srcId="{BC2197D7-A01C-4201-B059-58C735AB501F}" destId="{6046A803-67E1-4BDC-B51B-B7ACB9B15209}" srcOrd="8" destOrd="0" presId="urn:microsoft.com/office/officeart/2005/8/layout/default"/>
    <dgm:cxn modelId="{4F6310EF-311C-4057-9C28-7D2E8C9211BD}" type="presParOf" srcId="{BC2197D7-A01C-4201-B059-58C735AB501F}" destId="{1DB08A26-993A-4949-86D7-87C5DDA907B8}" srcOrd="9" destOrd="0" presId="urn:microsoft.com/office/officeart/2005/8/layout/default"/>
    <dgm:cxn modelId="{12DD78F2-09EE-46FF-90BB-F3FB779CA2FB}" type="presParOf" srcId="{BC2197D7-A01C-4201-B059-58C735AB501F}" destId="{6D418B62-0FA8-442F-A708-47054E08387E}" srcOrd="10" destOrd="0" presId="urn:microsoft.com/office/officeart/2005/8/layout/default"/>
    <dgm:cxn modelId="{9D6F355C-6528-46D5-9824-D71915320DAD}" type="presParOf" srcId="{BC2197D7-A01C-4201-B059-58C735AB501F}" destId="{3E2FF7A5-B221-4F23-BF08-F7A29BA98FE8}" srcOrd="11" destOrd="0" presId="urn:microsoft.com/office/officeart/2005/8/layout/default"/>
    <dgm:cxn modelId="{1E1CC4EF-101F-4A6B-BF43-AB1087D57868}" type="presParOf" srcId="{BC2197D7-A01C-4201-B059-58C735AB501F}" destId="{FB06FBD0-E27F-4DDA-A3E9-20B13B4D5AC9}" srcOrd="12" destOrd="0" presId="urn:microsoft.com/office/officeart/2005/8/layout/default"/>
    <dgm:cxn modelId="{FCD5F33A-5807-48E2-9541-6E3AC94C2E24}" type="presParOf" srcId="{BC2197D7-A01C-4201-B059-58C735AB501F}" destId="{AD033B2A-21AC-44F3-A0FB-8226B522A4E4}" srcOrd="13" destOrd="0" presId="urn:microsoft.com/office/officeart/2005/8/layout/default"/>
    <dgm:cxn modelId="{37E99820-4B2B-4876-B45C-93A366A61EC9}" type="presParOf" srcId="{BC2197D7-A01C-4201-B059-58C735AB501F}" destId="{5586DA49-367B-480D-B52B-93086855FCD7}" srcOrd="14" destOrd="0" presId="urn:microsoft.com/office/officeart/2005/8/layout/defaul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145781D-A5AD-4A42-AF63-0E9189617B87}">
      <dsp:nvSpPr>
        <dsp:cNvPr id="0" name=""/>
        <dsp:cNvSpPr/>
      </dsp:nvSpPr>
      <dsp:spPr>
        <a:xfrm>
          <a:off x="148648" y="1162"/>
          <a:ext cx="998103" cy="373819"/>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 </a:t>
          </a:r>
          <a:r>
            <a:rPr lang="en-US" sz="1200" kern="1200" dirty="0" smtClean="0"/>
            <a:t>1 hour X</a:t>
          </a:r>
          <a:endParaRPr lang="en-US" sz="1200" kern="1200" dirty="0"/>
        </a:p>
      </dsp:txBody>
      <dsp:txXfrm>
        <a:off x="148648" y="1162"/>
        <a:ext cx="998103" cy="373819"/>
      </dsp:txXfrm>
    </dsp:sp>
    <dsp:sp modelId="{DB6D1BAC-44BA-4EC7-8DB8-D841AE616B2F}">
      <dsp:nvSpPr>
        <dsp:cNvPr id="0" name=""/>
        <dsp:cNvSpPr/>
      </dsp:nvSpPr>
      <dsp:spPr>
        <a:xfrm>
          <a:off x="148648" y="437284"/>
          <a:ext cx="998103" cy="373819"/>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 </a:t>
          </a:r>
          <a:r>
            <a:rPr lang="en-US" sz="1200" kern="1200" dirty="0" smtClean="0"/>
            <a:t>3 hours X</a:t>
          </a:r>
          <a:endParaRPr lang="en-US" sz="1200" kern="1200" dirty="0"/>
        </a:p>
      </dsp:txBody>
      <dsp:txXfrm>
        <a:off x="148648" y="437284"/>
        <a:ext cx="998103" cy="373819"/>
      </dsp:txXfrm>
    </dsp:sp>
    <dsp:sp modelId="{B7E31AFC-5B5F-4F46-AC6C-1DA40BD4746C}">
      <dsp:nvSpPr>
        <dsp:cNvPr id="0" name=""/>
        <dsp:cNvSpPr/>
      </dsp:nvSpPr>
      <dsp:spPr>
        <a:xfrm>
          <a:off x="148648" y="873407"/>
          <a:ext cx="998103" cy="373819"/>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12 hours X</a:t>
          </a:r>
          <a:endParaRPr lang="en-US" sz="1200" kern="1200" dirty="0"/>
        </a:p>
      </dsp:txBody>
      <dsp:txXfrm>
        <a:off x="148648" y="873407"/>
        <a:ext cx="998103" cy="373819"/>
      </dsp:txXfrm>
    </dsp:sp>
    <dsp:sp modelId="{703FDDE3-052D-4832-8368-26EC07F75FF2}">
      <dsp:nvSpPr>
        <dsp:cNvPr id="0" name=""/>
        <dsp:cNvSpPr/>
      </dsp:nvSpPr>
      <dsp:spPr>
        <a:xfrm>
          <a:off x="148648" y="1309529"/>
          <a:ext cx="998103" cy="373819"/>
        </a:xfrm>
        <a:prstGeom prst="flowChartAlternateProcess">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24 h ours X</a:t>
          </a:r>
          <a:endParaRPr lang="en-US" sz="1200" kern="1200" dirty="0"/>
        </a:p>
      </dsp:txBody>
      <dsp:txXfrm>
        <a:off x="148648" y="1309529"/>
        <a:ext cx="998103" cy="373819"/>
      </dsp:txXfrm>
    </dsp:sp>
    <dsp:sp modelId="{6046A803-67E1-4BDC-B51B-B7ACB9B15209}">
      <dsp:nvSpPr>
        <dsp:cNvPr id="0" name=""/>
        <dsp:cNvSpPr/>
      </dsp:nvSpPr>
      <dsp:spPr>
        <a:xfrm>
          <a:off x="148648" y="1745651"/>
          <a:ext cx="998103" cy="373819"/>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3</a:t>
          </a:r>
          <a:r>
            <a:rPr lang="en-US" sz="3600" kern="1200" dirty="0" smtClean="0"/>
            <a:t> </a:t>
          </a:r>
          <a:r>
            <a:rPr lang="en-US" sz="1200" kern="1200" dirty="0" smtClean="0"/>
            <a:t>days X</a:t>
          </a:r>
          <a:endParaRPr lang="en-US" sz="1200" kern="1200" dirty="0"/>
        </a:p>
      </dsp:txBody>
      <dsp:txXfrm>
        <a:off x="148648" y="1745651"/>
        <a:ext cx="998103" cy="373819"/>
      </dsp:txXfrm>
    </dsp:sp>
    <dsp:sp modelId="{6D418B62-0FA8-442F-A708-47054E08387E}">
      <dsp:nvSpPr>
        <dsp:cNvPr id="0" name=""/>
        <dsp:cNvSpPr/>
      </dsp:nvSpPr>
      <dsp:spPr>
        <a:xfrm>
          <a:off x="148648" y="2181773"/>
          <a:ext cx="998103" cy="373819"/>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sz="3600" kern="1200" dirty="0" smtClean="0"/>
            <a:t> </a:t>
          </a:r>
          <a:r>
            <a:rPr lang="en-US" sz="1200" kern="1200" dirty="0" smtClean="0"/>
            <a:t>week X</a:t>
          </a:r>
          <a:endParaRPr lang="en-US" sz="1200" kern="1200" dirty="0"/>
        </a:p>
      </dsp:txBody>
      <dsp:txXfrm>
        <a:off x="148648" y="2181773"/>
        <a:ext cx="998103" cy="373819"/>
      </dsp:txXfrm>
    </dsp:sp>
    <dsp:sp modelId="{FB06FBD0-E27F-4DDA-A3E9-20B13B4D5AC9}">
      <dsp:nvSpPr>
        <dsp:cNvPr id="0" name=""/>
        <dsp:cNvSpPr/>
      </dsp:nvSpPr>
      <dsp:spPr>
        <a:xfrm>
          <a:off x="148648" y="2617896"/>
          <a:ext cx="998103" cy="373819"/>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2 weeks X</a:t>
          </a:r>
          <a:endParaRPr lang="en-US" sz="1200" kern="1200" dirty="0"/>
        </a:p>
      </dsp:txBody>
      <dsp:txXfrm>
        <a:off x="148648" y="2617896"/>
        <a:ext cx="998103" cy="373819"/>
      </dsp:txXfrm>
    </dsp:sp>
    <dsp:sp modelId="{5586DA49-367B-480D-B52B-93086855FCD7}">
      <dsp:nvSpPr>
        <dsp:cNvPr id="0" name=""/>
        <dsp:cNvSpPr/>
      </dsp:nvSpPr>
      <dsp:spPr>
        <a:xfrm>
          <a:off x="215191" y="3054018"/>
          <a:ext cx="865017" cy="373819"/>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 month X</a:t>
          </a:r>
          <a:endParaRPr lang="en-US" sz="1200" kern="1200" dirty="0"/>
        </a:p>
      </dsp:txBody>
      <dsp:txXfrm>
        <a:off x="215191" y="3054018"/>
        <a:ext cx="865017" cy="3738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F60FD6-3420-4F4B-913D-B77092E67191}" type="datetimeFigureOut">
              <a:rPr lang="en-US" smtClean="0"/>
              <a:pPr/>
              <a:t>3/30/2023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CE1422-61C0-4736-9336-6D8688A138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should be a pop up over the</a:t>
            </a:r>
            <a:r>
              <a:rPr lang="en-US" baseline="0" dirty="0" smtClean="0"/>
              <a:t> previous slide, in place of that image.</a:t>
            </a:r>
            <a:endParaRPr lang="en-US" dirty="0"/>
          </a:p>
        </p:txBody>
      </p:sp>
      <p:sp>
        <p:nvSpPr>
          <p:cNvPr id="4" name="Slide Number Placeholder 3"/>
          <p:cNvSpPr>
            <a:spLocks noGrp="1"/>
          </p:cNvSpPr>
          <p:nvPr>
            <p:ph type="sldNum" sz="quarter" idx="10"/>
          </p:nvPr>
        </p:nvSpPr>
        <p:spPr/>
        <p:txBody>
          <a:bodyPr/>
          <a:lstStyle/>
          <a:p>
            <a:fld id="{27CE1422-61C0-4736-9336-6D8688A138F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will be a toggle button in the field, for on or off, but clicking in the field will take to the specific settings page for that “pedestal”.</a:t>
            </a:r>
            <a:endParaRPr lang="en-US" dirty="0"/>
          </a:p>
        </p:txBody>
      </p:sp>
      <p:sp>
        <p:nvSpPr>
          <p:cNvPr id="4" name="Slide Number Placeholder 3"/>
          <p:cNvSpPr>
            <a:spLocks noGrp="1"/>
          </p:cNvSpPr>
          <p:nvPr>
            <p:ph type="sldNum" sz="quarter" idx="10"/>
          </p:nvPr>
        </p:nvSpPr>
        <p:spPr/>
        <p:txBody>
          <a:bodyPr/>
          <a:lstStyle/>
          <a:p>
            <a:fld id="{27CE1422-61C0-4736-9336-6D8688A138F9}"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would be accessible from each field in the column, for each “pedestal”. Or in the bulk option, just</a:t>
            </a:r>
            <a:r>
              <a:rPr lang="en-US" baseline="0" dirty="0" smtClean="0"/>
              <a:t> the one time for all. </a:t>
            </a:r>
            <a:endParaRPr lang="en-US" dirty="0"/>
          </a:p>
        </p:txBody>
      </p:sp>
      <p:sp>
        <p:nvSpPr>
          <p:cNvPr id="4" name="Slide Number Placeholder 3"/>
          <p:cNvSpPr>
            <a:spLocks noGrp="1"/>
          </p:cNvSpPr>
          <p:nvPr>
            <p:ph type="sldNum" sz="quarter" idx="10"/>
          </p:nvPr>
        </p:nvSpPr>
        <p:spPr/>
        <p:txBody>
          <a:bodyPr/>
          <a:lstStyle/>
          <a:p>
            <a:fld id="{27CE1422-61C0-4736-9336-6D8688A138F9}"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would be accessible from each field in the column, for each “pedestal”. Or in the bulk option, just</a:t>
            </a:r>
            <a:r>
              <a:rPr lang="en-US" baseline="0" dirty="0" smtClean="0"/>
              <a:t> the one time for all. </a:t>
            </a:r>
            <a:endParaRPr lang="en-US" dirty="0"/>
          </a:p>
        </p:txBody>
      </p:sp>
      <p:sp>
        <p:nvSpPr>
          <p:cNvPr id="4" name="Slide Number Placeholder 3"/>
          <p:cNvSpPr>
            <a:spLocks noGrp="1"/>
          </p:cNvSpPr>
          <p:nvPr>
            <p:ph type="sldNum" sz="quarter" idx="10"/>
          </p:nvPr>
        </p:nvSpPr>
        <p:spPr/>
        <p:txBody>
          <a:bodyPr/>
          <a:lstStyle/>
          <a:p>
            <a:fld id="{27CE1422-61C0-4736-9336-6D8688A138F9}"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would be accessible from each field in the column, for each “pedestal”. Or in the bulk option, just</a:t>
            </a:r>
            <a:r>
              <a:rPr lang="en-US" baseline="0" dirty="0" smtClean="0"/>
              <a:t> the one time for all. </a:t>
            </a:r>
            <a:endParaRPr lang="en-US" dirty="0"/>
          </a:p>
        </p:txBody>
      </p:sp>
      <p:sp>
        <p:nvSpPr>
          <p:cNvPr id="4" name="Slide Number Placeholder 3"/>
          <p:cNvSpPr>
            <a:spLocks noGrp="1"/>
          </p:cNvSpPr>
          <p:nvPr>
            <p:ph type="sldNum" sz="quarter" idx="10"/>
          </p:nvPr>
        </p:nvSpPr>
        <p:spPr/>
        <p:txBody>
          <a:bodyPr/>
          <a:lstStyle/>
          <a:p>
            <a:fld id="{27CE1422-61C0-4736-9336-6D8688A138F9}"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was trying to get the time options to look the way the skills do on freelancer. Bubbles with “X”’s next to them to remove them. And a “+” would always be at the end of the list to bring up a drop down menu that</a:t>
            </a:r>
            <a:r>
              <a:rPr lang="en-US" baseline="0" dirty="0" smtClean="0"/>
              <a:t> shows any of the selected options that were “x”-</a:t>
            </a:r>
            <a:r>
              <a:rPr lang="en-US" baseline="0" dirty="0" err="1" smtClean="0"/>
              <a:t>ed</a:t>
            </a:r>
            <a:r>
              <a:rPr lang="en-US" baseline="0" dirty="0" smtClean="0"/>
              <a:t> out of, to add them back. No Plus when none have been x-</a:t>
            </a:r>
            <a:r>
              <a:rPr lang="en-US" baseline="0" dirty="0" err="1" smtClean="0"/>
              <a:t>ed</a:t>
            </a:r>
            <a:r>
              <a:rPr lang="en-US" baseline="0" dirty="0" smtClean="0"/>
              <a:t> out. The point of all this would be to make it editable from the one page for simplicity, seeing it all at once, not having to load chart for each. Clicking in the field would take you back to the settings chart, tied to that specific field.</a:t>
            </a:r>
            <a:endParaRPr lang="en-US" dirty="0"/>
          </a:p>
        </p:txBody>
      </p:sp>
      <p:sp>
        <p:nvSpPr>
          <p:cNvPr id="4" name="Slide Number Placeholder 3"/>
          <p:cNvSpPr>
            <a:spLocks noGrp="1"/>
          </p:cNvSpPr>
          <p:nvPr>
            <p:ph type="sldNum" sz="quarter" idx="10"/>
          </p:nvPr>
        </p:nvSpPr>
        <p:spPr/>
        <p:txBody>
          <a:bodyPr/>
          <a:lstStyle/>
          <a:p>
            <a:fld id="{27CE1422-61C0-4736-9336-6D8688A138F9}"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grid will only show the options on the list that were selected for each</a:t>
            </a:r>
            <a:r>
              <a:rPr lang="en-US" baseline="0" dirty="0" smtClean="0"/>
              <a:t> title field. In bulk they will only have to enter once. Or push the apply to all on any one of these charts they are on to change it for each option that includes it. They can still click in each field under the pricing column to edit this same chart for each specific “pedestal”, or whatever the title field is called.</a:t>
            </a:r>
            <a:endParaRPr lang="en-US" dirty="0"/>
          </a:p>
        </p:txBody>
      </p:sp>
      <p:sp>
        <p:nvSpPr>
          <p:cNvPr id="4" name="Slide Number Placeholder 3"/>
          <p:cNvSpPr>
            <a:spLocks noGrp="1"/>
          </p:cNvSpPr>
          <p:nvPr>
            <p:ph type="sldNum" sz="quarter" idx="10"/>
          </p:nvPr>
        </p:nvSpPr>
        <p:spPr/>
        <p:txBody>
          <a:bodyPr/>
          <a:lstStyle/>
          <a:p>
            <a:fld id="{27CE1422-61C0-4736-9336-6D8688A138F9}"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7608AB-8627-46AC-B51C-453FD3F11A75}"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608AB-8627-46AC-B51C-453FD3F11A75}"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608AB-8627-46AC-B51C-453FD3F11A75}"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608AB-8627-46AC-B51C-453FD3F11A75}"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7608AB-8627-46AC-B51C-453FD3F11A75}"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7608AB-8627-46AC-B51C-453FD3F11A75}"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7608AB-8627-46AC-B51C-453FD3F11A75}" type="datetimeFigureOut">
              <a:rPr lang="en-US" smtClean="0"/>
              <a:pPr/>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7608AB-8627-46AC-B51C-453FD3F11A75}" type="datetimeFigureOut">
              <a:rPr lang="en-US" smtClean="0"/>
              <a:pPr/>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608AB-8627-46AC-B51C-453FD3F11A75}" type="datetimeFigureOut">
              <a:rPr lang="en-US" smtClean="0"/>
              <a:pPr/>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608AB-8627-46AC-B51C-453FD3F11A75}"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608AB-8627-46AC-B51C-453FD3F11A75}"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F3632-AC0A-4C3E-91C5-1196C35B05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608AB-8627-46AC-B51C-453FD3F11A75}" type="datetimeFigureOut">
              <a:rPr lang="en-US" smtClean="0"/>
              <a:pPr/>
              <a:t>3/30/2023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F3632-AC0A-4C3E-91C5-1196C35B05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omments" Target="../comments/comment4.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comments" Target="../comments/comment5.xml"/><Relationship Id="rId5" Type="http://schemas.openxmlformats.org/officeDocument/2006/relationships/diagramLayout" Target="../diagrams/layout1.xml"/><Relationship Id="rId10" Type="http://schemas.openxmlformats.org/officeDocument/2006/relationships/image" Target="../media/image5.jpeg"/><Relationship Id="rId4" Type="http://schemas.openxmlformats.org/officeDocument/2006/relationships/diagramData" Target="../diagrams/data1.xm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4" name="Rounded Rectangle 3"/>
          <p:cNvSpPr/>
          <p:nvPr/>
        </p:nvSpPr>
        <p:spPr>
          <a:xfrm>
            <a:off x="7696200" y="2057400"/>
            <a:ext cx="838200" cy="685800"/>
          </a:xfrm>
          <a:prstGeom prst="round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n w="3175">
                  <a:solidFill>
                    <a:schemeClr val="bg1"/>
                  </a:solidFill>
                </a:ln>
                <a:solidFill>
                  <a:schemeClr val="tx1"/>
                </a:solidFill>
              </a:rPr>
              <a:t>+</a:t>
            </a:r>
            <a:endParaRPr lang="en-US" sz="4800" b="1" dirty="0">
              <a:ln w="3175">
                <a:solidFill>
                  <a:schemeClr val="bg1"/>
                </a:solidFill>
              </a:ln>
              <a:solidFill>
                <a:schemeClr val="tx1"/>
              </a:solidFill>
            </a:endParaRPr>
          </a:p>
        </p:txBody>
      </p:sp>
      <p:sp>
        <p:nvSpPr>
          <p:cNvPr id="5" name="TextBox 4"/>
          <p:cNvSpPr txBox="1"/>
          <p:nvPr/>
        </p:nvSpPr>
        <p:spPr>
          <a:xfrm>
            <a:off x="1447800" y="304800"/>
            <a:ext cx="6022995" cy="892552"/>
          </a:xfrm>
          <a:prstGeom prst="rect">
            <a:avLst/>
          </a:prstGeom>
          <a:noFill/>
        </p:spPr>
        <p:txBody>
          <a:bodyPr wrap="none" rtlCol="0">
            <a:spAutoFit/>
          </a:bodyPr>
          <a:lstStyle/>
          <a:p>
            <a:r>
              <a:rPr lang="en-US" sz="3200" dirty="0" smtClean="0">
                <a:solidFill>
                  <a:schemeClr val="bg2"/>
                </a:solidFill>
              </a:rPr>
              <a:t>Welcome to Rory Device Directory!</a:t>
            </a:r>
          </a:p>
          <a:p>
            <a:pPr algn="ctr"/>
            <a:r>
              <a:rPr lang="en-US" sz="2000" dirty="0" smtClean="0">
                <a:solidFill>
                  <a:schemeClr val="bg2"/>
                </a:solidFill>
              </a:rPr>
              <a:t>Utilities as a Service Licensing Application</a:t>
            </a:r>
            <a:endParaRPr lang="en-US" sz="2000" dirty="0">
              <a:solidFill>
                <a:schemeClr val="bg2"/>
              </a:solidFill>
            </a:endParaRPr>
          </a:p>
        </p:txBody>
      </p:sp>
      <p:sp>
        <p:nvSpPr>
          <p:cNvPr id="6" name="TextBox 5"/>
          <p:cNvSpPr txBox="1"/>
          <p:nvPr/>
        </p:nvSpPr>
        <p:spPr>
          <a:xfrm>
            <a:off x="838200" y="1447800"/>
            <a:ext cx="7716792" cy="461665"/>
          </a:xfrm>
          <a:prstGeom prst="rect">
            <a:avLst/>
          </a:prstGeom>
          <a:noFill/>
        </p:spPr>
        <p:txBody>
          <a:bodyPr wrap="none" rtlCol="0">
            <a:spAutoFit/>
          </a:bodyPr>
          <a:lstStyle/>
          <a:p>
            <a:r>
              <a:rPr lang="en-US" sz="2400" dirty="0" smtClean="0">
                <a:solidFill>
                  <a:schemeClr val="bg2"/>
                </a:solidFill>
              </a:rPr>
              <a:t>Please add your devices and automations here. “+” to begin.</a:t>
            </a:r>
            <a:endParaRPr lang="en-US" sz="2400" dirty="0">
              <a:solidFill>
                <a:schemeClr val="bg2"/>
              </a:solidFill>
            </a:endParaRPr>
          </a:p>
        </p:txBody>
      </p:sp>
      <p:graphicFrame>
        <p:nvGraphicFramePr>
          <p:cNvPr id="7" name="Table 6"/>
          <p:cNvGraphicFramePr>
            <a:graphicFrameLocks noGrp="1"/>
          </p:cNvGraphicFramePr>
          <p:nvPr/>
        </p:nvGraphicFramePr>
        <p:xfrm>
          <a:off x="533400" y="2133600"/>
          <a:ext cx="6096000" cy="741680"/>
        </p:xfrm>
        <a:graphic>
          <a:graphicData uri="http://schemas.openxmlformats.org/drawingml/2006/table">
            <a:tbl>
              <a:tblPr firstRow="1" bandRow="1">
                <a:effectLst>
                  <a:innerShdw blurRad="63500" dist="50800" dir="5400000">
                    <a:prstClr val="black">
                      <a:alpha val="50000"/>
                    </a:prstClr>
                  </a:innerShdw>
                </a:effectLst>
                <a:tableStyleId>{5C22544A-7EE6-4342-B048-85BDC9FD1C3A}</a:tableStyleId>
              </a:tblPr>
              <a:tblGrid>
                <a:gridCol w="6096000"/>
              </a:tblGrid>
              <a:tr h="370840">
                <a:tc>
                  <a:txBody>
                    <a:bodyPr/>
                    <a:lstStyle/>
                    <a:p>
                      <a:r>
                        <a:rPr lang="en-US" dirty="0" smtClean="0"/>
                        <a:t>[Edit</a:t>
                      </a:r>
                      <a:r>
                        <a:rPr lang="en-US" baseline="0" dirty="0" smtClean="0"/>
                        <a:t>able Title Field ex. Space Number, Pedestal, etc.]</a:t>
                      </a:r>
                      <a:endParaRPr lang="en-US" dirty="0"/>
                    </a:p>
                  </a:txBody>
                  <a:tcPr>
                    <a:solidFill>
                      <a:schemeClr val="tx1">
                        <a:lumMod val="75000"/>
                        <a:lumOff val="25000"/>
                      </a:schemeClr>
                    </a:solidFill>
                  </a:tcPr>
                </a:tc>
              </a:tr>
              <a:tr h="370840">
                <a:tc>
                  <a:txBody>
                    <a:bodyPr/>
                    <a:lstStyle/>
                    <a:p>
                      <a:r>
                        <a:rPr lang="en-US" dirty="0" smtClean="0"/>
                        <a:t>[Option to leave blank]</a:t>
                      </a:r>
                      <a:endParaRPr lang="en-US" dirty="0"/>
                    </a:p>
                  </a:txBody>
                  <a:tcPr>
                    <a:solidFill>
                      <a:schemeClr val="bg1">
                        <a:lumMod val="50000"/>
                      </a:schemeClr>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5" name="TextBox 4"/>
          <p:cNvSpPr txBox="1"/>
          <p:nvPr/>
        </p:nvSpPr>
        <p:spPr>
          <a:xfrm>
            <a:off x="1202011" y="304800"/>
            <a:ext cx="6775830" cy="584775"/>
          </a:xfrm>
          <a:prstGeom prst="rect">
            <a:avLst/>
          </a:prstGeom>
          <a:noFill/>
        </p:spPr>
        <p:txBody>
          <a:bodyPr wrap="none" rtlCol="0">
            <a:spAutoFit/>
          </a:bodyPr>
          <a:lstStyle/>
          <a:p>
            <a:pPr algn="ctr"/>
            <a:r>
              <a:rPr lang="en-US" sz="3200" dirty="0" smtClean="0">
                <a:solidFill>
                  <a:schemeClr val="bg2"/>
                </a:solidFill>
              </a:rPr>
              <a:t>Rory Time Block Duration Service Prices</a:t>
            </a:r>
            <a:endParaRPr lang="en-US" sz="2000" dirty="0">
              <a:solidFill>
                <a:schemeClr val="bg2"/>
              </a:solidFill>
            </a:endParaRPr>
          </a:p>
        </p:txBody>
      </p:sp>
      <p:sp>
        <p:nvSpPr>
          <p:cNvPr id="20482" name="AutoShape 2" descr="Box document outline share top upload icon - Starter | Free icons"/>
          <p:cNvSpPr>
            <a:spLocks noChangeAspect="1" noChangeArrowheads="1"/>
          </p:cNvSpPr>
          <p:nvPr/>
        </p:nvSpPr>
        <p:spPr bwMode="auto">
          <a:xfrm>
            <a:off x="155575" y="-982663"/>
            <a:ext cx="2047875" cy="20478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5" name="Table 24"/>
          <p:cNvGraphicFramePr>
            <a:graphicFrameLocks noGrp="1"/>
          </p:cNvGraphicFramePr>
          <p:nvPr/>
        </p:nvGraphicFramePr>
        <p:xfrm>
          <a:off x="2362200" y="1524000"/>
          <a:ext cx="4419600" cy="3901440"/>
        </p:xfrm>
        <a:graphic>
          <a:graphicData uri="http://schemas.openxmlformats.org/drawingml/2006/table">
            <a:tbl>
              <a:tblPr bandRow="1">
                <a:tableStyleId>{5C22544A-7EE6-4342-B048-85BDC9FD1C3A}</a:tableStyleId>
              </a:tblPr>
              <a:tblGrid>
                <a:gridCol w="652072"/>
                <a:gridCol w="1883764"/>
                <a:gridCol w="1883764"/>
              </a:tblGrid>
              <a:tr h="457200">
                <a:tc>
                  <a:txBody>
                    <a:bodyPr/>
                    <a:lstStyle/>
                    <a:p>
                      <a:endParaRPr lang="en-US" dirty="0"/>
                    </a:p>
                  </a:txBody>
                  <a:tcPr>
                    <a:solidFill>
                      <a:schemeClr val="bg1">
                        <a:lumMod val="50000"/>
                      </a:schemeClr>
                    </a:solidFill>
                  </a:tcPr>
                </a:tc>
                <a:tc>
                  <a:txBody>
                    <a:bodyPr/>
                    <a:lstStyle/>
                    <a:p>
                      <a:r>
                        <a:rPr lang="en-US" dirty="0" smtClean="0">
                          <a:solidFill>
                            <a:schemeClr val="tx1"/>
                          </a:solidFill>
                        </a:rPr>
                        <a:t>1 hour</a:t>
                      </a:r>
                      <a:endParaRPr lang="en-US" dirty="0">
                        <a:solidFill>
                          <a:schemeClr val="tx1"/>
                        </a:solidFill>
                      </a:endParaRPr>
                    </a:p>
                  </a:txBody>
                  <a:tcPr>
                    <a:solidFill>
                      <a:schemeClr val="bg1">
                        <a:lumMod val="50000"/>
                      </a:schemeClr>
                    </a:solidFill>
                  </a:tcPr>
                </a:tc>
                <a:tc>
                  <a:txBody>
                    <a:bodyPr/>
                    <a:lstStyle/>
                    <a:p>
                      <a:r>
                        <a:rPr lang="en-US" dirty="0" smtClean="0">
                          <a:solidFill>
                            <a:schemeClr val="tx1"/>
                          </a:solidFill>
                        </a:rPr>
                        <a:t>Enter amount here</a:t>
                      </a:r>
                      <a:endParaRPr lang="en-US" dirty="0">
                        <a:solidFill>
                          <a:schemeClr val="tx1"/>
                        </a:solidFill>
                      </a:endParaRPr>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3</a:t>
                      </a:r>
                      <a:r>
                        <a:rPr lang="en-US" baseline="0" dirty="0" smtClean="0">
                          <a:solidFill>
                            <a:schemeClr val="tx1"/>
                          </a:solidFill>
                        </a:rPr>
                        <a:t> </a:t>
                      </a:r>
                      <a:r>
                        <a:rPr lang="en-US" dirty="0" smtClean="0">
                          <a:solidFill>
                            <a:schemeClr val="tx1"/>
                          </a:solidFill>
                        </a:rPr>
                        <a:t>hours</a:t>
                      </a:r>
                      <a:endParaRPr lang="en-US" sz="1800" b="0" dirty="0" smtClean="0">
                        <a:solidFill>
                          <a:schemeClr val="tx1"/>
                        </a:solidFill>
                      </a:endParaRPr>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a:t>
                      </a:r>
                    </a:p>
                  </a:txBody>
                  <a:tcPr>
                    <a:solidFill>
                      <a:schemeClr val="bg1">
                        <a:lumMod val="50000"/>
                      </a:schemeClr>
                    </a:solidFill>
                  </a:tcPr>
                </a:tc>
              </a:tr>
              <a:tr h="396240">
                <a:tc>
                  <a:txBody>
                    <a:bodyPr/>
                    <a:lstStyle/>
                    <a:p>
                      <a:endParaRPr lang="en-US" dirty="0"/>
                    </a:p>
                  </a:txBody>
                  <a:tcPr>
                    <a:solidFill>
                      <a:schemeClr val="bg1">
                        <a:lumMod val="50000"/>
                      </a:schemeClr>
                    </a:solidFill>
                  </a:tcPr>
                </a:tc>
                <a:tc>
                  <a:txBody>
                    <a:bodyPr/>
                    <a:lstStyle/>
                    <a:p>
                      <a:r>
                        <a:rPr lang="en-US" dirty="0" smtClean="0">
                          <a:solidFill>
                            <a:schemeClr val="tx1"/>
                          </a:solidFill>
                        </a:rPr>
                        <a:t>12 hours</a:t>
                      </a:r>
                      <a:endParaRPr lang="en-US" dirty="0">
                        <a:solidFill>
                          <a:schemeClr val="tx1"/>
                        </a:solidFill>
                      </a:endParaRPr>
                    </a:p>
                  </a:txBody>
                  <a:tcPr>
                    <a:solidFill>
                      <a:schemeClr val="bg1">
                        <a:lumMod val="50000"/>
                      </a:schemeClr>
                    </a:solidFill>
                  </a:tcPr>
                </a:tc>
                <a:tc>
                  <a:txBody>
                    <a:bodyPr/>
                    <a:lstStyle/>
                    <a:p>
                      <a:r>
                        <a:rPr lang="en-US" dirty="0" smtClean="0">
                          <a:solidFill>
                            <a:schemeClr val="tx1"/>
                          </a:solidFill>
                        </a:rPr>
                        <a:t>“”</a:t>
                      </a:r>
                      <a:endParaRPr lang="en-US" dirty="0">
                        <a:solidFill>
                          <a:schemeClr val="tx1"/>
                        </a:solidFill>
                      </a:endParaRPr>
                    </a:p>
                  </a:txBody>
                  <a:tcPr>
                    <a:solidFill>
                      <a:schemeClr val="bg1">
                        <a:lumMod val="50000"/>
                      </a:schemeClr>
                    </a:solidFill>
                  </a:tcPr>
                </a:tc>
              </a:tr>
              <a:tr h="381000">
                <a:tc>
                  <a:txBody>
                    <a:bodyPr/>
                    <a:lstStyle/>
                    <a:p>
                      <a:endParaRPr lang="en-US" dirty="0"/>
                    </a:p>
                  </a:txBody>
                  <a:tcPr>
                    <a:solidFill>
                      <a:schemeClr val="bg1">
                        <a:lumMod val="50000"/>
                      </a:schemeClr>
                    </a:solidFill>
                  </a:tcPr>
                </a:tc>
                <a:tc>
                  <a:txBody>
                    <a:bodyPr/>
                    <a:lstStyle/>
                    <a:p>
                      <a:r>
                        <a:rPr lang="en-US" dirty="0" smtClean="0">
                          <a:solidFill>
                            <a:schemeClr val="tx1"/>
                          </a:solidFill>
                        </a:rPr>
                        <a:t>24 hours</a:t>
                      </a:r>
                      <a:endParaRPr lang="en-US" dirty="0">
                        <a:solidFill>
                          <a:schemeClr val="tx1"/>
                        </a:solidFill>
                      </a:endParaRPr>
                    </a:p>
                  </a:txBody>
                  <a:tcPr>
                    <a:solidFill>
                      <a:schemeClr val="bg1">
                        <a:lumMod val="50000"/>
                      </a:schemeClr>
                    </a:solidFill>
                  </a:tcPr>
                </a:tc>
                <a:tc>
                  <a:txBody>
                    <a:bodyPr/>
                    <a:lstStyle/>
                    <a:p>
                      <a:endParaRPr lang="en-US" dirty="0">
                        <a:solidFill>
                          <a:schemeClr val="tx1"/>
                        </a:solidFill>
                      </a:endParaRPr>
                    </a:p>
                  </a:txBody>
                  <a:tcPr>
                    <a:solidFill>
                      <a:schemeClr val="bg1">
                        <a:lumMod val="50000"/>
                      </a:schemeClr>
                    </a:solidFill>
                  </a:tcPr>
                </a:tc>
              </a:tr>
              <a:tr h="381000">
                <a:tc>
                  <a:txBody>
                    <a:bodyPr/>
                    <a:lstStyle/>
                    <a:p>
                      <a:endParaRPr lang="en-US" dirty="0"/>
                    </a:p>
                  </a:txBody>
                  <a:tcPr>
                    <a:solidFill>
                      <a:schemeClr val="bg1">
                        <a:lumMod val="50000"/>
                      </a:schemeClr>
                    </a:solidFill>
                  </a:tcPr>
                </a:tc>
                <a:tc>
                  <a:txBody>
                    <a:bodyPr/>
                    <a:lstStyle/>
                    <a:p>
                      <a:r>
                        <a:rPr lang="en-US" dirty="0" smtClean="0">
                          <a:solidFill>
                            <a:schemeClr val="tx1"/>
                          </a:solidFill>
                        </a:rPr>
                        <a:t>3 Days</a:t>
                      </a:r>
                      <a:endParaRPr lang="en-US" dirty="0">
                        <a:solidFill>
                          <a:schemeClr val="tx1"/>
                        </a:solidFill>
                      </a:endParaRPr>
                    </a:p>
                  </a:txBody>
                  <a:tcPr>
                    <a:solidFill>
                      <a:schemeClr val="bg1">
                        <a:lumMod val="50000"/>
                      </a:schemeClr>
                    </a:solidFill>
                  </a:tcPr>
                </a:tc>
                <a:tc>
                  <a:txBody>
                    <a:bodyPr/>
                    <a:lstStyle/>
                    <a:p>
                      <a:endParaRPr lang="en-US" dirty="0">
                        <a:solidFill>
                          <a:schemeClr val="tx1"/>
                        </a:solidFill>
                      </a:endParaRPr>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r>
                        <a:rPr lang="en-US" dirty="0" smtClean="0">
                          <a:solidFill>
                            <a:schemeClr val="tx1"/>
                          </a:solidFill>
                        </a:rPr>
                        <a:t>1 Week</a:t>
                      </a:r>
                      <a:endParaRPr lang="en-US" dirty="0">
                        <a:solidFill>
                          <a:schemeClr val="tx1"/>
                        </a:solidFill>
                      </a:endParaRPr>
                    </a:p>
                  </a:txBody>
                  <a:tcPr>
                    <a:solidFill>
                      <a:schemeClr val="bg1">
                        <a:lumMod val="50000"/>
                      </a:schemeClr>
                    </a:solidFill>
                  </a:tcPr>
                </a:tc>
                <a:tc>
                  <a:txBody>
                    <a:bodyPr/>
                    <a:lstStyle/>
                    <a:p>
                      <a:endParaRPr lang="en-US" dirty="0">
                        <a:solidFill>
                          <a:schemeClr val="tx1"/>
                        </a:solidFill>
                      </a:endParaRPr>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r>
                        <a:rPr lang="en-US" dirty="0" smtClean="0">
                          <a:solidFill>
                            <a:schemeClr val="tx1"/>
                          </a:solidFill>
                        </a:rPr>
                        <a:t>2 Weeks</a:t>
                      </a:r>
                      <a:endParaRPr lang="en-US" dirty="0">
                        <a:solidFill>
                          <a:schemeClr val="tx1"/>
                        </a:solidFill>
                      </a:endParaRPr>
                    </a:p>
                  </a:txBody>
                  <a:tcPr>
                    <a:solidFill>
                      <a:schemeClr val="bg1">
                        <a:lumMod val="50000"/>
                      </a:schemeClr>
                    </a:solidFill>
                  </a:tcPr>
                </a:tc>
                <a:tc>
                  <a:txBody>
                    <a:bodyPr/>
                    <a:lstStyle/>
                    <a:p>
                      <a:endParaRPr lang="en-US" dirty="0">
                        <a:solidFill>
                          <a:schemeClr val="tx1"/>
                        </a:solidFill>
                      </a:endParaRPr>
                    </a:p>
                  </a:txBody>
                  <a:tcPr>
                    <a:solidFill>
                      <a:schemeClr val="bg1">
                        <a:lumMod val="50000"/>
                      </a:schemeClr>
                    </a:solidFill>
                  </a:tcPr>
                </a:tc>
              </a:tr>
              <a:tr h="335280">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1 Month</a:t>
                      </a:r>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endParaRPr>
                    </a:p>
                  </a:txBody>
                  <a:tcPr>
                    <a:solidFill>
                      <a:schemeClr val="bg1">
                        <a:lumMod val="50000"/>
                      </a:schemeClr>
                    </a:solidFill>
                  </a:tcPr>
                </a:tc>
              </a:tr>
              <a:tr h="426720">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a:t>
                      </a:r>
                    </a:p>
                    <a:p>
                      <a:endParaRPr lang="en-US" dirty="0">
                        <a:solidFill>
                          <a:schemeClr val="tx1"/>
                        </a:solidFill>
                      </a:endParaRPr>
                    </a:p>
                  </a:txBody>
                  <a:tcPr>
                    <a:solidFill>
                      <a:schemeClr val="bg1">
                        <a:lumMod val="50000"/>
                      </a:schemeClr>
                    </a:solidFill>
                  </a:tcPr>
                </a:tc>
                <a:tc>
                  <a:txBody>
                    <a:bodyPr/>
                    <a:lstStyle/>
                    <a:p>
                      <a:endParaRPr lang="en-US" dirty="0">
                        <a:solidFill>
                          <a:schemeClr val="tx1"/>
                        </a:solidFill>
                      </a:endParaRPr>
                    </a:p>
                  </a:txBody>
                  <a:tcPr>
                    <a:solidFill>
                      <a:schemeClr val="bg1">
                        <a:lumMod val="50000"/>
                      </a:schemeClr>
                    </a:solidFill>
                  </a:tcPr>
                </a:tc>
              </a:tr>
            </a:tbl>
          </a:graphicData>
        </a:graphic>
      </p:graphicFrame>
      <p:sp>
        <p:nvSpPr>
          <p:cNvPr id="28" name="Flowchart: Connector 27"/>
          <p:cNvSpPr/>
          <p:nvPr/>
        </p:nvSpPr>
        <p:spPr>
          <a:xfrm>
            <a:off x="2514600" y="2362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2514600" y="2819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2514600" y="3200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2514600" y="3581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2514600" y="3962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2514600" y="4343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2514600" y="48006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2514600" y="1981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2514600" y="1600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276600" y="5638800"/>
            <a:ext cx="2438400" cy="7620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Apply to all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cstate="print"/>
          <a:srcRect/>
          <a:stretch>
            <a:fillRect/>
          </a:stretch>
        </p:blipFill>
        <p:spPr bwMode="auto">
          <a:xfrm>
            <a:off x="0" y="228600"/>
            <a:ext cx="9124950" cy="5372100"/>
          </a:xfrm>
          <a:prstGeom prst="rect">
            <a:avLst/>
          </a:prstGeom>
          <a:noFill/>
          <a:ln w="9525">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3429000" y="5105400"/>
            <a:ext cx="2219325"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5" name="TextBox 4"/>
          <p:cNvSpPr txBox="1"/>
          <p:nvPr/>
        </p:nvSpPr>
        <p:spPr>
          <a:xfrm>
            <a:off x="2438400" y="304800"/>
            <a:ext cx="4303037" cy="584775"/>
          </a:xfrm>
          <a:prstGeom prst="rect">
            <a:avLst/>
          </a:prstGeom>
          <a:noFill/>
        </p:spPr>
        <p:txBody>
          <a:bodyPr wrap="none" rtlCol="0">
            <a:spAutoFit/>
          </a:bodyPr>
          <a:lstStyle/>
          <a:p>
            <a:pPr algn="ctr"/>
            <a:r>
              <a:rPr lang="en-US" sz="3200" dirty="0" smtClean="0">
                <a:solidFill>
                  <a:schemeClr val="bg2"/>
                </a:solidFill>
              </a:rPr>
              <a:t>Rory Agreement Options</a:t>
            </a:r>
            <a:endParaRPr lang="en-US" sz="2000" dirty="0">
              <a:solidFill>
                <a:schemeClr val="bg2"/>
              </a:solidFill>
            </a:endParaRPr>
          </a:p>
        </p:txBody>
      </p:sp>
      <p:sp>
        <p:nvSpPr>
          <p:cNvPr id="12" name="TextBox 11"/>
          <p:cNvSpPr txBox="1"/>
          <p:nvPr/>
        </p:nvSpPr>
        <p:spPr>
          <a:xfrm>
            <a:off x="3124200" y="1143000"/>
            <a:ext cx="2617511" cy="461665"/>
          </a:xfrm>
          <a:prstGeom prst="rect">
            <a:avLst/>
          </a:prstGeom>
          <a:noFill/>
        </p:spPr>
        <p:txBody>
          <a:bodyPr wrap="none" rtlCol="0">
            <a:spAutoFit/>
          </a:bodyPr>
          <a:lstStyle/>
          <a:p>
            <a:r>
              <a:rPr lang="en-US" sz="2400" dirty="0" smtClean="0">
                <a:solidFill>
                  <a:schemeClr val="bg1"/>
                </a:solidFill>
              </a:rPr>
              <a:t>Upload  Agreement</a:t>
            </a:r>
            <a:endParaRPr lang="en-US" sz="2400" dirty="0">
              <a:solidFill>
                <a:schemeClr val="bg1"/>
              </a:solidFill>
            </a:endParaRPr>
          </a:p>
        </p:txBody>
      </p:sp>
      <p:sp>
        <p:nvSpPr>
          <p:cNvPr id="20482" name="AutoShape 2" descr="Box document outline share top upload icon - Starter | Free icons"/>
          <p:cNvSpPr>
            <a:spLocks noChangeAspect="1" noChangeArrowheads="1"/>
          </p:cNvSpPr>
          <p:nvPr/>
        </p:nvSpPr>
        <p:spPr bwMode="auto">
          <a:xfrm>
            <a:off x="155575" y="-982663"/>
            <a:ext cx="2047875" cy="20478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15" descr="uploadicondark.jpg"/>
          <p:cNvPicPr>
            <a:picLocks noChangeAspect="1"/>
          </p:cNvPicPr>
          <p:nvPr/>
        </p:nvPicPr>
        <p:blipFill>
          <a:blip r:embed="rId2" cstate="print"/>
          <a:stretch>
            <a:fillRect/>
          </a:stretch>
        </p:blipFill>
        <p:spPr>
          <a:xfrm>
            <a:off x="1981200" y="990600"/>
            <a:ext cx="553799" cy="509588"/>
          </a:xfrm>
          <a:prstGeom prst="rect">
            <a:avLst/>
          </a:prstGeom>
        </p:spPr>
      </p:pic>
      <p:graphicFrame>
        <p:nvGraphicFramePr>
          <p:cNvPr id="25" name="Table 24"/>
          <p:cNvGraphicFramePr>
            <a:graphicFrameLocks noGrp="1"/>
          </p:cNvGraphicFramePr>
          <p:nvPr/>
        </p:nvGraphicFramePr>
        <p:xfrm>
          <a:off x="533400" y="2078416"/>
          <a:ext cx="8153401" cy="4779584"/>
        </p:xfrm>
        <a:graphic>
          <a:graphicData uri="http://schemas.openxmlformats.org/drawingml/2006/table">
            <a:tbl>
              <a:tblPr bandRow="1">
                <a:tableStyleId>{5C22544A-7EE6-4342-B048-85BDC9FD1C3A}</a:tableStyleId>
              </a:tblPr>
              <a:tblGrid>
                <a:gridCol w="815340"/>
                <a:gridCol w="6624638"/>
                <a:gridCol w="713423"/>
              </a:tblGrid>
              <a:tr h="630423">
                <a:tc>
                  <a:txBody>
                    <a:bodyPr/>
                    <a:lstStyle/>
                    <a:p>
                      <a:endParaRPr lang="en-US" dirty="0"/>
                    </a:p>
                  </a:txBody>
                  <a:tcPr>
                    <a:solidFill>
                      <a:schemeClr val="bg1">
                        <a:lumMod val="50000"/>
                      </a:schemeClr>
                    </a:solidFill>
                  </a:tcPr>
                </a:tc>
                <a:tc>
                  <a:txBody>
                    <a:bodyPr/>
                    <a:lstStyle/>
                    <a:p>
                      <a:r>
                        <a:rPr lang="en-US" sz="1800" b="0" dirty="0" smtClean="0">
                          <a:solidFill>
                            <a:schemeClr val="bg1"/>
                          </a:solidFill>
                        </a:rPr>
                        <a:t>Convert to text on agreement page. </a:t>
                      </a:r>
                    </a:p>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bg1"/>
                          </a:solidFill>
                        </a:rPr>
                        <a:t>Add</a:t>
                      </a:r>
                      <a:r>
                        <a:rPr lang="en-US" sz="1800" b="0" baseline="0" dirty="0" smtClean="0">
                          <a:solidFill>
                            <a:schemeClr val="bg1"/>
                          </a:solidFill>
                        </a:rPr>
                        <a:t> f</a:t>
                      </a:r>
                      <a:r>
                        <a:rPr lang="en-US" sz="1800" b="0" dirty="0" smtClean="0">
                          <a:solidFill>
                            <a:schemeClr val="bg1"/>
                          </a:solidFill>
                        </a:rPr>
                        <a:t>ield to manually enter agreement text</a:t>
                      </a:r>
                    </a:p>
                  </a:txBody>
                  <a:tcPr>
                    <a:solidFill>
                      <a:schemeClr val="bg1">
                        <a:lumMod val="50000"/>
                      </a:schemeClr>
                    </a:solidFill>
                  </a:tcPr>
                </a:tc>
                <a:tc>
                  <a:txBody>
                    <a:bodyPr/>
                    <a:lstStyle/>
                    <a:p>
                      <a:endParaRPr lang="en-US" dirty="0"/>
                    </a:p>
                  </a:txBody>
                  <a:tcPr>
                    <a:solidFill>
                      <a:schemeClr val="bg1">
                        <a:lumMod val="50000"/>
                      </a:schemeClr>
                    </a:solidFill>
                  </a:tcPr>
                </a:tc>
              </a:tr>
              <a:tr h="630423">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Add option to download file for signature</a:t>
                      </a:r>
                    </a:p>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560992">
                <a:tc>
                  <a:txBody>
                    <a:bodyPr/>
                    <a:lstStyle/>
                    <a:p>
                      <a:endParaRPr lang="en-US" dirty="0"/>
                    </a:p>
                  </a:txBody>
                  <a:tcPr>
                    <a:solidFill>
                      <a:schemeClr val="bg1">
                        <a:lumMod val="50000"/>
                      </a:schemeClr>
                    </a:solidFill>
                  </a:tcPr>
                </a:tc>
                <a:tc>
                  <a:txBody>
                    <a:bodyPr/>
                    <a:lstStyle/>
                    <a:p>
                      <a:r>
                        <a:rPr lang="en-US" dirty="0" smtClean="0">
                          <a:solidFill>
                            <a:schemeClr val="bg1"/>
                          </a:solidFill>
                        </a:rPr>
                        <a:t>Add option to sign by checking box</a:t>
                      </a:r>
                      <a:endParaRPr lang="en-US" dirty="0">
                        <a:solidFill>
                          <a:schemeClr val="bg1"/>
                        </a:solidFill>
                      </a:endParaRPr>
                    </a:p>
                  </a:txBody>
                  <a:tcPr>
                    <a:solidFill>
                      <a:schemeClr val="bg1">
                        <a:lumMod val="50000"/>
                      </a:schemeClr>
                    </a:solidFill>
                  </a:tcPr>
                </a:tc>
                <a:tc>
                  <a:txBody>
                    <a:bodyPr/>
                    <a:lstStyle/>
                    <a:p>
                      <a:endParaRPr lang="en-US" dirty="0"/>
                    </a:p>
                  </a:txBody>
                  <a:tcPr>
                    <a:solidFill>
                      <a:schemeClr val="bg1">
                        <a:lumMod val="50000"/>
                      </a:schemeClr>
                    </a:solidFill>
                  </a:tcPr>
                </a:tc>
              </a:tr>
              <a:tr h="560992">
                <a:tc>
                  <a:txBody>
                    <a:bodyPr/>
                    <a:lstStyle/>
                    <a:p>
                      <a:endParaRPr lang="en-US" dirty="0"/>
                    </a:p>
                  </a:txBody>
                  <a:tcPr>
                    <a:solidFill>
                      <a:schemeClr val="bg1">
                        <a:lumMod val="50000"/>
                      </a:schemeClr>
                    </a:solidFill>
                  </a:tcPr>
                </a:tc>
                <a:tc>
                  <a:txBody>
                    <a:bodyPr/>
                    <a:lstStyle/>
                    <a:p>
                      <a:r>
                        <a:rPr lang="en-US" dirty="0" smtClean="0">
                          <a:solidFill>
                            <a:schemeClr val="bg1"/>
                          </a:solidFill>
                        </a:rPr>
                        <a:t>Add option to upload signed document</a:t>
                      </a:r>
                      <a:endParaRPr lang="en-US" dirty="0">
                        <a:solidFill>
                          <a:schemeClr val="bg1"/>
                        </a:solidFill>
                      </a:endParaRPr>
                    </a:p>
                  </a:txBody>
                  <a:tcPr>
                    <a:solidFill>
                      <a:schemeClr val="bg1">
                        <a:lumMod val="50000"/>
                      </a:schemeClr>
                    </a:solidFill>
                  </a:tcPr>
                </a:tc>
                <a:tc>
                  <a:txBody>
                    <a:bodyPr/>
                    <a:lstStyle/>
                    <a:p>
                      <a:endParaRPr lang="en-US"/>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r>
                        <a:rPr lang="en-US" dirty="0" smtClean="0">
                          <a:solidFill>
                            <a:schemeClr val="bg1"/>
                          </a:solidFill>
                        </a:rPr>
                        <a:t>Add</a:t>
                      </a:r>
                      <a:r>
                        <a:rPr lang="en-US" baseline="0" dirty="0" smtClean="0">
                          <a:solidFill>
                            <a:schemeClr val="bg1"/>
                          </a:solidFill>
                        </a:rPr>
                        <a:t> option to enter signature on page</a:t>
                      </a:r>
                      <a:endParaRPr lang="en-US" dirty="0">
                        <a:solidFill>
                          <a:schemeClr val="bg1"/>
                        </a:solidFill>
                      </a:endParaRPr>
                    </a:p>
                  </a:txBody>
                  <a:tcPr>
                    <a:solidFill>
                      <a:schemeClr val="bg1">
                        <a:lumMod val="50000"/>
                      </a:schemeClr>
                    </a:solidFill>
                  </a:tcPr>
                </a:tc>
                <a:tc>
                  <a:txBody>
                    <a:bodyPr/>
                    <a:lstStyle/>
                    <a:p>
                      <a:endParaRPr lang="en-US"/>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r>
                        <a:rPr lang="en-US" dirty="0" smtClean="0">
                          <a:solidFill>
                            <a:schemeClr val="bg1"/>
                          </a:solidFill>
                        </a:rPr>
                        <a:t>Add</a:t>
                      </a:r>
                      <a:r>
                        <a:rPr lang="en-US" baseline="0" dirty="0" smtClean="0">
                          <a:solidFill>
                            <a:schemeClr val="bg1"/>
                          </a:solidFill>
                        </a:rPr>
                        <a:t> option to upload photo ID</a:t>
                      </a:r>
                      <a:endParaRPr lang="en-US" dirty="0">
                        <a:solidFill>
                          <a:schemeClr val="bg1"/>
                        </a:solidFill>
                      </a:endParaRPr>
                    </a:p>
                  </a:txBody>
                  <a:tcPr>
                    <a:solidFill>
                      <a:schemeClr val="bg1">
                        <a:lumMod val="50000"/>
                      </a:schemeClr>
                    </a:solidFill>
                  </a:tcPr>
                </a:tc>
                <a:tc>
                  <a:txBody>
                    <a:bodyPr/>
                    <a:lstStyle/>
                    <a:p>
                      <a:endParaRPr lang="en-US" dirty="0"/>
                    </a:p>
                  </a:txBody>
                  <a:tcPr>
                    <a:solidFill>
                      <a:schemeClr val="bg1">
                        <a:lumMod val="50000"/>
                      </a:schemeClr>
                    </a:solidFill>
                  </a:tcPr>
                </a:tc>
              </a:tr>
              <a:tr h="630423">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Add additional pages for rules, special messages, etc.</a:t>
                      </a:r>
                    </a:p>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630423">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Add pop ups for additional messages</a:t>
                      </a:r>
                    </a:p>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bl>
          </a:graphicData>
        </a:graphic>
      </p:graphicFrame>
      <p:sp>
        <p:nvSpPr>
          <p:cNvPr id="26" name="TextBox 25"/>
          <p:cNvSpPr txBox="1"/>
          <p:nvPr/>
        </p:nvSpPr>
        <p:spPr>
          <a:xfrm>
            <a:off x="2743200" y="1600200"/>
            <a:ext cx="3531288" cy="461665"/>
          </a:xfrm>
          <a:prstGeom prst="rect">
            <a:avLst/>
          </a:prstGeom>
          <a:noFill/>
        </p:spPr>
        <p:txBody>
          <a:bodyPr wrap="none" rtlCol="0">
            <a:spAutoFit/>
          </a:bodyPr>
          <a:lstStyle/>
          <a:p>
            <a:r>
              <a:rPr lang="en-US" sz="2400" dirty="0" smtClean="0">
                <a:solidFill>
                  <a:schemeClr val="bg1"/>
                </a:solidFill>
              </a:rPr>
              <a:t>{Show uploaded files here}</a:t>
            </a:r>
            <a:endParaRPr lang="en-US" sz="2400" dirty="0">
              <a:solidFill>
                <a:schemeClr val="bg1"/>
              </a:solidFill>
            </a:endParaRPr>
          </a:p>
        </p:txBody>
      </p:sp>
      <p:sp>
        <p:nvSpPr>
          <p:cNvPr id="28" name="Flowchart: Connector 27"/>
          <p:cNvSpPr/>
          <p:nvPr/>
        </p:nvSpPr>
        <p:spPr>
          <a:xfrm>
            <a:off x="685800" y="22860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685800" y="2743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685800" y="32766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685800" y="3886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685800" y="44196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685800" y="49530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685800" y="53340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685800" y="5791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685800" y="64008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settings-EJTPRN.jpg"/>
          <p:cNvPicPr>
            <a:picLocks noChangeAspect="1"/>
          </p:cNvPicPr>
          <p:nvPr/>
        </p:nvPicPr>
        <p:blipFill>
          <a:blip r:embed="rId3" cstate="print"/>
          <a:stretch>
            <a:fillRect/>
          </a:stretch>
        </p:blipFill>
        <p:spPr>
          <a:xfrm>
            <a:off x="8001000" y="2286000"/>
            <a:ext cx="304800" cy="305181"/>
          </a:xfrm>
          <a:prstGeom prst="rect">
            <a:avLst/>
          </a:prstGeom>
        </p:spPr>
      </p:pic>
      <p:pic>
        <p:nvPicPr>
          <p:cNvPr id="45" name="Picture 44" descr="settings-EJTPRN.jpg"/>
          <p:cNvPicPr>
            <a:picLocks noChangeAspect="1"/>
          </p:cNvPicPr>
          <p:nvPr/>
        </p:nvPicPr>
        <p:blipFill>
          <a:blip r:embed="rId3" cstate="print"/>
          <a:stretch>
            <a:fillRect/>
          </a:stretch>
        </p:blipFill>
        <p:spPr>
          <a:xfrm>
            <a:off x="8001000" y="2743200"/>
            <a:ext cx="304800" cy="305181"/>
          </a:xfrm>
          <a:prstGeom prst="rect">
            <a:avLst/>
          </a:prstGeom>
        </p:spPr>
      </p:pic>
      <p:pic>
        <p:nvPicPr>
          <p:cNvPr id="46" name="Picture 45" descr="settings-EJTPRN.jpg"/>
          <p:cNvPicPr>
            <a:picLocks noChangeAspect="1"/>
          </p:cNvPicPr>
          <p:nvPr/>
        </p:nvPicPr>
        <p:blipFill>
          <a:blip r:embed="rId3" cstate="print"/>
          <a:stretch>
            <a:fillRect/>
          </a:stretch>
        </p:blipFill>
        <p:spPr>
          <a:xfrm>
            <a:off x="8001000" y="3276600"/>
            <a:ext cx="304800" cy="305181"/>
          </a:xfrm>
          <a:prstGeom prst="rect">
            <a:avLst/>
          </a:prstGeom>
        </p:spPr>
      </p:pic>
      <p:pic>
        <p:nvPicPr>
          <p:cNvPr id="47" name="Picture 46" descr="settings-EJTPRN.jpg"/>
          <p:cNvPicPr>
            <a:picLocks noChangeAspect="1"/>
          </p:cNvPicPr>
          <p:nvPr/>
        </p:nvPicPr>
        <p:blipFill>
          <a:blip r:embed="rId3" cstate="print"/>
          <a:stretch>
            <a:fillRect/>
          </a:stretch>
        </p:blipFill>
        <p:spPr>
          <a:xfrm>
            <a:off x="8001000" y="3886200"/>
            <a:ext cx="304800" cy="305181"/>
          </a:xfrm>
          <a:prstGeom prst="rect">
            <a:avLst/>
          </a:prstGeom>
        </p:spPr>
      </p:pic>
      <p:pic>
        <p:nvPicPr>
          <p:cNvPr id="48" name="Picture 47" descr="settings-EJTPRN.jpg"/>
          <p:cNvPicPr>
            <a:picLocks noChangeAspect="1"/>
          </p:cNvPicPr>
          <p:nvPr/>
        </p:nvPicPr>
        <p:blipFill>
          <a:blip r:embed="rId3" cstate="print"/>
          <a:stretch>
            <a:fillRect/>
          </a:stretch>
        </p:blipFill>
        <p:spPr>
          <a:xfrm>
            <a:off x="8001000" y="4495800"/>
            <a:ext cx="304800" cy="305181"/>
          </a:xfrm>
          <a:prstGeom prst="rect">
            <a:avLst/>
          </a:prstGeom>
        </p:spPr>
      </p:pic>
      <p:pic>
        <p:nvPicPr>
          <p:cNvPr id="49" name="Picture 48" descr="settings-EJTPRN.jpg"/>
          <p:cNvPicPr>
            <a:picLocks noChangeAspect="1"/>
          </p:cNvPicPr>
          <p:nvPr/>
        </p:nvPicPr>
        <p:blipFill>
          <a:blip r:embed="rId3" cstate="print"/>
          <a:stretch>
            <a:fillRect/>
          </a:stretch>
        </p:blipFill>
        <p:spPr>
          <a:xfrm>
            <a:off x="8001000" y="4953000"/>
            <a:ext cx="304800" cy="305181"/>
          </a:xfrm>
          <a:prstGeom prst="rect">
            <a:avLst/>
          </a:prstGeom>
        </p:spPr>
      </p:pic>
      <p:pic>
        <p:nvPicPr>
          <p:cNvPr id="50" name="Picture 49" descr="settings-EJTPRN.jpg"/>
          <p:cNvPicPr>
            <a:picLocks noChangeAspect="1"/>
          </p:cNvPicPr>
          <p:nvPr/>
        </p:nvPicPr>
        <p:blipFill>
          <a:blip r:embed="rId3" cstate="print"/>
          <a:stretch>
            <a:fillRect/>
          </a:stretch>
        </p:blipFill>
        <p:spPr>
          <a:xfrm>
            <a:off x="8001000" y="5334000"/>
            <a:ext cx="304800" cy="305181"/>
          </a:xfrm>
          <a:prstGeom prst="rect">
            <a:avLst/>
          </a:prstGeom>
        </p:spPr>
      </p:pic>
      <p:pic>
        <p:nvPicPr>
          <p:cNvPr id="51" name="Picture 50" descr="settings-EJTPRN.jpg"/>
          <p:cNvPicPr>
            <a:picLocks noChangeAspect="1"/>
          </p:cNvPicPr>
          <p:nvPr/>
        </p:nvPicPr>
        <p:blipFill>
          <a:blip r:embed="rId3" cstate="print"/>
          <a:stretch>
            <a:fillRect/>
          </a:stretch>
        </p:blipFill>
        <p:spPr>
          <a:xfrm>
            <a:off x="8001000" y="6324600"/>
            <a:ext cx="304800" cy="305181"/>
          </a:xfrm>
          <a:prstGeom prst="rect">
            <a:avLst/>
          </a:prstGeom>
        </p:spPr>
      </p:pic>
      <p:pic>
        <p:nvPicPr>
          <p:cNvPr id="52" name="Picture 51" descr="settings-EJTPRN.jpg"/>
          <p:cNvPicPr>
            <a:picLocks noChangeAspect="1"/>
          </p:cNvPicPr>
          <p:nvPr/>
        </p:nvPicPr>
        <p:blipFill>
          <a:blip r:embed="rId3" cstate="print"/>
          <a:stretch>
            <a:fillRect/>
          </a:stretch>
        </p:blipFill>
        <p:spPr>
          <a:xfrm>
            <a:off x="8001000" y="5791200"/>
            <a:ext cx="304800" cy="30518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4" name="Rectangle 3"/>
          <p:cNvSpPr/>
          <p:nvPr/>
        </p:nvSpPr>
        <p:spPr>
          <a:xfrm>
            <a:off x="228600" y="117693"/>
            <a:ext cx="8763000" cy="6370975"/>
          </a:xfrm>
          <a:prstGeom prst="rect">
            <a:avLst/>
          </a:prstGeom>
        </p:spPr>
        <p:txBody>
          <a:bodyPr wrap="square">
            <a:spAutoFit/>
          </a:bodyPr>
          <a:lstStyle/>
          <a:p>
            <a:r>
              <a:rPr lang="en-US" sz="2400" dirty="0" smtClean="0">
                <a:solidFill>
                  <a:schemeClr val="bg1"/>
                </a:solidFill>
              </a:rPr>
              <a:t>Same payment processing options as </a:t>
            </a:r>
            <a:r>
              <a:rPr lang="en-US" sz="2400" dirty="0" err="1" smtClean="0">
                <a:solidFill>
                  <a:schemeClr val="bg1"/>
                </a:solidFill>
              </a:rPr>
              <a:t>wix</a:t>
            </a:r>
            <a:r>
              <a:rPr lang="en-US" sz="2400" dirty="0" smtClean="0">
                <a:solidFill>
                  <a:schemeClr val="bg1"/>
                </a:solidFill>
              </a:rPr>
              <a:t> booking app ( I think this might just be payments </a:t>
            </a:r>
            <a:r>
              <a:rPr lang="en-US" sz="2400" dirty="0" err="1" smtClean="0">
                <a:solidFill>
                  <a:schemeClr val="bg1"/>
                </a:solidFill>
              </a:rPr>
              <a:t>wix</a:t>
            </a:r>
            <a:r>
              <a:rPr lang="en-US" sz="2400" dirty="0" smtClean="0">
                <a:solidFill>
                  <a:schemeClr val="bg1"/>
                </a:solidFill>
              </a:rPr>
              <a:t> offers you to connect to period)  can be added. </a:t>
            </a:r>
          </a:p>
          <a:p>
            <a:r>
              <a:rPr lang="en-US" sz="2400" dirty="0" smtClean="0">
                <a:solidFill>
                  <a:schemeClr val="bg1"/>
                </a:solidFill>
              </a:rPr>
              <a:t>At some point, I may want to add option where I would have a merchant account and act as the payment processor possibly.  At that point, that might be set as the recommended default. I might look into that more over the course of developing this.</a:t>
            </a:r>
          </a:p>
          <a:p>
            <a:endParaRPr lang="en-US" sz="2400" dirty="0" smtClean="0">
              <a:solidFill>
                <a:schemeClr val="bg1"/>
              </a:solidFill>
            </a:endParaRPr>
          </a:p>
          <a:p>
            <a:r>
              <a:rPr lang="en-US" sz="2400" dirty="0" smtClean="0">
                <a:solidFill>
                  <a:schemeClr val="bg1"/>
                </a:solidFill>
              </a:rPr>
              <a:t>Code it so that an Authorization code for deposits is embedded if user selects. To any payment processor.  This would automatically charge the pricing amount and reserve the user entered maximum deposit for the duration of the stay. Reauthorize as needed for duration. Seems like </a:t>
            </a:r>
            <a:r>
              <a:rPr lang="en-US" sz="2400" dirty="0" err="1" smtClean="0">
                <a:solidFill>
                  <a:schemeClr val="bg1"/>
                </a:solidFill>
              </a:rPr>
              <a:t>paypal</a:t>
            </a:r>
            <a:r>
              <a:rPr lang="en-US" sz="2400" dirty="0" smtClean="0">
                <a:solidFill>
                  <a:schemeClr val="bg1"/>
                </a:solidFill>
              </a:rPr>
              <a:t> only had the option for 30 days maximum, which a little bit defeats the purpose here.</a:t>
            </a:r>
          </a:p>
          <a:p>
            <a:r>
              <a:rPr lang="en-US" sz="2400" dirty="0" smtClean="0">
                <a:solidFill>
                  <a:schemeClr val="bg1"/>
                </a:solidFill>
              </a:rPr>
              <a:t>Easy options for getting the money from deposit if needed- full or partial amounts. </a:t>
            </a:r>
          </a:p>
          <a:p>
            <a:r>
              <a:rPr lang="en-US" sz="2400" dirty="0" smtClean="0">
                <a:solidFill>
                  <a:schemeClr val="bg1"/>
                </a:solidFill>
              </a:rPr>
              <a:t>Option to set up recurring monthly and one deposit, for long term.</a:t>
            </a:r>
            <a:endParaRPr lang="en-US"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4" name="Rectangle 3"/>
          <p:cNvSpPr/>
          <p:nvPr/>
        </p:nvSpPr>
        <p:spPr>
          <a:xfrm>
            <a:off x="228600" y="1219200"/>
            <a:ext cx="8763000" cy="1200329"/>
          </a:xfrm>
          <a:prstGeom prst="rect">
            <a:avLst/>
          </a:prstGeom>
        </p:spPr>
        <p:txBody>
          <a:bodyPr wrap="square">
            <a:spAutoFit/>
          </a:bodyPr>
          <a:lstStyle/>
          <a:p>
            <a:r>
              <a:rPr lang="en-US" sz="2400" dirty="0" smtClean="0">
                <a:solidFill>
                  <a:schemeClr val="bg1"/>
                </a:solidFill>
              </a:rPr>
              <a:t>Use Authorization Hold on payment method for deposit</a:t>
            </a:r>
          </a:p>
          <a:p>
            <a:endParaRPr lang="en-US" sz="2400" dirty="0" smtClean="0">
              <a:solidFill>
                <a:schemeClr val="bg1"/>
              </a:solidFill>
            </a:endParaRPr>
          </a:p>
          <a:p>
            <a:r>
              <a:rPr lang="en-US" sz="2400" dirty="0" smtClean="0">
                <a:solidFill>
                  <a:schemeClr val="bg1"/>
                </a:solidFill>
              </a:rPr>
              <a:t>Authorize payment method individually or go to in bulk</a:t>
            </a:r>
          </a:p>
        </p:txBody>
      </p:sp>
      <p:sp>
        <p:nvSpPr>
          <p:cNvPr id="5" name="TextBox 4"/>
          <p:cNvSpPr txBox="1"/>
          <p:nvPr/>
        </p:nvSpPr>
        <p:spPr>
          <a:xfrm>
            <a:off x="1447800" y="304800"/>
            <a:ext cx="6286914" cy="584775"/>
          </a:xfrm>
          <a:prstGeom prst="rect">
            <a:avLst/>
          </a:prstGeom>
          <a:noFill/>
        </p:spPr>
        <p:txBody>
          <a:bodyPr wrap="none" rtlCol="0">
            <a:spAutoFit/>
          </a:bodyPr>
          <a:lstStyle/>
          <a:p>
            <a:r>
              <a:rPr lang="en-US" sz="3200" dirty="0" smtClean="0">
                <a:solidFill>
                  <a:schemeClr val="bg1"/>
                </a:solidFill>
              </a:rPr>
              <a:t>Rory Payment Authorization Settings</a:t>
            </a:r>
            <a:endParaRPr lang="en-US" sz="3200" dirty="0">
              <a:solidFill>
                <a:schemeClr val="bg1"/>
              </a:solidFill>
            </a:endParaRPr>
          </a:p>
        </p:txBody>
      </p:sp>
      <p:graphicFrame>
        <p:nvGraphicFramePr>
          <p:cNvPr id="6" name="Table 5"/>
          <p:cNvGraphicFramePr>
            <a:graphicFrameLocks noGrp="1"/>
          </p:cNvGraphicFramePr>
          <p:nvPr/>
        </p:nvGraphicFramePr>
        <p:xfrm>
          <a:off x="457200" y="2667000"/>
          <a:ext cx="8077200" cy="3764280"/>
        </p:xfrm>
        <a:graphic>
          <a:graphicData uri="http://schemas.openxmlformats.org/drawingml/2006/table">
            <a:tbl>
              <a:tblPr firstRow="1" bandRow="1">
                <a:effectLst>
                  <a:innerShdw blurRad="63500" dist="50800" dir="5400000">
                    <a:prstClr val="black">
                      <a:alpha val="50000"/>
                    </a:prstClr>
                  </a:innerShdw>
                </a:effectLst>
                <a:tableStyleId>{5C22544A-7EE6-4342-B048-85BDC9FD1C3A}</a:tableStyleId>
              </a:tblPr>
              <a:tblGrid>
                <a:gridCol w="1346200"/>
                <a:gridCol w="1346200"/>
                <a:gridCol w="1346200"/>
                <a:gridCol w="1346200"/>
                <a:gridCol w="1346200"/>
                <a:gridCol w="1346200"/>
              </a:tblGrid>
              <a:tr h="381000">
                <a:tc>
                  <a:txBody>
                    <a:bodyPr/>
                    <a:lstStyle/>
                    <a:p>
                      <a:endParaRPr lang="en-US" dirty="0"/>
                    </a:p>
                  </a:txBody>
                  <a:tcPr>
                    <a:solidFill>
                      <a:schemeClr val="tx1">
                        <a:lumMod val="75000"/>
                        <a:lumOff val="25000"/>
                      </a:schemeClr>
                    </a:solidFill>
                  </a:tcPr>
                </a:tc>
                <a:tc>
                  <a:txBody>
                    <a:bodyPr/>
                    <a:lstStyle/>
                    <a:p>
                      <a:pPr algn="ctr"/>
                      <a:r>
                        <a:rPr lang="en-US" dirty="0" smtClean="0"/>
                        <a:t>Pedestal 1</a:t>
                      </a:r>
                      <a:endParaRPr lang="en-US" dirty="0"/>
                    </a:p>
                  </a:txBody>
                  <a:tcPr>
                    <a:solidFill>
                      <a:schemeClr val="tx1">
                        <a:lumMod val="75000"/>
                        <a:lumOff val="25000"/>
                      </a:schemeClr>
                    </a:solidFill>
                  </a:tcPr>
                </a:tc>
                <a:tc>
                  <a:txBody>
                    <a:bodyPr/>
                    <a:lstStyle/>
                    <a:p>
                      <a:pPr algn="ctr"/>
                      <a:r>
                        <a:rPr lang="en-US" dirty="0" smtClean="0"/>
                        <a:t>Pedestal 2</a:t>
                      </a:r>
                      <a:endParaRPr lang="en-US" dirty="0"/>
                    </a:p>
                  </a:txBody>
                  <a:tcPr>
                    <a:solidFill>
                      <a:schemeClr val="tx1">
                        <a:lumMod val="75000"/>
                        <a:lumOff val="25000"/>
                      </a:schemeClr>
                    </a:solidFill>
                  </a:tcPr>
                </a:tc>
                <a:tc>
                  <a:txBody>
                    <a:bodyPr/>
                    <a:lstStyle/>
                    <a:p>
                      <a:pPr algn="ctr"/>
                      <a:r>
                        <a:rPr lang="en-US" dirty="0" smtClean="0"/>
                        <a:t>Pedestal</a:t>
                      </a:r>
                      <a:r>
                        <a:rPr lang="en-US" baseline="0" dirty="0" smtClean="0"/>
                        <a:t> 3</a:t>
                      </a:r>
                      <a:endParaRPr lang="en-US" dirty="0"/>
                    </a:p>
                  </a:txBody>
                  <a:tcPr>
                    <a:solidFill>
                      <a:schemeClr val="tx1">
                        <a:lumMod val="75000"/>
                        <a:lumOff val="25000"/>
                      </a:schemeClr>
                    </a:solidFill>
                  </a:tcPr>
                </a:tc>
                <a:tc>
                  <a:txBody>
                    <a:bodyPr/>
                    <a:lstStyle/>
                    <a:p>
                      <a:pPr algn="ctr"/>
                      <a:r>
                        <a:rPr lang="en-US" dirty="0" smtClean="0"/>
                        <a:t>Pedestal 4</a:t>
                      </a:r>
                      <a:endParaRPr lang="en-US" dirty="0"/>
                    </a:p>
                  </a:txBody>
                  <a:tcPr>
                    <a:solidFill>
                      <a:schemeClr val="tx1">
                        <a:lumMod val="75000"/>
                        <a:lumOff val="25000"/>
                      </a:schemeClr>
                    </a:solidFill>
                  </a:tcPr>
                </a:tc>
                <a:tc>
                  <a:txBody>
                    <a:bodyPr/>
                    <a:lstStyle/>
                    <a:p>
                      <a:pPr algn="ctr"/>
                      <a:r>
                        <a:rPr lang="en-US" dirty="0" smtClean="0"/>
                        <a:t>Pedestal 5</a:t>
                      </a:r>
                      <a:endParaRPr lang="en-US" dirty="0"/>
                    </a:p>
                  </a:txBody>
                  <a:tcPr>
                    <a:solidFill>
                      <a:schemeClr val="tx1">
                        <a:lumMod val="75000"/>
                        <a:lumOff val="25000"/>
                      </a:schemeClr>
                    </a:solidFill>
                  </a:tcPr>
                </a:tc>
              </a:tr>
              <a:tr h="548640">
                <a:tc>
                  <a:txBody>
                    <a:bodyPr/>
                    <a:lstStyle/>
                    <a:p>
                      <a:r>
                        <a:rPr lang="en-US" dirty="0" smtClean="0"/>
                        <a:t>[Option to leave blank]</a:t>
                      </a:r>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r>
              <a:tr h="548640">
                <a:tc>
                  <a:txBody>
                    <a:bodyPr/>
                    <a:lstStyle/>
                    <a:p>
                      <a:r>
                        <a:rPr lang="en-US" dirty="0" smtClean="0"/>
                        <a:t>1 Hour</a:t>
                      </a:r>
                      <a:endParaRPr lang="en-US" dirty="0"/>
                    </a:p>
                  </a:txBody>
                  <a:tcPr>
                    <a:solidFill>
                      <a:schemeClr val="bg1">
                        <a:lumMod val="50000"/>
                      </a:schemeClr>
                    </a:solidFill>
                  </a:tcPr>
                </a:tc>
                <a:tc>
                  <a:txBody>
                    <a:bodyPr/>
                    <a:lstStyle/>
                    <a:p>
                      <a:r>
                        <a:rPr lang="en-US" sz="2400" dirty="0" smtClean="0"/>
                        <a:t>N/A</a:t>
                      </a:r>
                      <a:endParaRPr lang="en-US" sz="2400" dirty="0"/>
                    </a:p>
                  </a:txBody>
                  <a:tcPr>
                    <a:solidFill>
                      <a:schemeClr val="bg1">
                        <a:lumMod val="50000"/>
                      </a:schemeClr>
                    </a:solidFill>
                  </a:tcPr>
                </a:tc>
                <a:tc>
                  <a:txBody>
                    <a:bodyPr/>
                    <a:lstStyle/>
                    <a:p>
                      <a:r>
                        <a:rPr lang="en-US" dirty="0" smtClean="0"/>
                        <a:t>“”</a:t>
                      </a:r>
                      <a:endParaRPr lang="en-US" dirty="0"/>
                    </a:p>
                  </a:txBody>
                  <a:tcPr>
                    <a:solidFill>
                      <a:schemeClr val="bg1">
                        <a:lumMod val="50000"/>
                      </a:schemeClr>
                    </a:solidFill>
                  </a:tcPr>
                </a:tc>
                <a:tc>
                  <a:txBody>
                    <a:bodyPr/>
                    <a:lstStyle/>
                    <a:p>
                      <a:r>
                        <a:rPr lang="en-US" dirty="0" smtClean="0"/>
                        <a:t>“”</a:t>
                      </a:r>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548640">
                <a:tc>
                  <a:txBody>
                    <a:bodyPr/>
                    <a:lstStyle/>
                    <a:p>
                      <a:r>
                        <a:rPr lang="en-US" dirty="0" smtClean="0"/>
                        <a:t>3 Hours</a:t>
                      </a:r>
                      <a:endParaRPr lang="en-US" dirty="0"/>
                    </a:p>
                  </a:txBody>
                  <a:tcPr>
                    <a:solidFill>
                      <a:schemeClr val="tx1">
                        <a:lumMod val="65000"/>
                        <a:lumOff val="35000"/>
                      </a:schemeClr>
                    </a:solidFill>
                  </a:tcPr>
                </a:tc>
                <a:tc>
                  <a:txBody>
                    <a:bodyPr/>
                    <a:lstStyle/>
                    <a:p>
                      <a:r>
                        <a:rPr lang="en-US" sz="2400" dirty="0" smtClean="0"/>
                        <a:t>N/A</a:t>
                      </a:r>
                      <a:endParaRPr lang="en-US" sz="2400"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r>
              <a:tr h="548640">
                <a:tc>
                  <a:txBody>
                    <a:bodyPr/>
                    <a:lstStyle/>
                    <a:p>
                      <a:r>
                        <a:rPr lang="en-US" dirty="0" smtClean="0"/>
                        <a:t>24 Hours</a:t>
                      </a:r>
                      <a:endParaRPr lang="en-US" dirty="0"/>
                    </a:p>
                  </a:txBody>
                  <a:tcPr>
                    <a:solidFill>
                      <a:schemeClr val="bg1">
                        <a:lumMod val="50000"/>
                      </a:schemeClr>
                    </a:solidFill>
                  </a:tcPr>
                </a:tc>
                <a:tc>
                  <a:txBody>
                    <a:bodyPr/>
                    <a:lstStyle/>
                    <a:p>
                      <a:r>
                        <a:rPr lang="en-US" sz="2400" dirty="0" smtClean="0"/>
                        <a:t>$100</a:t>
                      </a:r>
                      <a:endParaRPr lang="en-US" sz="2400"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548640">
                <a:tc>
                  <a:txBody>
                    <a:bodyPr/>
                    <a:lstStyle/>
                    <a:p>
                      <a:r>
                        <a:rPr lang="en-US" dirty="0" smtClean="0"/>
                        <a:t>2 Weeks</a:t>
                      </a:r>
                      <a:endParaRPr lang="en-US" dirty="0"/>
                    </a:p>
                  </a:txBody>
                  <a:tcPr>
                    <a:solidFill>
                      <a:schemeClr val="bg1">
                        <a:lumMod val="50000"/>
                      </a:schemeClr>
                    </a:solidFill>
                  </a:tcPr>
                </a:tc>
                <a:tc>
                  <a:txBody>
                    <a:bodyPr/>
                    <a:lstStyle/>
                    <a:p>
                      <a:r>
                        <a:rPr lang="en-US" sz="2400" dirty="0" smtClean="0"/>
                        <a:t>$100</a:t>
                      </a:r>
                      <a:endParaRPr lang="en-US" sz="2400"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548640">
                <a:tc>
                  <a:txBody>
                    <a:bodyPr/>
                    <a:lstStyle/>
                    <a:p>
                      <a:r>
                        <a:rPr lang="en-US" dirty="0" smtClean="0"/>
                        <a:t>1 Month</a:t>
                      </a:r>
                      <a:endParaRPr lang="en-US" dirty="0"/>
                    </a:p>
                  </a:txBody>
                  <a:tcPr>
                    <a:solidFill>
                      <a:schemeClr val="bg1">
                        <a:lumMod val="50000"/>
                      </a:schemeClr>
                    </a:solidFill>
                  </a:tcPr>
                </a:tc>
                <a:tc>
                  <a:txBody>
                    <a:bodyPr/>
                    <a:lstStyle/>
                    <a:p>
                      <a:r>
                        <a:rPr lang="en-US" sz="2400" dirty="0" smtClean="0"/>
                        <a:t>$200</a:t>
                      </a:r>
                      <a:endParaRPr lang="en-US" sz="2400" dirty="0"/>
                    </a:p>
                  </a:txBody>
                  <a:tcPr>
                    <a:solidFill>
                      <a:schemeClr val="bg1">
                        <a:lumMod val="50000"/>
                      </a:schemeClr>
                    </a:solidFill>
                  </a:tcPr>
                </a:tc>
                <a:tc>
                  <a:txBody>
                    <a:bodyPr/>
                    <a:lstStyle/>
                    <a:p>
                      <a:r>
                        <a:rPr lang="en-US" dirty="0" smtClean="0"/>
                        <a:t>“”</a:t>
                      </a:r>
                      <a:endParaRPr lang="en-US" dirty="0"/>
                    </a:p>
                  </a:txBody>
                  <a:tcPr>
                    <a:solidFill>
                      <a:schemeClr val="bg1">
                        <a:lumMod val="50000"/>
                      </a:schemeClr>
                    </a:solidFill>
                  </a:tcPr>
                </a:tc>
                <a:tc>
                  <a:txBody>
                    <a:bodyPr/>
                    <a:lstStyle/>
                    <a:p>
                      <a:r>
                        <a:rPr lang="en-US" dirty="0" smtClean="0"/>
                        <a:t>“”</a:t>
                      </a:r>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bl>
          </a:graphicData>
        </a:graphic>
      </p:graphicFrame>
      <p:pic>
        <p:nvPicPr>
          <p:cNvPr id="7" name="Picture 6" descr="toggleswitch.jpg"/>
          <p:cNvPicPr>
            <a:picLocks noChangeAspect="1"/>
          </p:cNvPicPr>
          <p:nvPr/>
        </p:nvPicPr>
        <p:blipFill>
          <a:blip r:embed="rId2" cstate="print"/>
          <a:stretch>
            <a:fillRect/>
          </a:stretch>
        </p:blipFill>
        <p:spPr>
          <a:xfrm>
            <a:off x="7620000" y="1066800"/>
            <a:ext cx="933450" cy="666750"/>
          </a:xfrm>
          <a:prstGeom prst="rect">
            <a:avLst/>
          </a:prstGeom>
        </p:spPr>
      </p:pic>
      <p:sp>
        <p:nvSpPr>
          <p:cNvPr id="8" name="Right Arrow 7"/>
          <p:cNvSpPr/>
          <p:nvPr/>
        </p:nvSpPr>
        <p:spPr>
          <a:xfrm>
            <a:off x="7391400" y="1905000"/>
            <a:ext cx="978408" cy="48463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4" name="Rectangle 3"/>
          <p:cNvSpPr/>
          <p:nvPr/>
        </p:nvSpPr>
        <p:spPr>
          <a:xfrm>
            <a:off x="228600" y="228600"/>
            <a:ext cx="8763000" cy="4893647"/>
          </a:xfrm>
          <a:prstGeom prst="rect">
            <a:avLst/>
          </a:prstGeom>
        </p:spPr>
        <p:txBody>
          <a:bodyPr wrap="square">
            <a:spAutoFit/>
          </a:bodyPr>
          <a:lstStyle/>
          <a:p>
            <a:r>
              <a:rPr lang="en-US" sz="2400" dirty="0" smtClean="0">
                <a:solidFill>
                  <a:schemeClr val="bg1"/>
                </a:solidFill>
              </a:rPr>
              <a:t>Is there a way to set it to recognize if you have received an email of a </a:t>
            </a:r>
            <a:r>
              <a:rPr lang="en-US" sz="2400" dirty="0" err="1" smtClean="0">
                <a:solidFill>
                  <a:schemeClr val="bg1"/>
                </a:solidFill>
              </a:rPr>
              <a:t>zelle</a:t>
            </a:r>
            <a:r>
              <a:rPr lang="en-US" sz="2400" dirty="0" smtClean="0">
                <a:solidFill>
                  <a:schemeClr val="bg1"/>
                </a:solidFill>
              </a:rPr>
              <a:t> payment for a certain amount, and then trigger the </a:t>
            </a:r>
            <a:r>
              <a:rPr lang="en-US" sz="2400" dirty="0" err="1" smtClean="0">
                <a:solidFill>
                  <a:schemeClr val="bg1"/>
                </a:solidFill>
              </a:rPr>
              <a:t>webhook</a:t>
            </a:r>
            <a:r>
              <a:rPr lang="en-US" sz="2400" dirty="0" smtClean="0">
                <a:solidFill>
                  <a:schemeClr val="bg1"/>
                </a:solidFill>
              </a:rPr>
              <a:t> to turn on the device? Can an inbox be set to be scanned for such incoming messages and certain amounts in certain places, to mark it as a payment received?</a:t>
            </a:r>
          </a:p>
          <a:p>
            <a:endParaRPr lang="en-US" sz="2400" dirty="0" smtClean="0">
              <a:solidFill>
                <a:schemeClr val="bg1"/>
              </a:solidFill>
            </a:endParaRPr>
          </a:p>
          <a:p>
            <a:r>
              <a:rPr lang="en-US" sz="2400" dirty="0" smtClean="0">
                <a:solidFill>
                  <a:schemeClr val="bg1"/>
                </a:solidFill>
              </a:rPr>
              <a:t>It is against the terms to use </a:t>
            </a:r>
            <a:r>
              <a:rPr lang="en-US" sz="2400" dirty="0" err="1" smtClean="0">
                <a:solidFill>
                  <a:schemeClr val="bg1"/>
                </a:solidFill>
              </a:rPr>
              <a:t>zelle</a:t>
            </a:r>
            <a:r>
              <a:rPr lang="en-US" sz="2400" dirty="0" smtClean="0">
                <a:solidFill>
                  <a:schemeClr val="bg1"/>
                </a:solidFill>
              </a:rPr>
              <a:t> for business, I know, so this won’t be made easy. </a:t>
            </a:r>
          </a:p>
          <a:p>
            <a:endParaRPr lang="en-US" sz="2400" dirty="0" smtClean="0">
              <a:solidFill>
                <a:schemeClr val="bg1"/>
              </a:solidFill>
            </a:endParaRPr>
          </a:p>
          <a:p>
            <a:r>
              <a:rPr lang="en-US" sz="2400" dirty="0" smtClean="0">
                <a:solidFill>
                  <a:schemeClr val="bg1"/>
                </a:solidFill>
              </a:rPr>
              <a:t>Maybe just have a manually approvable booking once the user confirms payment was received, so that the switch is still set to be triggered automatically and turn off based on the timing settings, but the start be manually confirmed.</a:t>
            </a:r>
            <a:endParaRPr lang="en-US" sz="2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4" name="Rectangle 3"/>
          <p:cNvSpPr/>
          <p:nvPr/>
        </p:nvSpPr>
        <p:spPr>
          <a:xfrm>
            <a:off x="228600" y="228600"/>
            <a:ext cx="8763000" cy="5632311"/>
          </a:xfrm>
          <a:prstGeom prst="rect">
            <a:avLst/>
          </a:prstGeom>
        </p:spPr>
        <p:txBody>
          <a:bodyPr wrap="square">
            <a:spAutoFit/>
          </a:bodyPr>
          <a:lstStyle/>
          <a:p>
            <a:r>
              <a:rPr lang="en-US" sz="2400" dirty="0" smtClean="0">
                <a:solidFill>
                  <a:schemeClr val="bg1"/>
                </a:solidFill>
              </a:rPr>
              <a:t>Thank you page should be similar to </a:t>
            </a:r>
            <a:r>
              <a:rPr lang="en-US" sz="2400" dirty="0" err="1" smtClean="0">
                <a:solidFill>
                  <a:schemeClr val="bg1"/>
                </a:solidFill>
              </a:rPr>
              <a:t>wix</a:t>
            </a:r>
            <a:r>
              <a:rPr lang="en-US" sz="2400" dirty="0" smtClean="0">
                <a:solidFill>
                  <a:schemeClr val="bg1"/>
                </a:solidFill>
              </a:rPr>
              <a:t> pages with option to edit and other customizations such as photos, elements, or layout allowed. </a:t>
            </a:r>
          </a:p>
          <a:p>
            <a:endParaRPr lang="en-US" sz="2400" dirty="0" smtClean="0">
              <a:solidFill>
                <a:schemeClr val="bg1"/>
              </a:solidFill>
            </a:endParaRPr>
          </a:p>
          <a:p>
            <a:r>
              <a:rPr lang="en-US" sz="2400" dirty="0" smtClean="0">
                <a:solidFill>
                  <a:schemeClr val="bg1"/>
                </a:solidFill>
              </a:rPr>
              <a:t>Recommended spaces for </a:t>
            </a:r>
            <a:r>
              <a:rPr lang="en-US" sz="2400" dirty="0" err="1" smtClean="0">
                <a:solidFill>
                  <a:schemeClr val="bg1"/>
                </a:solidFill>
              </a:rPr>
              <a:t>wifi</a:t>
            </a:r>
            <a:r>
              <a:rPr lang="en-US" sz="2400" dirty="0" smtClean="0">
                <a:solidFill>
                  <a:schemeClr val="bg1"/>
                </a:solidFill>
              </a:rPr>
              <a:t> code, highlighted rules, and special directions and notes.</a:t>
            </a:r>
          </a:p>
          <a:p>
            <a:endParaRPr lang="en-US" sz="2400" dirty="0" smtClean="0">
              <a:solidFill>
                <a:schemeClr val="bg1"/>
              </a:solidFill>
            </a:endParaRPr>
          </a:p>
          <a:p>
            <a:r>
              <a:rPr lang="en-US" sz="2400" dirty="0" smtClean="0">
                <a:solidFill>
                  <a:schemeClr val="bg1"/>
                </a:solidFill>
              </a:rPr>
              <a:t>Thank you email can be customized to be different or have an option to send image of thank you page to email. </a:t>
            </a:r>
          </a:p>
          <a:p>
            <a:endParaRPr lang="en-US" sz="2400" dirty="0" smtClean="0">
              <a:solidFill>
                <a:schemeClr val="bg1"/>
              </a:solidFill>
            </a:endParaRPr>
          </a:p>
          <a:p>
            <a:endParaRPr lang="en-US" sz="2400" dirty="0" smtClean="0">
              <a:solidFill>
                <a:schemeClr val="bg1"/>
              </a:solidFill>
            </a:endParaRPr>
          </a:p>
          <a:p>
            <a:endParaRPr lang="en-US" sz="2400" dirty="0" smtClean="0">
              <a:solidFill>
                <a:schemeClr val="bg1"/>
              </a:solidFill>
            </a:endParaRPr>
          </a:p>
          <a:p>
            <a:r>
              <a:rPr lang="en-US" sz="2400" dirty="0" smtClean="0">
                <a:solidFill>
                  <a:schemeClr val="bg1"/>
                </a:solidFill>
              </a:rPr>
              <a:t>I guess I might need to make another of these when the ideas come to me for how it should look, adding the photos to individual spots, the daylight show, and the interactive map set up.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4" name="Rounded Rectangle 3"/>
          <p:cNvSpPr/>
          <p:nvPr/>
        </p:nvSpPr>
        <p:spPr>
          <a:xfrm>
            <a:off x="7696200" y="2057400"/>
            <a:ext cx="838200" cy="685800"/>
          </a:xfrm>
          <a:prstGeom prst="round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n w="3175">
                  <a:solidFill>
                    <a:schemeClr val="bg1"/>
                  </a:solidFill>
                </a:ln>
                <a:solidFill>
                  <a:schemeClr val="tx1"/>
                </a:solidFill>
              </a:rPr>
              <a:t>+</a:t>
            </a:r>
            <a:endParaRPr lang="en-US" sz="4800" b="1" dirty="0">
              <a:ln w="3175">
                <a:solidFill>
                  <a:schemeClr val="bg1"/>
                </a:solidFill>
              </a:ln>
              <a:solidFill>
                <a:schemeClr val="tx1"/>
              </a:solidFill>
            </a:endParaRPr>
          </a:p>
        </p:txBody>
      </p:sp>
      <p:sp>
        <p:nvSpPr>
          <p:cNvPr id="5" name="TextBox 4"/>
          <p:cNvSpPr txBox="1"/>
          <p:nvPr/>
        </p:nvSpPr>
        <p:spPr>
          <a:xfrm>
            <a:off x="1447800" y="304800"/>
            <a:ext cx="6022995" cy="892552"/>
          </a:xfrm>
          <a:prstGeom prst="rect">
            <a:avLst/>
          </a:prstGeom>
          <a:noFill/>
        </p:spPr>
        <p:txBody>
          <a:bodyPr wrap="none" rtlCol="0">
            <a:spAutoFit/>
          </a:bodyPr>
          <a:lstStyle/>
          <a:p>
            <a:r>
              <a:rPr lang="en-US" sz="3200" dirty="0" smtClean="0">
                <a:solidFill>
                  <a:schemeClr val="bg2"/>
                </a:solidFill>
              </a:rPr>
              <a:t>Welcome to Rory Device Directory!</a:t>
            </a:r>
          </a:p>
          <a:p>
            <a:pPr algn="ctr"/>
            <a:r>
              <a:rPr lang="en-US" sz="2000" dirty="0" smtClean="0">
                <a:solidFill>
                  <a:schemeClr val="bg2"/>
                </a:solidFill>
              </a:rPr>
              <a:t>Utilities as a Service Licensing Application</a:t>
            </a:r>
            <a:endParaRPr lang="en-US" sz="2000" dirty="0">
              <a:solidFill>
                <a:schemeClr val="bg2"/>
              </a:solidFill>
            </a:endParaRPr>
          </a:p>
        </p:txBody>
      </p:sp>
      <p:sp>
        <p:nvSpPr>
          <p:cNvPr id="6" name="TextBox 5"/>
          <p:cNvSpPr txBox="1"/>
          <p:nvPr/>
        </p:nvSpPr>
        <p:spPr>
          <a:xfrm>
            <a:off x="838200" y="1447800"/>
            <a:ext cx="7716792" cy="461665"/>
          </a:xfrm>
          <a:prstGeom prst="rect">
            <a:avLst/>
          </a:prstGeom>
          <a:noFill/>
        </p:spPr>
        <p:txBody>
          <a:bodyPr wrap="none" rtlCol="0">
            <a:spAutoFit/>
          </a:bodyPr>
          <a:lstStyle/>
          <a:p>
            <a:r>
              <a:rPr lang="en-US" sz="2400" dirty="0" smtClean="0">
                <a:solidFill>
                  <a:schemeClr val="bg2"/>
                </a:solidFill>
              </a:rPr>
              <a:t>Please add your devices and automations here. “+” to begin.</a:t>
            </a:r>
            <a:endParaRPr lang="en-US" sz="2400" dirty="0">
              <a:solidFill>
                <a:schemeClr val="bg2"/>
              </a:solidFill>
            </a:endParaRPr>
          </a:p>
        </p:txBody>
      </p:sp>
      <p:graphicFrame>
        <p:nvGraphicFramePr>
          <p:cNvPr id="7" name="Table 6"/>
          <p:cNvGraphicFramePr>
            <a:graphicFrameLocks noGrp="1"/>
          </p:cNvGraphicFramePr>
          <p:nvPr/>
        </p:nvGraphicFramePr>
        <p:xfrm>
          <a:off x="533400" y="2133600"/>
          <a:ext cx="6096000" cy="741680"/>
        </p:xfrm>
        <a:graphic>
          <a:graphicData uri="http://schemas.openxmlformats.org/drawingml/2006/table">
            <a:tbl>
              <a:tblPr firstRow="1" bandRow="1">
                <a:effectLst>
                  <a:innerShdw blurRad="63500" dist="50800" dir="5400000">
                    <a:prstClr val="black">
                      <a:alpha val="50000"/>
                    </a:prstClr>
                  </a:innerShdw>
                </a:effectLst>
                <a:tableStyleId>{5C22544A-7EE6-4342-B048-85BDC9FD1C3A}</a:tableStyleId>
              </a:tblPr>
              <a:tblGrid>
                <a:gridCol w="6096000"/>
              </a:tblGrid>
              <a:tr h="370840">
                <a:tc>
                  <a:txBody>
                    <a:bodyPr/>
                    <a:lstStyle/>
                    <a:p>
                      <a:r>
                        <a:rPr lang="en-US" dirty="0" smtClean="0"/>
                        <a:t>[Edit</a:t>
                      </a:r>
                      <a:r>
                        <a:rPr lang="en-US" baseline="0" dirty="0" smtClean="0"/>
                        <a:t>able Title Field ex. Space Number, Pedestal, etc.</a:t>
                      </a:r>
                      <a:endParaRPr lang="en-US" dirty="0"/>
                    </a:p>
                  </a:txBody>
                  <a:tcPr>
                    <a:solidFill>
                      <a:schemeClr val="tx1">
                        <a:lumMod val="75000"/>
                        <a:lumOff val="25000"/>
                      </a:schemeClr>
                    </a:solidFill>
                  </a:tcPr>
                </a:tc>
              </a:tr>
              <a:tr h="370840">
                <a:tc>
                  <a:txBody>
                    <a:bodyPr/>
                    <a:lstStyle/>
                    <a:p>
                      <a:r>
                        <a:rPr lang="en-US" dirty="0" smtClean="0"/>
                        <a:t>[Option to leave blank</a:t>
                      </a:r>
                      <a:endParaRPr lang="en-US" dirty="0"/>
                    </a:p>
                  </a:txBody>
                  <a:tcPr>
                    <a:solidFill>
                      <a:schemeClr val="bg1">
                        <a:lumMod val="50000"/>
                      </a:schemeClr>
                    </a:solidFill>
                  </a:tcPr>
                </a:tc>
              </a:tr>
            </a:tbl>
          </a:graphicData>
        </a:graphic>
      </p:graphicFrame>
      <p:pic>
        <p:nvPicPr>
          <p:cNvPr id="8" name="Picture 7" descr="popupadddevice.jpg"/>
          <p:cNvPicPr>
            <a:picLocks noChangeAspect="1"/>
          </p:cNvPicPr>
          <p:nvPr/>
        </p:nvPicPr>
        <p:blipFill>
          <a:blip r:embed="rId2" cstate="print"/>
          <a:stretch>
            <a:fillRect/>
          </a:stretch>
        </p:blipFill>
        <p:spPr>
          <a:xfrm>
            <a:off x="990600" y="914400"/>
            <a:ext cx="7164288" cy="53471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191919"/>
        </a:solidFill>
        <a:effectLst/>
      </p:bgPr>
    </p:bg>
    <p:spTree>
      <p:nvGrpSpPr>
        <p:cNvPr id="1" name=""/>
        <p:cNvGrpSpPr/>
        <p:nvPr/>
      </p:nvGrpSpPr>
      <p:grpSpPr>
        <a:xfrm>
          <a:off x="0" y="0"/>
          <a:ext cx="0" cy="0"/>
          <a:chOff x="0" y="0"/>
          <a:chExt cx="0" cy="0"/>
        </a:xfrm>
      </p:grpSpPr>
      <p:sp>
        <p:nvSpPr>
          <p:cNvPr id="4" name="Rounded Rectangle 3"/>
          <p:cNvSpPr/>
          <p:nvPr/>
        </p:nvSpPr>
        <p:spPr>
          <a:xfrm>
            <a:off x="685800" y="533400"/>
            <a:ext cx="3581400" cy="838200"/>
          </a:xfrm>
          <a:prstGeom prst="round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3175">
                  <a:solidFill>
                    <a:schemeClr val="bg1"/>
                  </a:solidFill>
                </a:ln>
                <a:solidFill>
                  <a:schemeClr val="tx1"/>
                </a:solidFill>
              </a:rPr>
              <a:t>Search for Device</a:t>
            </a:r>
            <a:endParaRPr lang="en-US" sz="3600" b="1" dirty="0">
              <a:ln w="3175">
                <a:solidFill>
                  <a:schemeClr val="bg1"/>
                </a:solidFill>
              </a:ln>
              <a:solidFill>
                <a:schemeClr val="tx1"/>
              </a:solidFill>
            </a:endParaRPr>
          </a:p>
        </p:txBody>
      </p:sp>
      <p:sp>
        <p:nvSpPr>
          <p:cNvPr id="8" name="TextBox 7"/>
          <p:cNvSpPr txBox="1"/>
          <p:nvPr/>
        </p:nvSpPr>
        <p:spPr>
          <a:xfrm>
            <a:off x="4648200" y="1143000"/>
            <a:ext cx="4267199" cy="3046988"/>
          </a:xfrm>
          <a:prstGeom prst="rect">
            <a:avLst/>
          </a:prstGeom>
          <a:noFill/>
        </p:spPr>
        <p:txBody>
          <a:bodyPr wrap="square" rtlCol="0">
            <a:spAutoFit/>
          </a:bodyPr>
          <a:lstStyle/>
          <a:p>
            <a:r>
              <a:rPr lang="en-US" sz="2400" dirty="0" smtClean="0">
                <a:solidFill>
                  <a:schemeClr val="bg1"/>
                </a:solidFill>
              </a:rPr>
              <a:t>Be</a:t>
            </a:r>
            <a:r>
              <a:rPr lang="en-US" sz="2400" dirty="0" smtClean="0"/>
              <a:t> </a:t>
            </a:r>
            <a:r>
              <a:rPr lang="en-US" sz="2400" dirty="0" smtClean="0">
                <a:solidFill>
                  <a:schemeClr val="bg1"/>
                </a:solidFill>
              </a:rPr>
              <a:t>sure the device has entered into pairing mode. The WIFI indictor LED  should be flashing in one second intervals and have successfully connected once the light is constant. Consult the device manual if pairing mode is different for your device.</a:t>
            </a:r>
            <a:endParaRPr lang="en-US" sz="2400" dirty="0">
              <a:solidFill>
                <a:schemeClr val="bg1"/>
              </a:solidFill>
            </a:endParaRPr>
          </a:p>
        </p:txBody>
      </p:sp>
      <p:sp>
        <p:nvSpPr>
          <p:cNvPr id="9" name="Rounded Rectangle 8"/>
          <p:cNvSpPr/>
          <p:nvPr/>
        </p:nvSpPr>
        <p:spPr>
          <a:xfrm>
            <a:off x="381000" y="2209800"/>
            <a:ext cx="4038600" cy="6858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device title provided by device]</a:t>
            </a:r>
            <a:endParaRPr lang="en-US" dirty="0"/>
          </a:p>
        </p:txBody>
      </p:sp>
      <p:sp>
        <p:nvSpPr>
          <p:cNvPr id="10" name="TextBox 9"/>
          <p:cNvSpPr txBox="1"/>
          <p:nvPr/>
        </p:nvSpPr>
        <p:spPr>
          <a:xfrm>
            <a:off x="762000" y="1600200"/>
            <a:ext cx="2310056" cy="461665"/>
          </a:xfrm>
          <a:prstGeom prst="rect">
            <a:avLst/>
          </a:prstGeom>
          <a:noFill/>
        </p:spPr>
        <p:txBody>
          <a:bodyPr wrap="none" rtlCol="0">
            <a:spAutoFit/>
          </a:bodyPr>
          <a:lstStyle/>
          <a:p>
            <a:r>
              <a:rPr lang="en-US" sz="2400" dirty="0" smtClean="0">
                <a:solidFill>
                  <a:schemeClr val="bg1"/>
                </a:solidFill>
              </a:rPr>
              <a:t>Detected Device:</a:t>
            </a:r>
            <a:endParaRPr lang="en-US" sz="2400" dirty="0">
              <a:solidFill>
                <a:schemeClr val="bg1"/>
              </a:solidFill>
            </a:endParaRPr>
          </a:p>
        </p:txBody>
      </p:sp>
      <p:sp>
        <p:nvSpPr>
          <p:cNvPr id="11" name="Rounded Rectangle 10"/>
          <p:cNvSpPr/>
          <p:nvPr/>
        </p:nvSpPr>
        <p:spPr>
          <a:xfrm>
            <a:off x="381000" y="3810000"/>
            <a:ext cx="4038600" cy="6858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 available networks here]</a:t>
            </a:r>
            <a:endParaRPr lang="en-US" dirty="0"/>
          </a:p>
        </p:txBody>
      </p:sp>
      <p:sp>
        <p:nvSpPr>
          <p:cNvPr id="12" name="TextBox 11"/>
          <p:cNvSpPr txBox="1"/>
          <p:nvPr/>
        </p:nvSpPr>
        <p:spPr>
          <a:xfrm>
            <a:off x="762000" y="4800600"/>
            <a:ext cx="3154065" cy="461665"/>
          </a:xfrm>
          <a:prstGeom prst="rect">
            <a:avLst/>
          </a:prstGeom>
          <a:noFill/>
        </p:spPr>
        <p:txBody>
          <a:bodyPr wrap="square" rtlCol="0">
            <a:spAutoFit/>
          </a:bodyPr>
          <a:lstStyle/>
          <a:p>
            <a:r>
              <a:rPr lang="en-US" sz="2400" dirty="0" smtClean="0">
                <a:solidFill>
                  <a:schemeClr val="bg1"/>
                </a:solidFill>
              </a:rPr>
              <a:t>Enter 2.4Ghz Password:</a:t>
            </a:r>
            <a:endParaRPr lang="en-US" sz="2400" dirty="0">
              <a:solidFill>
                <a:schemeClr val="bg1"/>
              </a:solidFill>
            </a:endParaRPr>
          </a:p>
        </p:txBody>
      </p:sp>
      <p:sp>
        <p:nvSpPr>
          <p:cNvPr id="13" name="Rounded Rectangle 12"/>
          <p:cNvSpPr/>
          <p:nvPr/>
        </p:nvSpPr>
        <p:spPr>
          <a:xfrm>
            <a:off x="381000" y="5334000"/>
            <a:ext cx="4038600" cy="6096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 Cursor Here]</a:t>
            </a:r>
            <a:endParaRPr lang="en-US" dirty="0"/>
          </a:p>
        </p:txBody>
      </p:sp>
      <p:sp>
        <p:nvSpPr>
          <p:cNvPr id="14" name="TextBox 13"/>
          <p:cNvSpPr txBox="1"/>
          <p:nvPr/>
        </p:nvSpPr>
        <p:spPr>
          <a:xfrm>
            <a:off x="762000" y="3124200"/>
            <a:ext cx="2932469" cy="461665"/>
          </a:xfrm>
          <a:prstGeom prst="rect">
            <a:avLst/>
          </a:prstGeom>
          <a:noFill/>
        </p:spPr>
        <p:txBody>
          <a:bodyPr wrap="none" rtlCol="0">
            <a:spAutoFit/>
          </a:bodyPr>
          <a:lstStyle/>
          <a:p>
            <a:r>
              <a:rPr lang="en-US" sz="2400" dirty="0" smtClean="0">
                <a:solidFill>
                  <a:schemeClr val="bg1"/>
                </a:solidFill>
              </a:rPr>
              <a:t>Choose </a:t>
            </a:r>
            <a:r>
              <a:rPr lang="en-US" sz="2400" dirty="0" err="1" smtClean="0">
                <a:solidFill>
                  <a:schemeClr val="bg1"/>
                </a:solidFill>
              </a:rPr>
              <a:t>WiFI</a:t>
            </a:r>
            <a:r>
              <a:rPr lang="en-US" sz="2400" dirty="0" smtClean="0">
                <a:solidFill>
                  <a:schemeClr val="bg1"/>
                </a:solidFill>
              </a:rPr>
              <a:t> network:</a:t>
            </a:r>
            <a:endParaRPr lang="en-US" sz="2400" dirty="0">
              <a:solidFill>
                <a:schemeClr val="bg1"/>
              </a:solidFill>
            </a:endParaRPr>
          </a:p>
        </p:txBody>
      </p:sp>
      <p:sp>
        <p:nvSpPr>
          <p:cNvPr id="15" name="Rounded Rectangle 14"/>
          <p:cNvSpPr/>
          <p:nvPr/>
        </p:nvSpPr>
        <p:spPr>
          <a:xfrm>
            <a:off x="4953000" y="5105400"/>
            <a:ext cx="3581400" cy="76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 Cursor Here]</a:t>
            </a:r>
            <a:endParaRPr lang="en-US" dirty="0"/>
          </a:p>
        </p:txBody>
      </p:sp>
      <p:sp>
        <p:nvSpPr>
          <p:cNvPr id="16" name="TextBox 15"/>
          <p:cNvSpPr txBox="1"/>
          <p:nvPr/>
        </p:nvSpPr>
        <p:spPr>
          <a:xfrm>
            <a:off x="5562600" y="4495800"/>
            <a:ext cx="2194383" cy="461665"/>
          </a:xfrm>
          <a:prstGeom prst="rect">
            <a:avLst/>
          </a:prstGeom>
          <a:noFill/>
        </p:spPr>
        <p:txBody>
          <a:bodyPr wrap="none" rtlCol="0">
            <a:spAutoFit/>
          </a:bodyPr>
          <a:lstStyle/>
          <a:p>
            <a:r>
              <a:rPr lang="en-US" sz="2400" dirty="0" smtClean="0">
                <a:solidFill>
                  <a:schemeClr val="bg1"/>
                </a:solidFill>
              </a:rPr>
              <a:t>Rename Device:</a:t>
            </a:r>
            <a:endParaRPr lang="en-US" sz="2400" dirty="0">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4" name="Rounded Rectangle 3"/>
          <p:cNvSpPr/>
          <p:nvPr/>
        </p:nvSpPr>
        <p:spPr>
          <a:xfrm>
            <a:off x="7772400" y="304800"/>
            <a:ext cx="838200" cy="685800"/>
          </a:xfrm>
          <a:prstGeom prst="round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n w="3175">
                  <a:solidFill>
                    <a:schemeClr val="bg1"/>
                  </a:solidFill>
                </a:ln>
                <a:solidFill>
                  <a:schemeClr val="tx1"/>
                </a:solidFill>
              </a:rPr>
              <a:t>+</a:t>
            </a:r>
            <a:endParaRPr lang="en-US" sz="4800" b="1" dirty="0">
              <a:ln w="3175">
                <a:solidFill>
                  <a:schemeClr val="bg1"/>
                </a:solidFill>
              </a:ln>
              <a:solidFill>
                <a:schemeClr val="tx1"/>
              </a:solidFill>
            </a:endParaRPr>
          </a:p>
        </p:txBody>
      </p:sp>
      <p:sp>
        <p:nvSpPr>
          <p:cNvPr id="5" name="TextBox 4"/>
          <p:cNvSpPr txBox="1"/>
          <p:nvPr/>
        </p:nvSpPr>
        <p:spPr>
          <a:xfrm>
            <a:off x="2876525" y="304800"/>
            <a:ext cx="3786806" cy="892552"/>
          </a:xfrm>
          <a:prstGeom prst="rect">
            <a:avLst/>
          </a:prstGeom>
          <a:noFill/>
        </p:spPr>
        <p:txBody>
          <a:bodyPr wrap="none" rtlCol="0">
            <a:spAutoFit/>
          </a:bodyPr>
          <a:lstStyle/>
          <a:p>
            <a:pPr algn="ctr"/>
            <a:r>
              <a:rPr lang="en-US" sz="3200" dirty="0" smtClean="0">
                <a:solidFill>
                  <a:schemeClr val="bg2"/>
                </a:solidFill>
              </a:rPr>
              <a:t>Rory Device Directory</a:t>
            </a:r>
          </a:p>
          <a:p>
            <a:pPr algn="ctr"/>
            <a:r>
              <a:rPr lang="en-US" sz="2000" dirty="0" smtClean="0">
                <a:solidFill>
                  <a:schemeClr val="bg2"/>
                </a:solidFill>
              </a:rPr>
              <a:t>Utilities as a Service</a:t>
            </a:r>
            <a:endParaRPr lang="en-US" sz="2000" dirty="0">
              <a:solidFill>
                <a:schemeClr val="bg2"/>
              </a:solidFill>
            </a:endParaRPr>
          </a:p>
        </p:txBody>
      </p:sp>
      <p:graphicFrame>
        <p:nvGraphicFramePr>
          <p:cNvPr id="7" name="Table 6"/>
          <p:cNvGraphicFramePr>
            <a:graphicFrameLocks noGrp="1"/>
          </p:cNvGraphicFramePr>
          <p:nvPr/>
        </p:nvGraphicFramePr>
        <p:xfrm>
          <a:off x="533400" y="1524000"/>
          <a:ext cx="8077200" cy="4023360"/>
        </p:xfrm>
        <a:graphic>
          <a:graphicData uri="http://schemas.openxmlformats.org/drawingml/2006/table">
            <a:tbl>
              <a:tblPr firstRow="1" bandRow="1">
                <a:effectLst>
                  <a:innerShdw blurRad="63500" dist="50800" dir="5400000">
                    <a:prstClr val="black">
                      <a:alpha val="50000"/>
                    </a:prstClr>
                  </a:innerShdw>
                </a:effectLst>
                <a:tableStyleId>{5C22544A-7EE6-4342-B048-85BDC9FD1C3A}</a:tableStyleId>
              </a:tblPr>
              <a:tblGrid>
                <a:gridCol w="1346200"/>
                <a:gridCol w="1346200"/>
                <a:gridCol w="1346200"/>
                <a:gridCol w="1346200"/>
                <a:gridCol w="1346200"/>
                <a:gridCol w="1346200"/>
              </a:tblGrid>
              <a:tr h="548640">
                <a:tc>
                  <a:txBody>
                    <a:bodyPr/>
                    <a:lstStyle/>
                    <a:p>
                      <a:r>
                        <a:rPr lang="en-US" dirty="0" smtClean="0"/>
                        <a:t>[Edit</a:t>
                      </a:r>
                      <a:r>
                        <a:rPr lang="en-US" baseline="0" dirty="0" smtClean="0"/>
                        <a:t>able Title Field ex. Space Number, Pedestal, etc.]</a:t>
                      </a:r>
                      <a:endParaRPr lang="en-US" dirty="0"/>
                    </a:p>
                  </a:txBody>
                  <a:tcPr>
                    <a:solidFill>
                      <a:schemeClr val="tx1">
                        <a:lumMod val="75000"/>
                        <a:lumOff val="25000"/>
                      </a:schemeClr>
                    </a:solidFill>
                  </a:tcPr>
                </a:tc>
                <a:tc>
                  <a:txBody>
                    <a:bodyPr/>
                    <a:lstStyle/>
                    <a:p>
                      <a:pPr algn="ctr"/>
                      <a:r>
                        <a:rPr lang="en-US" dirty="0" smtClean="0"/>
                        <a:t>ON/OFF OPTION</a:t>
                      </a:r>
                      <a:endParaRPr lang="en-US" dirty="0"/>
                    </a:p>
                  </a:txBody>
                  <a:tcPr>
                    <a:solidFill>
                      <a:schemeClr val="tx1">
                        <a:lumMod val="75000"/>
                        <a:lumOff val="25000"/>
                      </a:schemeClr>
                    </a:solidFill>
                  </a:tcPr>
                </a:tc>
                <a:tc>
                  <a:txBody>
                    <a:bodyPr/>
                    <a:lstStyle/>
                    <a:p>
                      <a:pPr algn="ctr"/>
                      <a:r>
                        <a:rPr lang="en-US" dirty="0" smtClean="0"/>
                        <a:t>1 DAY WARNING</a:t>
                      </a:r>
                      <a:endParaRPr lang="en-US" dirty="0"/>
                    </a:p>
                  </a:txBody>
                  <a:tcPr>
                    <a:solidFill>
                      <a:schemeClr val="tx1">
                        <a:lumMod val="75000"/>
                        <a:lumOff val="25000"/>
                      </a:schemeClr>
                    </a:solidFill>
                  </a:tcPr>
                </a:tc>
                <a:tc>
                  <a:txBody>
                    <a:bodyPr/>
                    <a:lstStyle/>
                    <a:p>
                      <a:pPr algn="ctr"/>
                      <a:r>
                        <a:rPr lang="en-US" dirty="0" smtClean="0"/>
                        <a:t>1</a:t>
                      </a:r>
                      <a:r>
                        <a:rPr lang="en-US" baseline="0" dirty="0" smtClean="0"/>
                        <a:t> HOUR WARNING</a:t>
                      </a:r>
                      <a:endParaRPr lang="en-US" dirty="0"/>
                    </a:p>
                  </a:txBody>
                  <a:tcPr>
                    <a:solidFill>
                      <a:schemeClr val="tx1">
                        <a:lumMod val="75000"/>
                        <a:lumOff val="25000"/>
                      </a:schemeClr>
                    </a:solidFill>
                  </a:tcPr>
                </a:tc>
                <a:tc>
                  <a:txBody>
                    <a:bodyPr/>
                    <a:lstStyle/>
                    <a:p>
                      <a:pPr algn="ctr"/>
                      <a:r>
                        <a:rPr lang="en-US" dirty="0" smtClean="0"/>
                        <a:t>RETRIEVE USAGE</a:t>
                      </a:r>
                      <a:r>
                        <a:rPr lang="en-US" baseline="0" dirty="0" smtClean="0"/>
                        <a:t> DATA</a:t>
                      </a:r>
                      <a:endParaRPr lang="en-US" dirty="0"/>
                    </a:p>
                  </a:txBody>
                  <a:tcPr>
                    <a:solidFill>
                      <a:schemeClr val="tx1">
                        <a:lumMod val="75000"/>
                        <a:lumOff val="25000"/>
                      </a:schemeClr>
                    </a:solidFill>
                  </a:tcPr>
                </a:tc>
                <a:tc>
                  <a:txBody>
                    <a:bodyPr/>
                    <a:lstStyle/>
                    <a:p>
                      <a:pPr algn="ctr"/>
                      <a:r>
                        <a:rPr lang="en-US" dirty="0" smtClean="0"/>
                        <a:t>MANUAL</a:t>
                      </a:r>
                      <a:r>
                        <a:rPr lang="en-US" baseline="0" dirty="0" smtClean="0"/>
                        <a:t> OVERRIDE</a:t>
                      </a:r>
                    </a:p>
                    <a:p>
                      <a:pPr algn="ctr"/>
                      <a:r>
                        <a:rPr lang="en-US" baseline="0" dirty="0" smtClean="0"/>
                        <a:t>ALWAYS ON/OFF</a:t>
                      </a:r>
                      <a:endParaRPr lang="en-US" dirty="0"/>
                    </a:p>
                  </a:txBody>
                  <a:tcPr>
                    <a:solidFill>
                      <a:schemeClr val="tx1">
                        <a:lumMod val="75000"/>
                        <a:lumOff val="25000"/>
                      </a:schemeClr>
                    </a:solidFill>
                  </a:tcPr>
                </a:tc>
              </a:tr>
              <a:tr h="548640">
                <a:tc>
                  <a:txBody>
                    <a:bodyPr/>
                    <a:lstStyle/>
                    <a:p>
                      <a:r>
                        <a:rPr lang="en-US" dirty="0" smtClean="0"/>
                        <a:t>[Option to leave blank]</a:t>
                      </a:r>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r>
              <a:tr h="548640">
                <a:tc>
                  <a:txBody>
                    <a:bodyPr/>
                    <a:lstStyle/>
                    <a:p>
                      <a:r>
                        <a:rPr lang="en-US" dirty="0" smtClean="0"/>
                        <a:t>Pedestal 1</a:t>
                      </a:r>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548640">
                <a:tc>
                  <a:txBody>
                    <a:bodyPr/>
                    <a:lstStyle/>
                    <a:p>
                      <a:r>
                        <a:rPr lang="en-US" dirty="0" smtClean="0"/>
                        <a:t>Pedestal 2</a:t>
                      </a:r>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r>
              <a:tr h="548640">
                <a:tc>
                  <a:txBody>
                    <a:bodyPr/>
                    <a:lstStyle/>
                    <a:p>
                      <a:r>
                        <a:rPr lang="en-US" dirty="0" smtClean="0"/>
                        <a:t>Pedestal 3</a:t>
                      </a:r>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bl>
          </a:graphicData>
        </a:graphic>
      </p:graphicFrame>
      <p:pic>
        <p:nvPicPr>
          <p:cNvPr id="8" name="Picture 7" descr="toggleswitch.jpg"/>
          <p:cNvPicPr>
            <a:picLocks noChangeAspect="1"/>
          </p:cNvPicPr>
          <p:nvPr/>
        </p:nvPicPr>
        <p:blipFill>
          <a:blip r:embed="rId2" cstate="print"/>
          <a:stretch>
            <a:fillRect/>
          </a:stretch>
        </p:blipFill>
        <p:spPr>
          <a:xfrm>
            <a:off x="2286000" y="4495800"/>
            <a:ext cx="613410" cy="438150"/>
          </a:xfrm>
          <a:prstGeom prst="rect">
            <a:avLst/>
          </a:prstGeom>
        </p:spPr>
      </p:pic>
      <p:pic>
        <p:nvPicPr>
          <p:cNvPr id="9" name="Picture 8" descr="toggleswitch.jpg"/>
          <p:cNvPicPr>
            <a:picLocks noChangeAspect="1"/>
          </p:cNvPicPr>
          <p:nvPr/>
        </p:nvPicPr>
        <p:blipFill>
          <a:blip r:embed="rId2" cstate="print"/>
          <a:stretch>
            <a:fillRect/>
          </a:stretch>
        </p:blipFill>
        <p:spPr>
          <a:xfrm>
            <a:off x="2286000" y="3962400"/>
            <a:ext cx="613410" cy="438150"/>
          </a:xfrm>
          <a:prstGeom prst="rect">
            <a:avLst/>
          </a:prstGeom>
        </p:spPr>
      </p:pic>
      <p:pic>
        <p:nvPicPr>
          <p:cNvPr id="10" name="Picture 9" descr="toggleswitch.jpg"/>
          <p:cNvPicPr>
            <a:picLocks noChangeAspect="1"/>
          </p:cNvPicPr>
          <p:nvPr/>
        </p:nvPicPr>
        <p:blipFill>
          <a:blip r:embed="rId2" cstate="print"/>
          <a:stretch>
            <a:fillRect/>
          </a:stretch>
        </p:blipFill>
        <p:spPr>
          <a:xfrm>
            <a:off x="3581400" y="4495800"/>
            <a:ext cx="613410" cy="438150"/>
          </a:xfrm>
          <a:prstGeom prst="rect">
            <a:avLst/>
          </a:prstGeom>
        </p:spPr>
      </p:pic>
      <p:pic>
        <p:nvPicPr>
          <p:cNvPr id="11" name="Picture 10" descr="toggleswitch.jpg"/>
          <p:cNvPicPr>
            <a:picLocks noChangeAspect="1"/>
          </p:cNvPicPr>
          <p:nvPr/>
        </p:nvPicPr>
        <p:blipFill>
          <a:blip r:embed="rId2" cstate="print"/>
          <a:stretch>
            <a:fillRect/>
          </a:stretch>
        </p:blipFill>
        <p:spPr>
          <a:xfrm>
            <a:off x="3581400" y="3962400"/>
            <a:ext cx="613410" cy="438150"/>
          </a:xfrm>
          <a:prstGeom prst="rect">
            <a:avLst/>
          </a:prstGeom>
        </p:spPr>
      </p:pic>
      <p:sp>
        <p:nvSpPr>
          <p:cNvPr id="5122" name="AutoShape 2" descr="Power Button Icon Images - Free Download on Freepi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3" cstate="print"/>
          <a:srcRect/>
          <a:stretch>
            <a:fillRect/>
          </a:stretch>
        </p:blipFill>
        <p:spPr bwMode="auto">
          <a:xfrm>
            <a:off x="7696200" y="3886200"/>
            <a:ext cx="530110" cy="533400"/>
          </a:xfrm>
          <a:prstGeom prst="rect">
            <a:avLst/>
          </a:prstGeom>
          <a:noFill/>
          <a:ln w="9525">
            <a:noFill/>
            <a:miter lim="800000"/>
            <a:headEnd/>
            <a:tailEnd/>
          </a:ln>
        </p:spPr>
      </p:pic>
      <p:pic>
        <p:nvPicPr>
          <p:cNvPr id="13" name="Picture 3"/>
          <p:cNvPicPr>
            <a:picLocks noChangeAspect="1" noChangeArrowheads="1"/>
          </p:cNvPicPr>
          <p:nvPr/>
        </p:nvPicPr>
        <p:blipFill>
          <a:blip r:embed="rId3" cstate="print"/>
          <a:srcRect/>
          <a:stretch>
            <a:fillRect/>
          </a:stretch>
        </p:blipFill>
        <p:spPr bwMode="auto">
          <a:xfrm>
            <a:off x="7696200" y="4495800"/>
            <a:ext cx="530110" cy="533400"/>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7696200" y="5029200"/>
            <a:ext cx="530110" cy="533400"/>
          </a:xfrm>
          <a:prstGeom prst="rect">
            <a:avLst/>
          </a:prstGeom>
          <a:noFill/>
          <a:ln w="9525">
            <a:noFill/>
            <a:miter lim="800000"/>
            <a:headEnd/>
            <a:tailEnd/>
          </a:ln>
        </p:spPr>
      </p:pic>
      <p:pic>
        <p:nvPicPr>
          <p:cNvPr id="15" name="Picture 14" descr="toggleswitch.jpg"/>
          <p:cNvPicPr>
            <a:picLocks noChangeAspect="1"/>
          </p:cNvPicPr>
          <p:nvPr/>
        </p:nvPicPr>
        <p:blipFill>
          <a:blip r:embed="rId2" cstate="print"/>
          <a:stretch>
            <a:fillRect/>
          </a:stretch>
        </p:blipFill>
        <p:spPr>
          <a:xfrm>
            <a:off x="2286000" y="5029200"/>
            <a:ext cx="613410" cy="438150"/>
          </a:xfrm>
          <a:prstGeom prst="rect">
            <a:avLst/>
          </a:prstGeom>
        </p:spPr>
      </p:pic>
      <p:pic>
        <p:nvPicPr>
          <p:cNvPr id="16" name="Picture 15" descr="toggleswitch.jpg"/>
          <p:cNvPicPr>
            <a:picLocks noChangeAspect="1"/>
          </p:cNvPicPr>
          <p:nvPr/>
        </p:nvPicPr>
        <p:blipFill>
          <a:blip r:embed="rId2" cstate="print"/>
          <a:stretch>
            <a:fillRect/>
          </a:stretch>
        </p:blipFill>
        <p:spPr>
          <a:xfrm>
            <a:off x="3581400" y="5029200"/>
            <a:ext cx="613410" cy="438150"/>
          </a:xfrm>
          <a:prstGeom prst="rect">
            <a:avLst/>
          </a:prstGeom>
        </p:spPr>
      </p:pic>
      <p:pic>
        <p:nvPicPr>
          <p:cNvPr id="17" name="Picture 16" descr="toggleswitch.jpg"/>
          <p:cNvPicPr>
            <a:picLocks noChangeAspect="1"/>
          </p:cNvPicPr>
          <p:nvPr/>
        </p:nvPicPr>
        <p:blipFill>
          <a:blip r:embed="rId2" cstate="print"/>
          <a:stretch>
            <a:fillRect/>
          </a:stretch>
        </p:blipFill>
        <p:spPr>
          <a:xfrm>
            <a:off x="4953000" y="3962400"/>
            <a:ext cx="613410" cy="438150"/>
          </a:xfrm>
          <a:prstGeom prst="rect">
            <a:avLst/>
          </a:prstGeom>
        </p:spPr>
      </p:pic>
      <p:pic>
        <p:nvPicPr>
          <p:cNvPr id="18" name="Picture 17" descr="toggleswitch.jpg"/>
          <p:cNvPicPr>
            <a:picLocks noChangeAspect="1"/>
          </p:cNvPicPr>
          <p:nvPr/>
        </p:nvPicPr>
        <p:blipFill>
          <a:blip r:embed="rId2" cstate="print"/>
          <a:stretch>
            <a:fillRect/>
          </a:stretch>
        </p:blipFill>
        <p:spPr>
          <a:xfrm>
            <a:off x="4953000" y="4495800"/>
            <a:ext cx="613410" cy="438150"/>
          </a:xfrm>
          <a:prstGeom prst="rect">
            <a:avLst/>
          </a:prstGeom>
        </p:spPr>
      </p:pic>
      <p:pic>
        <p:nvPicPr>
          <p:cNvPr id="19" name="Picture 18" descr="toggleswitch.jpg"/>
          <p:cNvPicPr>
            <a:picLocks noChangeAspect="1"/>
          </p:cNvPicPr>
          <p:nvPr/>
        </p:nvPicPr>
        <p:blipFill>
          <a:blip r:embed="rId2" cstate="print"/>
          <a:stretch>
            <a:fillRect/>
          </a:stretch>
        </p:blipFill>
        <p:spPr>
          <a:xfrm>
            <a:off x="4953000" y="5029200"/>
            <a:ext cx="613410" cy="438150"/>
          </a:xfrm>
          <a:prstGeom prst="rect">
            <a:avLst/>
          </a:prstGeom>
        </p:spPr>
      </p:pic>
      <p:pic>
        <p:nvPicPr>
          <p:cNvPr id="20" name="Picture 19" descr="toggleswitch.jpg"/>
          <p:cNvPicPr>
            <a:picLocks noChangeAspect="1"/>
          </p:cNvPicPr>
          <p:nvPr/>
        </p:nvPicPr>
        <p:blipFill>
          <a:blip r:embed="rId2" cstate="print"/>
          <a:stretch>
            <a:fillRect/>
          </a:stretch>
        </p:blipFill>
        <p:spPr>
          <a:xfrm>
            <a:off x="6248400" y="3962400"/>
            <a:ext cx="613410" cy="438150"/>
          </a:xfrm>
          <a:prstGeom prst="rect">
            <a:avLst/>
          </a:prstGeom>
        </p:spPr>
      </p:pic>
      <p:pic>
        <p:nvPicPr>
          <p:cNvPr id="21" name="Picture 20" descr="toggleswitch.jpg"/>
          <p:cNvPicPr>
            <a:picLocks noChangeAspect="1"/>
          </p:cNvPicPr>
          <p:nvPr/>
        </p:nvPicPr>
        <p:blipFill>
          <a:blip r:embed="rId2" cstate="print"/>
          <a:stretch>
            <a:fillRect/>
          </a:stretch>
        </p:blipFill>
        <p:spPr>
          <a:xfrm>
            <a:off x="6248400" y="4495800"/>
            <a:ext cx="613410" cy="438150"/>
          </a:xfrm>
          <a:prstGeom prst="rect">
            <a:avLst/>
          </a:prstGeom>
        </p:spPr>
      </p:pic>
      <p:pic>
        <p:nvPicPr>
          <p:cNvPr id="22" name="Picture 21" descr="toggleswitch.jpg"/>
          <p:cNvPicPr>
            <a:picLocks noChangeAspect="1"/>
          </p:cNvPicPr>
          <p:nvPr/>
        </p:nvPicPr>
        <p:blipFill>
          <a:blip r:embed="rId2" cstate="print"/>
          <a:stretch>
            <a:fillRect/>
          </a:stretch>
        </p:blipFill>
        <p:spPr>
          <a:xfrm>
            <a:off x="6248400" y="5029200"/>
            <a:ext cx="613410" cy="438150"/>
          </a:xfrm>
          <a:prstGeom prst="rect">
            <a:avLst/>
          </a:prstGeom>
        </p:spPr>
      </p:pic>
      <p:pic>
        <p:nvPicPr>
          <p:cNvPr id="24" name="Picture 23" descr="settings-EJTPRN.jpg"/>
          <p:cNvPicPr>
            <a:picLocks noChangeAspect="1"/>
          </p:cNvPicPr>
          <p:nvPr/>
        </p:nvPicPr>
        <p:blipFill>
          <a:blip r:embed="rId4" cstate="print"/>
          <a:stretch>
            <a:fillRect/>
          </a:stretch>
        </p:blipFill>
        <p:spPr>
          <a:xfrm>
            <a:off x="3733800" y="2209800"/>
            <a:ext cx="304800" cy="305181"/>
          </a:xfrm>
          <a:prstGeom prst="rect">
            <a:avLst/>
          </a:prstGeom>
        </p:spPr>
      </p:pic>
      <p:pic>
        <p:nvPicPr>
          <p:cNvPr id="25" name="Picture 24" descr="settings-EJTPRN.jpg"/>
          <p:cNvPicPr>
            <a:picLocks noChangeAspect="1"/>
          </p:cNvPicPr>
          <p:nvPr/>
        </p:nvPicPr>
        <p:blipFill>
          <a:blip r:embed="rId4" cstate="print"/>
          <a:stretch>
            <a:fillRect/>
          </a:stretch>
        </p:blipFill>
        <p:spPr>
          <a:xfrm>
            <a:off x="5105400" y="2209800"/>
            <a:ext cx="304800" cy="305181"/>
          </a:xfrm>
          <a:prstGeom prst="rect">
            <a:avLst/>
          </a:prstGeom>
        </p:spPr>
      </p:pic>
      <p:pic>
        <p:nvPicPr>
          <p:cNvPr id="26" name="Picture 25" descr="settings-EJTPRN.jpg"/>
          <p:cNvPicPr>
            <a:picLocks noChangeAspect="1"/>
          </p:cNvPicPr>
          <p:nvPr/>
        </p:nvPicPr>
        <p:blipFill>
          <a:blip r:embed="rId4" cstate="print"/>
          <a:stretch>
            <a:fillRect/>
          </a:stretch>
        </p:blipFill>
        <p:spPr>
          <a:xfrm>
            <a:off x="6400800" y="2514600"/>
            <a:ext cx="304800" cy="305181"/>
          </a:xfrm>
          <a:prstGeom prst="rect">
            <a:avLst/>
          </a:prstGeom>
        </p:spPr>
      </p:pic>
      <p:pic>
        <p:nvPicPr>
          <p:cNvPr id="27" name="Picture 26" descr="settings-EJTPRN.jpg"/>
          <p:cNvPicPr>
            <a:picLocks noChangeAspect="1"/>
          </p:cNvPicPr>
          <p:nvPr/>
        </p:nvPicPr>
        <p:blipFill>
          <a:blip r:embed="rId4" cstate="print"/>
          <a:stretch>
            <a:fillRect/>
          </a:stretch>
        </p:blipFill>
        <p:spPr>
          <a:xfrm>
            <a:off x="7772400" y="2743200"/>
            <a:ext cx="304800" cy="305181"/>
          </a:xfrm>
          <a:prstGeom prst="rect">
            <a:avLst/>
          </a:prstGeom>
        </p:spPr>
      </p:pic>
      <p:pic>
        <p:nvPicPr>
          <p:cNvPr id="28" name="Picture 27" descr="settings-EJTPRN.jpg"/>
          <p:cNvPicPr>
            <a:picLocks noChangeAspect="1"/>
          </p:cNvPicPr>
          <p:nvPr/>
        </p:nvPicPr>
        <p:blipFill>
          <a:blip r:embed="rId4" cstate="print"/>
          <a:stretch>
            <a:fillRect/>
          </a:stretch>
        </p:blipFill>
        <p:spPr>
          <a:xfrm>
            <a:off x="2438400" y="2590800"/>
            <a:ext cx="304800" cy="305181"/>
          </a:xfrm>
          <a:prstGeom prst="rect">
            <a:avLst/>
          </a:prstGeom>
        </p:spPr>
      </p:pic>
      <p:sp>
        <p:nvSpPr>
          <p:cNvPr id="29" name="TextBox 28"/>
          <p:cNvSpPr txBox="1"/>
          <p:nvPr/>
        </p:nvSpPr>
        <p:spPr>
          <a:xfrm>
            <a:off x="457200" y="5715000"/>
            <a:ext cx="8153400" cy="1200329"/>
          </a:xfrm>
          <a:prstGeom prst="rect">
            <a:avLst/>
          </a:prstGeom>
          <a:noFill/>
        </p:spPr>
        <p:txBody>
          <a:bodyPr wrap="square" rtlCol="0">
            <a:spAutoFit/>
          </a:bodyPr>
          <a:lstStyle/>
          <a:p>
            <a:r>
              <a:rPr lang="en-US" dirty="0" smtClean="0">
                <a:solidFill>
                  <a:schemeClr val="bg1"/>
                </a:solidFill>
              </a:rPr>
              <a:t>{Toggles determine which </a:t>
            </a:r>
            <a:r>
              <a:rPr lang="en-US" dirty="0" err="1" smtClean="0">
                <a:solidFill>
                  <a:schemeClr val="bg1"/>
                </a:solidFill>
              </a:rPr>
              <a:t>webhooks</a:t>
            </a:r>
            <a:r>
              <a:rPr lang="en-US" dirty="0" smtClean="0">
                <a:solidFill>
                  <a:schemeClr val="bg1"/>
                </a:solidFill>
              </a:rPr>
              <a:t> to trigger device need to be generated}</a:t>
            </a:r>
          </a:p>
          <a:p>
            <a:r>
              <a:rPr lang="en-US" dirty="0" smtClean="0">
                <a:solidFill>
                  <a:schemeClr val="bg1"/>
                </a:solidFill>
              </a:rPr>
              <a:t>(The 1 day warning and 1 hour warning can either be set up by  a </a:t>
            </a:r>
            <a:r>
              <a:rPr lang="en-US" dirty="0" err="1" smtClean="0">
                <a:solidFill>
                  <a:schemeClr val="bg1"/>
                </a:solidFill>
              </a:rPr>
              <a:t>webhook</a:t>
            </a:r>
            <a:r>
              <a:rPr lang="en-US" dirty="0" smtClean="0">
                <a:solidFill>
                  <a:schemeClr val="bg1"/>
                </a:solidFill>
              </a:rPr>
              <a:t> setting a timer or countdown on the device and the device notifying when threshold reached, or by creating automation to be sent in x:xx time after purchase, based on selection.)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5" name="TextBox 4"/>
          <p:cNvSpPr txBox="1"/>
          <p:nvPr/>
        </p:nvSpPr>
        <p:spPr>
          <a:xfrm>
            <a:off x="2890955" y="304800"/>
            <a:ext cx="3757952" cy="584775"/>
          </a:xfrm>
          <a:prstGeom prst="rect">
            <a:avLst/>
          </a:prstGeom>
          <a:noFill/>
        </p:spPr>
        <p:txBody>
          <a:bodyPr wrap="none" rtlCol="0">
            <a:spAutoFit/>
          </a:bodyPr>
          <a:lstStyle/>
          <a:p>
            <a:pPr algn="ctr"/>
            <a:r>
              <a:rPr lang="en-US" sz="3200" dirty="0" smtClean="0">
                <a:solidFill>
                  <a:schemeClr val="bg2"/>
                </a:solidFill>
              </a:rPr>
              <a:t>Rory Services Offered</a:t>
            </a:r>
            <a:endParaRPr lang="en-US" sz="2000" dirty="0">
              <a:solidFill>
                <a:schemeClr val="bg2"/>
              </a:solidFill>
            </a:endParaRPr>
          </a:p>
        </p:txBody>
      </p:sp>
      <p:graphicFrame>
        <p:nvGraphicFramePr>
          <p:cNvPr id="7" name="Table 6"/>
          <p:cNvGraphicFramePr>
            <a:graphicFrameLocks noGrp="1"/>
          </p:cNvGraphicFramePr>
          <p:nvPr/>
        </p:nvGraphicFramePr>
        <p:xfrm>
          <a:off x="533400" y="1524000"/>
          <a:ext cx="8077200" cy="4023360"/>
        </p:xfrm>
        <a:graphic>
          <a:graphicData uri="http://schemas.openxmlformats.org/drawingml/2006/table">
            <a:tbl>
              <a:tblPr firstRow="1" bandRow="1">
                <a:effectLst>
                  <a:innerShdw blurRad="63500" dist="50800" dir="5400000">
                    <a:prstClr val="black">
                      <a:alpha val="50000"/>
                    </a:prstClr>
                  </a:innerShdw>
                </a:effectLst>
                <a:tableStyleId>{5C22544A-7EE6-4342-B048-85BDC9FD1C3A}</a:tableStyleId>
              </a:tblPr>
              <a:tblGrid>
                <a:gridCol w="1346200"/>
                <a:gridCol w="1346200"/>
                <a:gridCol w="1346200"/>
                <a:gridCol w="1346200"/>
                <a:gridCol w="1346200"/>
                <a:gridCol w="1346200"/>
              </a:tblGrid>
              <a:tr h="548640">
                <a:tc>
                  <a:txBody>
                    <a:bodyPr/>
                    <a:lstStyle/>
                    <a:p>
                      <a:r>
                        <a:rPr lang="en-US" dirty="0" smtClean="0"/>
                        <a:t>[Edit</a:t>
                      </a:r>
                      <a:r>
                        <a:rPr lang="en-US" baseline="0" dirty="0" smtClean="0"/>
                        <a:t>able Title Field ex. Space Number, Pedestal, etc.]</a:t>
                      </a:r>
                      <a:endParaRPr lang="en-US" dirty="0"/>
                    </a:p>
                  </a:txBody>
                  <a:tcPr>
                    <a:solidFill>
                      <a:schemeClr val="tx1">
                        <a:lumMod val="75000"/>
                        <a:lumOff val="25000"/>
                      </a:schemeClr>
                    </a:solidFill>
                  </a:tcPr>
                </a:tc>
                <a:tc>
                  <a:txBody>
                    <a:bodyPr/>
                    <a:lstStyle/>
                    <a:p>
                      <a:pPr algn="ctr"/>
                      <a:r>
                        <a:rPr lang="en-US" dirty="0" smtClean="0"/>
                        <a:t>Allow immediate activation</a:t>
                      </a:r>
                      <a:endParaRPr lang="en-US" dirty="0"/>
                    </a:p>
                  </a:txBody>
                  <a:tcPr>
                    <a:solidFill>
                      <a:schemeClr val="tx1">
                        <a:lumMod val="75000"/>
                        <a:lumOff val="25000"/>
                      </a:schemeClr>
                    </a:solidFill>
                  </a:tcPr>
                </a:tc>
                <a:tc>
                  <a:txBody>
                    <a:bodyPr/>
                    <a:lstStyle/>
                    <a:p>
                      <a:pPr algn="ctr"/>
                      <a:r>
                        <a:rPr lang="en-US" dirty="0" smtClean="0"/>
                        <a:t>Allow </a:t>
                      </a:r>
                    </a:p>
                    <a:p>
                      <a:pPr algn="ctr"/>
                      <a:r>
                        <a:rPr lang="en-US" dirty="0" smtClean="0"/>
                        <a:t>Scheduled activation</a:t>
                      </a:r>
                      <a:endParaRPr lang="en-US" dirty="0"/>
                    </a:p>
                  </a:txBody>
                  <a:tcPr>
                    <a:solidFill>
                      <a:schemeClr val="tx1">
                        <a:lumMod val="75000"/>
                        <a:lumOff val="25000"/>
                      </a:schemeClr>
                    </a:solidFill>
                  </a:tcPr>
                </a:tc>
                <a:tc>
                  <a:txBody>
                    <a:bodyPr/>
                    <a:lstStyle/>
                    <a:p>
                      <a:pPr algn="ctr"/>
                      <a:r>
                        <a:rPr lang="en-US" dirty="0" smtClean="0"/>
                        <a:t>Add Buffer Times</a:t>
                      </a:r>
                      <a:r>
                        <a:rPr lang="en-US" baseline="0" dirty="0" smtClean="0"/>
                        <a:t> Between Activations</a:t>
                      </a:r>
                      <a:endParaRPr lang="en-US" dirty="0"/>
                    </a:p>
                  </a:txBody>
                  <a:tcPr>
                    <a:solidFill>
                      <a:schemeClr val="tx1">
                        <a:lumMod val="75000"/>
                        <a:lumOff val="25000"/>
                      </a:schemeClr>
                    </a:solidFill>
                  </a:tcPr>
                </a:tc>
                <a:tc>
                  <a:txBody>
                    <a:bodyPr/>
                    <a:lstStyle/>
                    <a:p>
                      <a:pPr algn="ctr"/>
                      <a:r>
                        <a:rPr lang="en-US" dirty="0" smtClean="0"/>
                        <a:t>Time Blocks/</a:t>
                      </a:r>
                    </a:p>
                    <a:p>
                      <a:pPr algn="ctr"/>
                      <a:r>
                        <a:rPr lang="en-US" dirty="0" smtClean="0"/>
                        <a:t>Durations</a:t>
                      </a:r>
                      <a:r>
                        <a:rPr lang="en-US" baseline="0" dirty="0" smtClean="0"/>
                        <a:t> Available</a:t>
                      </a:r>
                      <a:endParaRPr lang="en-US" dirty="0"/>
                    </a:p>
                  </a:txBody>
                  <a:tcPr>
                    <a:solidFill>
                      <a:schemeClr val="tx1">
                        <a:lumMod val="75000"/>
                        <a:lumOff val="25000"/>
                      </a:schemeClr>
                    </a:solidFill>
                  </a:tcPr>
                </a:tc>
                <a:tc>
                  <a:txBody>
                    <a:bodyPr/>
                    <a:lstStyle/>
                    <a:p>
                      <a:pPr algn="ctr"/>
                      <a:r>
                        <a:rPr lang="en-US" dirty="0" smtClean="0"/>
                        <a:t>Pricing</a:t>
                      </a:r>
                      <a:endParaRPr lang="en-US" dirty="0"/>
                    </a:p>
                  </a:txBody>
                  <a:tcPr>
                    <a:solidFill>
                      <a:schemeClr val="tx1">
                        <a:lumMod val="75000"/>
                        <a:lumOff val="25000"/>
                      </a:schemeClr>
                    </a:solidFill>
                  </a:tcPr>
                </a:tc>
              </a:tr>
              <a:tr h="548640">
                <a:tc>
                  <a:txBody>
                    <a:bodyPr/>
                    <a:lstStyle/>
                    <a:p>
                      <a:r>
                        <a:rPr lang="en-US" dirty="0" smtClean="0"/>
                        <a:t>[Option to leave blank]</a:t>
                      </a:r>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r>
              <a:tr h="548640">
                <a:tc>
                  <a:txBody>
                    <a:bodyPr/>
                    <a:lstStyle/>
                    <a:p>
                      <a:r>
                        <a:rPr lang="en-US" dirty="0" smtClean="0"/>
                        <a:t>Pedestal 1</a:t>
                      </a:r>
                      <a:endParaRPr lang="en-US" dirty="0"/>
                    </a:p>
                  </a:txBody>
                  <a:tcPr>
                    <a:solidFill>
                      <a:schemeClr val="bg1">
                        <a:lumMod val="50000"/>
                      </a:schemeClr>
                    </a:solidFill>
                  </a:tcPr>
                </a:tc>
                <a:tc>
                  <a:txBody>
                    <a:bodyPr/>
                    <a:lstStyle/>
                    <a:p>
                      <a:r>
                        <a:rPr lang="en-US" sz="1600" dirty="0" smtClean="0"/>
                        <a:t>toggle button</a:t>
                      </a:r>
                      <a:endParaRPr lang="en-US" sz="1600" dirty="0"/>
                    </a:p>
                  </a:txBody>
                  <a:tcPr>
                    <a:solidFill>
                      <a:schemeClr val="bg1">
                        <a:lumMod val="50000"/>
                      </a:schemeClr>
                    </a:solidFill>
                  </a:tcPr>
                </a:tc>
                <a:tc>
                  <a:txBody>
                    <a:bodyPr/>
                    <a:lstStyle/>
                    <a:p>
                      <a:r>
                        <a:rPr lang="en-US" dirty="0" smtClean="0"/>
                        <a:t>“ “</a:t>
                      </a:r>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548640">
                <a:tc>
                  <a:txBody>
                    <a:bodyPr/>
                    <a:lstStyle/>
                    <a:p>
                      <a:r>
                        <a:rPr lang="en-US" dirty="0" smtClean="0"/>
                        <a:t>Pedestal 2</a:t>
                      </a:r>
                      <a:endParaRPr lang="en-US" dirty="0"/>
                    </a:p>
                  </a:txBody>
                  <a:tcPr>
                    <a:solidFill>
                      <a:schemeClr val="tx1">
                        <a:lumMod val="65000"/>
                        <a:lumOff val="35000"/>
                      </a:schemeClr>
                    </a:solidFill>
                  </a:tcPr>
                </a:tc>
                <a:tc>
                  <a:txBody>
                    <a:bodyPr/>
                    <a:lstStyle/>
                    <a:p>
                      <a:r>
                        <a:rPr lang="en-US" sz="1600" dirty="0" smtClean="0"/>
                        <a:t>toggle button</a:t>
                      </a:r>
                      <a:endParaRPr lang="en-US" sz="1600" dirty="0"/>
                    </a:p>
                  </a:txBody>
                  <a:tcPr>
                    <a:solidFill>
                      <a:schemeClr val="tx1">
                        <a:lumMod val="65000"/>
                        <a:lumOff val="35000"/>
                      </a:schemeClr>
                    </a:solidFill>
                  </a:tcPr>
                </a:tc>
                <a:tc>
                  <a:txBody>
                    <a:bodyPr/>
                    <a:lstStyle/>
                    <a:p>
                      <a:r>
                        <a:rPr lang="en-US" dirty="0" smtClean="0"/>
                        <a:t>“ “</a:t>
                      </a:r>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r>
              <a:tr h="548640">
                <a:tc>
                  <a:txBody>
                    <a:bodyPr/>
                    <a:lstStyle/>
                    <a:p>
                      <a:r>
                        <a:rPr lang="en-US" dirty="0" smtClean="0"/>
                        <a:t>Pedestal 3</a:t>
                      </a:r>
                      <a:endParaRPr lang="en-US" dirty="0"/>
                    </a:p>
                  </a:txBody>
                  <a:tcPr>
                    <a:solidFill>
                      <a:schemeClr val="bg1">
                        <a:lumMod val="50000"/>
                      </a:schemeClr>
                    </a:solidFill>
                  </a:tcPr>
                </a:tc>
                <a:tc>
                  <a:txBody>
                    <a:bodyPr/>
                    <a:lstStyle/>
                    <a:p>
                      <a:r>
                        <a:rPr lang="en-US" sz="1600" dirty="0" smtClean="0"/>
                        <a:t>Toggle button</a:t>
                      </a:r>
                      <a:endParaRPr lang="en-US" sz="1600" dirty="0"/>
                    </a:p>
                  </a:txBody>
                  <a:tcPr>
                    <a:solidFill>
                      <a:schemeClr val="bg1">
                        <a:lumMod val="50000"/>
                      </a:schemeClr>
                    </a:solidFill>
                  </a:tcPr>
                </a:tc>
                <a:tc>
                  <a:txBody>
                    <a:bodyPr/>
                    <a:lstStyle/>
                    <a:p>
                      <a:r>
                        <a:rPr lang="en-US" dirty="0" smtClean="0"/>
                        <a:t>“ “</a:t>
                      </a:r>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bl>
          </a:graphicData>
        </a:graphic>
      </p:graphicFrame>
      <p:sp>
        <p:nvSpPr>
          <p:cNvPr id="5122" name="AutoShape 2" descr="Power Button Icon Images - Free Download on Freepik"/>
          <p:cNvSpPr>
            <a:spLocks noChangeAspect="1" noChangeArrowheads="1"/>
          </p:cNvSpPr>
          <p:nvPr/>
        </p:nvSpPr>
        <p:spPr bwMode="auto">
          <a:xfrm>
            <a:off x="1371600" y="838200"/>
            <a:ext cx="6858000" cy="457200"/>
          </a:xfrm>
          <a:prstGeom prst="rect">
            <a:avLst/>
          </a:prstGeom>
          <a:noFill/>
        </p:spPr>
        <p:txBody>
          <a:bodyPr vert="horz" wrap="square" lIns="91440" tIns="45720" rIns="91440" bIns="45720" numCol="1" anchor="t" anchorCtr="0" compatLnSpc="1">
            <a:prstTxWarp prst="textNoShape">
              <a:avLst/>
            </a:prstTxWarp>
          </a:bodyPr>
          <a:lstStyle/>
          <a:p>
            <a:r>
              <a:rPr lang="en-US" sz="2400" dirty="0" smtClean="0">
                <a:solidFill>
                  <a:schemeClr val="bg1"/>
                </a:solidFill>
              </a:rPr>
              <a:t>Edit individually in each field or in top field for bulk</a:t>
            </a:r>
            <a:endParaRPr lang="en-US" sz="2400" dirty="0">
              <a:solidFill>
                <a:schemeClr val="bg1"/>
              </a:solidFill>
            </a:endParaRPr>
          </a:p>
        </p:txBody>
      </p:sp>
      <p:sp>
        <p:nvSpPr>
          <p:cNvPr id="31" name="TextBox 30"/>
          <p:cNvSpPr txBox="1"/>
          <p:nvPr/>
        </p:nvSpPr>
        <p:spPr>
          <a:xfrm>
            <a:off x="1600200" y="6096000"/>
            <a:ext cx="5884431" cy="369332"/>
          </a:xfrm>
          <a:prstGeom prst="rect">
            <a:avLst/>
          </a:prstGeom>
          <a:noFill/>
        </p:spPr>
        <p:txBody>
          <a:bodyPr wrap="none" rtlCol="0">
            <a:spAutoFit/>
          </a:bodyPr>
          <a:lstStyle/>
          <a:p>
            <a:r>
              <a:rPr lang="en-US" dirty="0" smtClean="0">
                <a:solidFill>
                  <a:schemeClr val="bg1"/>
                </a:solidFill>
              </a:rPr>
              <a:t>{Automations that don’t communicate to the device directly}</a:t>
            </a:r>
            <a:endParaRPr lang="en-US" dirty="0">
              <a:solidFill>
                <a:schemeClr val="bg1"/>
              </a:solidFill>
            </a:endParaRPr>
          </a:p>
        </p:txBody>
      </p:sp>
      <p:pic>
        <p:nvPicPr>
          <p:cNvPr id="32" name="Picture 31" descr="settings-EJTPRN.jpg"/>
          <p:cNvPicPr>
            <a:picLocks noChangeAspect="1"/>
          </p:cNvPicPr>
          <p:nvPr/>
        </p:nvPicPr>
        <p:blipFill>
          <a:blip r:embed="rId3" cstate="print"/>
          <a:stretch>
            <a:fillRect/>
          </a:stretch>
        </p:blipFill>
        <p:spPr>
          <a:xfrm>
            <a:off x="2362200" y="2438400"/>
            <a:ext cx="304800" cy="305181"/>
          </a:xfrm>
          <a:prstGeom prst="rect">
            <a:avLst/>
          </a:prstGeom>
        </p:spPr>
      </p:pic>
      <p:pic>
        <p:nvPicPr>
          <p:cNvPr id="33" name="Picture 32" descr="settings-EJTPRN.jpg"/>
          <p:cNvPicPr>
            <a:picLocks noChangeAspect="1"/>
          </p:cNvPicPr>
          <p:nvPr/>
        </p:nvPicPr>
        <p:blipFill>
          <a:blip r:embed="rId3" cstate="print"/>
          <a:stretch>
            <a:fillRect/>
          </a:stretch>
        </p:blipFill>
        <p:spPr>
          <a:xfrm>
            <a:off x="3733800" y="2514600"/>
            <a:ext cx="304800" cy="305181"/>
          </a:xfrm>
          <a:prstGeom prst="rect">
            <a:avLst/>
          </a:prstGeom>
        </p:spPr>
      </p:pic>
      <p:pic>
        <p:nvPicPr>
          <p:cNvPr id="34" name="Picture 33" descr="settings-EJTPRN.jpg"/>
          <p:cNvPicPr>
            <a:picLocks noChangeAspect="1"/>
          </p:cNvPicPr>
          <p:nvPr/>
        </p:nvPicPr>
        <p:blipFill>
          <a:blip r:embed="rId3" cstate="print"/>
          <a:stretch>
            <a:fillRect/>
          </a:stretch>
        </p:blipFill>
        <p:spPr>
          <a:xfrm>
            <a:off x="5105400" y="2667000"/>
            <a:ext cx="304800" cy="305181"/>
          </a:xfrm>
          <a:prstGeom prst="rect">
            <a:avLst/>
          </a:prstGeom>
        </p:spPr>
      </p:pic>
      <p:pic>
        <p:nvPicPr>
          <p:cNvPr id="37" name="Picture 36" descr="settings-EJTPRN.jpg"/>
          <p:cNvPicPr>
            <a:picLocks noChangeAspect="1"/>
          </p:cNvPicPr>
          <p:nvPr/>
        </p:nvPicPr>
        <p:blipFill>
          <a:blip r:embed="rId3" cstate="print"/>
          <a:stretch>
            <a:fillRect/>
          </a:stretch>
        </p:blipFill>
        <p:spPr>
          <a:xfrm>
            <a:off x="6400800" y="2743200"/>
            <a:ext cx="304800" cy="305181"/>
          </a:xfrm>
          <a:prstGeom prst="rect">
            <a:avLst/>
          </a:prstGeom>
        </p:spPr>
      </p:pic>
      <p:pic>
        <p:nvPicPr>
          <p:cNvPr id="38" name="Picture 37" descr="settings-EJTPRN.jpg"/>
          <p:cNvPicPr>
            <a:picLocks noChangeAspect="1"/>
          </p:cNvPicPr>
          <p:nvPr/>
        </p:nvPicPr>
        <p:blipFill>
          <a:blip r:embed="rId3" cstate="print"/>
          <a:stretch>
            <a:fillRect/>
          </a:stretch>
        </p:blipFill>
        <p:spPr>
          <a:xfrm>
            <a:off x="7772400" y="2209800"/>
            <a:ext cx="304800" cy="3051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5" name="TextBox 4"/>
          <p:cNvSpPr txBox="1"/>
          <p:nvPr/>
        </p:nvSpPr>
        <p:spPr>
          <a:xfrm>
            <a:off x="463839" y="304800"/>
            <a:ext cx="8252195" cy="584775"/>
          </a:xfrm>
          <a:prstGeom prst="rect">
            <a:avLst/>
          </a:prstGeom>
          <a:noFill/>
        </p:spPr>
        <p:txBody>
          <a:bodyPr wrap="none" rtlCol="0">
            <a:spAutoFit/>
          </a:bodyPr>
          <a:lstStyle/>
          <a:p>
            <a:pPr algn="ctr"/>
            <a:r>
              <a:rPr lang="en-US" sz="3200" dirty="0" smtClean="0">
                <a:solidFill>
                  <a:schemeClr val="bg2"/>
                </a:solidFill>
              </a:rPr>
              <a:t>Rory Calendar and Scheduled Activation Options</a:t>
            </a:r>
            <a:endParaRPr lang="en-US" sz="2000" dirty="0">
              <a:solidFill>
                <a:schemeClr val="bg2"/>
              </a:solidFill>
            </a:endParaRPr>
          </a:p>
        </p:txBody>
      </p:sp>
      <p:sp>
        <p:nvSpPr>
          <p:cNvPr id="20482" name="AutoShape 2" descr="Box document outline share top upload icon - Starter | Free icons"/>
          <p:cNvSpPr>
            <a:spLocks noChangeAspect="1" noChangeArrowheads="1"/>
          </p:cNvSpPr>
          <p:nvPr/>
        </p:nvSpPr>
        <p:spPr bwMode="auto">
          <a:xfrm>
            <a:off x="155575" y="-982663"/>
            <a:ext cx="2047875" cy="20478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5" name="Table 24"/>
          <p:cNvGraphicFramePr>
            <a:graphicFrameLocks noGrp="1"/>
          </p:cNvGraphicFramePr>
          <p:nvPr/>
        </p:nvGraphicFramePr>
        <p:xfrm>
          <a:off x="5486400" y="1981200"/>
          <a:ext cx="2667000" cy="2529840"/>
        </p:xfrm>
        <a:graphic>
          <a:graphicData uri="http://schemas.openxmlformats.org/drawingml/2006/table">
            <a:tbl>
              <a:tblPr bandRow="1">
                <a:tableStyleId>{5C22544A-7EE6-4342-B048-85BDC9FD1C3A}</a:tableStyleId>
              </a:tblPr>
              <a:tblGrid>
                <a:gridCol w="685800"/>
                <a:gridCol w="1981200"/>
              </a:tblGrid>
              <a:tr h="304800">
                <a:tc>
                  <a:txBody>
                    <a:bodyPr/>
                    <a:lstStyle/>
                    <a:p>
                      <a:endParaRPr lang="en-US" dirty="0"/>
                    </a:p>
                  </a:txBody>
                  <a:tcPr>
                    <a:solidFill>
                      <a:schemeClr val="bg1">
                        <a:lumMod val="50000"/>
                      </a:schemeClr>
                    </a:solidFill>
                  </a:tcPr>
                </a:tc>
                <a:tc>
                  <a:txBody>
                    <a:bodyPr/>
                    <a:lstStyle/>
                    <a:p>
                      <a:r>
                        <a:rPr lang="en-US" dirty="0" smtClean="0">
                          <a:solidFill>
                            <a:schemeClr val="tx1"/>
                          </a:solidFill>
                        </a:rPr>
                        <a:t>1 Minute</a:t>
                      </a:r>
                      <a:endParaRPr lang="en-US" dirty="0">
                        <a:solidFill>
                          <a:schemeClr val="tx1"/>
                        </a:solidFill>
                      </a:endParaRPr>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5 Minutes</a:t>
                      </a:r>
                      <a:endParaRPr lang="en-US" sz="1800" b="0" dirty="0" smtClean="0">
                        <a:solidFill>
                          <a:schemeClr val="tx1"/>
                        </a:solidFill>
                      </a:endParaRPr>
                    </a:p>
                  </a:txBody>
                  <a:tcPr>
                    <a:solidFill>
                      <a:schemeClr val="bg1">
                        <a:lumMod val="50000"/>
                      </a:schemeClr>
                    </a:solidFill>
                  </a:tcPr>
                </a:tc>
              </a:tr>
              <a:tr h="396240">
                <a:tc>
                  <a:txBody>
                    <a:bodyPr/>
                    <a:lstStyle/>
                    <a:p>
                      <a:endParaRPr lang="en-US" dirty="0"/>
                    </a:p>
                  </a:txBody>
                  <a:tcPr>
                    <a:solidFill>
                      <a:schemeClr val="bg1">
                        <a:lumMod val="50000"/>
                      </a:schemeClr>
                    </a:solidFill>
                  </a:tcPr>
                </a:tc>
                <a:tc>
                  <a:txBody>
                    <a:bodyPr/>
                    <a:lstStyle/>
                    <a:p>
                      <a:r>
                        <a:rPr lang="en-US" dirty="0" smtClean="0">
                          <a:solidFill>
                            <a:schemeClr val="tx1"/>
                          </a:solidFill>
                        </a:rPr>
                        <a:t>10 Minutes</a:t>
                      </a:r>
                      <a:endParaRPr lang="en-US" dirty="0">
                        <a:solidFill>
                          <a:schemeClr val="tx1"/>
                        </a:solidFill>
                      </a:endParaRPr>
                    </a:p>
                  </a:txBody>
                  <a:tcPr>
                    <a:solidFill>
                      <a:schemeClr val="bg1">
                        <a:lumMod val="50000"/>
                      </a:schemeClr>
                    </a:solidFill>
                  </a:tcPr>
                </a:tc>
              </a:tr>
              <a:tr h="381000">
                <a:tc>
                  <a:txBody>
                    <a:bodyPr/>
                    <a:lstStyle/>
                    <a:p>
                      <a:endParaRPr lang="en-US" dirty="0"/>
                    </a:p>
                  </a:txBody>
                  <a:tcPr>
                    <a:solidFill>
                      <a:schemeClr val="bg1">
                        <a:lumMod val="50000"/>
                      </a:schemeClr>
                    </a:solidFill>
                  </a:tcPr>
                </a:tc>
                <a:tc>
                  <a:txBody>
                    <a:bodyPr/>
                    <a:lstStyle/>
                    <a:p>
                      <a:r>
                        <a:rPr lang="en-US" dirty="0" smtClean="0">
                          <a:solidFill>
                            <a:schemeClr val="tx1"/>
                          </a:solidFill>
                        </a:rPr>
                        <a:t>15 Minutes</a:t>
                      </a:r>
                      <a:endParaRPr lang="en-US" dirty="0">
                        <a:solidFill>
                          <a:schemeClr val="tx1"/>
                        </a:solidFill>
                      </a:endParaRPr>
                    </a:p>
                  </a:txBody>
                  <a:tcPr>
                    <a:solidFill>
                      <a:schemeClr val="bg1">
                        <a:lumMod val="50000"/>
                      </a:schemeClr>
                    </a:solidFill>
                  </a:tcPr>
                </a:tc>
              </a:tr>
              <a:tr h="381000">
                <a:tc>
                  <a:txBody>
                    <a:bodyPr/>
                    <a:lstStyle/>
                    <a:p>
                      <a:endParaRPr lang="en-US" dirty="0"/>
                    </a:p>
                  </a:txBody>
                  <a:tcPr>
                    <a:solidFill>
                      <a:schemeClr val="bg1">
                        <a:lumMod val="50000"/>
                      </a:schemeClr>
                    </a:solidFill>
                  </a:tcPr>
                </a:tc>
                <a:tc>
                  <a:txBody>
                    <a:bodyPr/>
                    <a:lstStyle/>
                    <a:p>
                      <a:r>
                        <a:rPr lang="en-US" dirty="0" smtClean="0">
                          <a:solidFill>
                            <a:schemeClr val="tx1"/>
                          </a:solidFill>
                        </a:rPr>
                        <a:t>30 Minutes</a:t>
                      </a:r>
                      <a:endParaRPr lang="en-US" dirty="0">
                        <a:solidFill>
                          <a:schemeClr val="tx1"/>
                        </a:solidFill>
                      </a:endParaRPr>
                    </a:p>
                  </a:txBody>
                  <a:tcPr>
                    <a:solidFill>
                      <a:schemeClr val="bg1">
                        <a:lumMod val="50000"/>
                      </a:schemeClr>
                    </a:solidFill>
                  </a:tcPr>
                </a:tc>
              </a:tr>
              <a:tr h="426720">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 Custom Amount</a:t>
                      </a:r>
                    </a:p>
                    <a:p>
                      <a:endParaRPr lang="en-US" dirty="0">
                        <a:solidFill>
                          <a:schemeClr val="tx1"/>
                        </a:solidFill>
                      </a:endParaRPr>
                    </a:p>
                  </a:txBody>
                  <a:tcPr>
                    <a:solidFill>
                      <a:schemeClr val="bg1">
                        <a:lumMod val="50000"/>
                      </a:schemeClr>
                    </a:solidFill>
                  </a:tcPr>
                </a:tc>
              </a:tr>
            </a:tbl>
          </a:graphicData>
        </a:graphic>
      </p:graphicFrame>
      <p:sp>
        <p:nvSpPr>
          <p:cNvPr id="28" name="Flowchart: Connector 27"/>
          <p:cNvSpPr/>
          <p:nvPr/>
        </p:nvSpPr>
        <p:spPr>
          <a:xfrm>
            <a:off x="5715000" y="2819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5715000" y="3200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5715000" y="3581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5715000" y="40386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5715000" y="2438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5715000" y="2057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715000" y="5486400"/>
            <a:ext cx="2438400" cy="7620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Apply to all</a:t>
            </a:r>
            <a:endParaRPr lang="en-US" dirty="0"/>
          </a:p>
        </p:txBody>
      </p:sp>
      <p:sp>
        <p:nvSpPr>
          <p:cNvPr id="15" name="TextBox 14"/>
          <p:cNvSpPr txBox="1"/>
          <p:nvPr/>
        </p:nvSpPr>
        <p:spPr>
          <a:xfrm>
            <a:off x="762000" y="1295400"/>
            <a:ext cx="3276600" cy="830997"/>
          </a:xfrm>
          <a:prstGeom prst="rect">
            <a:avLst/>
          </a:prstGeom>
          <a:noFill/>
        </p:spPr>
        <p:txBody>
          <a:bodyPr wrap="square" rtlCol="0">
            <a:spAutoFit/>
          </a:bodyPr>
          <a:lstStyle/>
          <a:p>
            <a:r>
              <a:rPr lang="en-US" sz="2400" dirty="0" smtClean="0">
                <a:solidFill>
                  <a:schemeClr val="bg1"/>
                </a:solidFill>
              </a:rPr>
              <a:t>12 or 24 Hour Selection </a:t>
            </a:r>
          </a:p>
          <a:p>
            <a:r>
              <a:rPr lang="en-US" sz="2400" dirty="0" smtClean="0">
                <a:solidFill>
                  <a:schemeClr val="bg1"/>
                </a:solidFill>
              </a:rPr>
              <a:t>(add AM/PM </a:t>
            </a:r>
            <a:r>
              <a:rPr lang="en-US" sz="2400" dirty="0" smtClean="0">
                <a:solidFill>
                  <a:schemeClr val="bg1"/>
                </a:solidFill>
              </a:rPr>
              <a:t>Field)</a:t>
            </a:r>
            <a:endParaRPr lang="en-US" sz="2400" dirty="0">
              <a:solidFill>
                <a:schemeClr val="bg1"/>
              </a:solidFill>
            </a:endParaRPr>
          </a:p>
        </p:txBody>
      </p:sp>
      <p:sp>
        <p:nvSpPr>
          <p:cNvPr id="17" name="TextBox 16"/>
          <p:cNvSpPr txBox="1"/>
          <p:nvPr/>
        </p:nvSpPr>
        <p:spPr>
          <a:xfrm>
            <a:off x="5105400" y="1371600"/>
            <a:ext cx="3479350" cy="461665"/>
          </a:xfrm>
          <a:prstGeom prst="rect">
            <a:avLst/>
          </a:prstGeom>
          <a:noFill/>
        </p:spPr>
        <p:txBody>
          <a:bodyPr wrap="none" rtlCol="0">
            <a:spAutoFit/>
          </a:bodyPr>
          <a:lstStyle/>
          <a:p>
            <a:r>
              <a:rPr lang="en-US" sz="2400" dirty="0" smtClean="0">
                <a:solidFill>
                  <a:schemeClr val="bg1"/>
                </a:solidFill>
              </a:rPr>
              <a:t>Time Increments Available</a:t>
            </a:r>
            <a:endParaRPr lang="en-US" sz="2400" dirty="0">
              <a:solidFill>
                <a:schemeClr val="bg1"/>
              </a:solidFill>
            </a:endParaRPr>
          </a:p>
        </p:txBody>
      </p:sp>
      <p:pic>
        <p:nvPicPr>
          <p:cNvPr id="18" name="Picture 17" descr="toggleswitch.jpg"/>
          <p:cNvPicPr>
            <a:picLocks noChangeAspect="1"/>
          </p:cNvPicPr>
          <p:nvPr/>
        </p:nvPicPr>
        <p:blipFill>
          <a:blip r:embed="rId3" cstate="print"/>
          <a:stretch>
            <a:fillRect/>
          </a:stretch>
        </p:blipFill>
        <p:spPr>
          <a:xfrm>
            <a:off x="1524000" y="2209800"/>
            <a:ext cx="1386840" cy="990600"/>
          </a:xfrm>
          <a:prstGeom prst="rect">
            <a:avLst/>
          </a:prstGeom>
        </p:spPr>
      </p:pic>
      <p:sp>
        <p:nvSpPr>
          <p:cNvPr id="19" name="TextBox 18"/>
          <p:cNvSpPr txBox="1"/>
          <p:nvPr/>
        </p:nvSpPr>
        <p:spPr>
          <a:xfrm>
            <a:off x="685800" y="2362200"/>
            <a:ext cx="652743" cy="646331"/>
          </a:xfrm>
          <a:prstGeom prst="rect">
            <a:avLst/>
          </a:prstGeom>
          <a:noFill/>
        </p:spPr>
        <p:txBody>
          <a:bodyPr wrap="none" rtlCol="0">
            <a:spAutoFit/>
          </a:bodyPr>
          <a:lstStyle/>
          <a:p>
            <a:r>
              <a:rPr lang="en-US" sz="3600" dirty="0" smtClean="0">
                <a:solidFill>
                  <a:schemeClr val="bg1"/>
                </a:solidFill>
              </a:rPr>
              <a:t>12</a:t>
            </a:r>
            <a:endParaRPr lang="en-US" sz="3600" dirty="0">
              <a:solidFill>
                <a:schemeClr val="bg1"/>
              </a:solidFill>
            </a:endParaRPr>
          </a:p>
        </p:txBody>
      </p:sp>
      <p:sp>
        <p:nvSpPr>
          <p:cNvPr id="20" name="TextBox 19"/>
          <p:cNvSpPr txBox="1"/>
          <p:nvPr/>
        </p:nvSpPr>
        <p:spPr>
          <a:xfrm>
            <a:off x="3276600" y="2286000"/>
            <a:ext cx="652743" cy="646331"/>
          </a:xfrm>
          <a:prstGeom prst="rect">
            <a:avLst/>
          </a:prstGeom>
          <a:noFill/>
        </p:spPr>
        <p:txBody>
          <a:bodyPr wrap="none" rtlCol="0">
            <a:spAutoFit/>
          </a:bodyPr>
          <a:lstStyle/>
          <a:p>
            <a:r>
              <a:rPr lang="en-US" sz="3600" dirty="0" smtClean="0">
                <a:solidFill>
                  <a:schemeClr val="bg1"/>
                </a:solidFill>
              </a:rPr>
              <a:t>24</a:t>
            </a:r>
            <a:endParaRPr lang="en-US" sz="3600" dirty="0">
              <a:solidFill>
                <a:schemeClr val="bg1"/>
              </a:solidFill>
            </a:endParaRPr>
          </a:p>
        </p:txBody>
      </p:sp>
      <p:sp>
        <p:nvSpPr>
          <p:cNvPr id="21" name="TextBox 20"/>
          <p:cNvSpPr txBox="1"/>
          <p:nvPr/>
        </p:nvSpPr>
        <p:spPr>
          <a:xfrm>
            <a:off x="457200" y="3429000"/>
            <a:ext cx="1600200" cy="461665"/>
          </a:xfrm>
          <a:prstGeom prst="rect">
            <a:avLst/>
          </a:prstGeom>
          <a:noFill/>
        </p:spPr>
        <p:txBody>
          <a:bodyPr wrap="square" rtlCol="0">
            <a:spAutoFit/>
          </a:bodyPr>
          <a:lstStyle/>
          <a:p>
            <a:r>
              <a:rPr lang="en-US" sz="2400" dirty="0" smtClean="0">
                <a:solidFill>
                  <a:schemeClr val="bg1"/>
                </a:solidFill>
              </a:rPr>
              <a:t>Time Zone:</a:t>
            </a:r>
            <a:endParaRPr lang="en-US" sz="2400" dirty="0">
              <a:solidFill>
                <a:schemeClr val="bg1"/>
              </a:solidFill>
            </a:endParaRPr>
          </a:p>
        </p:txBody>
      </p:sp>
      <p:pic>
        <p:nvPicPr>
          <p:cNvPr id="22" name="Picture 21" descr="dropdown.jpg"/>
          <p:cNvPicPr>
            <a:picLocks noChangeAspect="1"/>
          </p:cNvPicPr>
          <p:nvPr/>
        </p:nvPicPr>
        <p:blipFill>
          <a:blip r:embed="rId4" cstate="print"/>
          <a:stretch>
            <a:fillRect/>
          </a:stretch>
        </p:blipFill>
        <p:spPr>
          <a:xfrm>
            <a:off x="2286000" y="3505200"/>
            <a:ext cx="2209800" cy="1793669"/>
          </a:xfrm>
          <a:prstGeom prst="rect">
            <a:avLst/>
          </a:prstGeom>
        </p:spPr>
      </p:pic>
      <p:sp>
        <p:nvSpPr>
          <p:cNvPr id="23" name="TextBox 22"/>
          <p:cNvSpPr txBox="1"/>
          <p:nvPr/>
        </p:nvSpPr>
        <p:spPr>
          <a:xfrm>
            <a:off x="457200" y="5867400"/>
            <a:ext cx="3429000" cy="461665"/>
          </a:xfrm>
          <a:prstGeom prst="rect">
            <a:avLst/>
          </a:prstGeom>
          <a:noFill/>
        </p:spPr>
        <p:txBody>
          <a:bodyPr wrap="square" rtlCol="0">
            <a:spAutoFit/>
          </a:bodyPr>
          <a:lstStyle/>
          <a:p>
            <a:r>
              <a:rPr lang="en-US" sz="2400" dirty="0" smtClean="0">
                <a:solidFill>
                  <a:schemeClr val="bg1"/>
                </a:solidFill>
              </a:rPr>
              <a:t>Add Map to Booking Flow</a:t>
            </a:r>
            <a:endParaRPr lang="en-US" sz="2400" dirty="0">
              <a:solidFill>
                <a:schemeClr val="bg1"/>
              </a:solidFill>
            </a:endParaRPr>
          </a:p>
        </p:txBody>
      </p:sp>
      <p:pic>
        <p:nvPicPr>
          <p:cNvPr id="24" name="Picture 23" descr="toggleswitch.jpg"/>
          <p:cNvPicPr>
            <a:picLocks noChangeAspect="1"/>
          </p:cNvPicPr>
          <p:nvPr/>
        </p:nvPicPr>
        <p:blipFill>
          <a:blip r:embed="rId3" cstate="print"/>
          <a:stretch>
            <a:fillRect/>
          </a:stretch>
        </p:blipFill>
        <p:spPr>
          <a:xfrm>
            <a:off x="3962400" y="5638800"/>
            <a:ext cx="1143000" cy="81642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5" name="TextBox 4"/>
          <p:cNvSpPr txBox="1"/>
          <p:nvPr/>
        </p:nvSpPr>
        <p:spPr>
          <a:xfrm>
            <a:off x="2396870" y="304800"/>
            <a:ext cx="4386137" cy="584775"/>
          </a:xfrm>
          <a:prstGeom prst="rect">
            <a:avLst/>
          </a:prstGeom>
          <a:noFill/>
        </p:spPr>
        <p:txBody>
          <a:bodyPr wrap="none" rtlCol="0">
            <a:spAutoFit/>
          </a:bodyPr>
          <a:lstStyle/>
          <a:p>
            <a:pPr algn="ctr"/>
            <a:r>
              <a:rPr lang="en-US" sz="3200" dirty="0" smtClean="0">
                <a:solidFill>
                  <a:schemeClr val="bg2"/>
                </a:solidFill>
              </a:rPr>
              <a:t>Rory Buffer Time Options</a:t>
            </a:r>
            <a:endParaRPr lang="en-US" sz="2000" dirty="0">
              <a:solidFill>
                <a:schemeClr val="bg2"/>
              </a:solidFill>
            </a:endParaRPr>
          </a:p>
        </p:txBody>
      </p:sp>
      <p:sp>
        <p:nvSpPr>
          <p:cNvPr id="20482" name="AutoShape 2" descr="Box document outline share top upload icon - Starter | Free icons"/>
          <p:cNvSpPr>
            <a:spLocks noChangeAspect="1" noChangeArrowheads="1"/>
          </p:cNvSpPr>
          <p:nvPr/>
        </p:nvSpPr>
        <p:spPr bwMode="auto">
          <a:xfrm>
            <a:off x="155575" y="-982663"/>
            <a:ext cx="2047875" cy="20478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5" name="Table 24"/>
          <p:cNvGraphicFramePr>
            <a:graphicFrameLocks noGrp="1"/>
          </p:cNvGraphicFramePr>
          <p:nvPr/>
        </p:nvGraphicFramePr>
        <p:xfrm>
          <a:off x="3200400" y="2590800"/>
          <a:ext cx="2667000" cy="2529840"/>
        </p:xfrm>
        <a:graphic>
          <a:graphicData uri="http://schemas.openxmlformats.org/drawingml/2006/table">
            <a:tbl>
              <a:tblPr bandRow="1">
                <a:tableStyleId>{5C22544A-7EE6-4342-B048-85BDC9FD1C3A}</a:tableStyleId>
              </a:tblPr>
              <a:tblGrid>
                <a:gridCol w="685800"/>
                <a:gridCol w="1981200"/>
              </a:tblGrid>
              <a:tr h="304800">
                <a:tc>
                  <a:txBody>
                    <a:bodyPr/>
                    <a:lstStyle/>
                    <a:p>
                      <a:endParaRPr lang="en-US" dirty="0"/>
                    </a:p>
                  </a:txBody>
                  <a:tcPr>
                    <a:solidFill>
                      <a:schemeClr val="bg1">
                        <a:lumMod val="50000"/>
                      </a:schemeClr>
                    </a:solidFill>
                  </a:tcPr>
                </a:tc>
                <a:tc>
                  <a:txBody>
                    <a:bodyPr/>
                    <a:lstStyle/>
                    <a:p>
                      <a:r>
                        <a:rPr lang="en-US" dirty="0" smtClean="0">
                          <a:solidFill>
                            <a:schemeClr val="tx1"/>
                          </a:solidFill>
                        </a:rPr>
                        <a:t>15 Minutes</a:t>
                      </a:r>
                      <a:endParaRPr lang="en-US" dirty="0">
                        <a:solidFill>
                          <a:schemeClr val="tx1"/>
                        </a:solidFill>
                      </a:endParaRPr>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20 Minutes</a:t>
                      </a:r>
                      <a:endParaRPr lang="en-US" sz="1800" b="0" dirty="0" smtClean="0">
                        <a:solidFill>
                          <a:schemeClr val="tx1"/>
                        </a:solidFill>
                      </a:endParaRPr>
                    </a:p>
                  </a:txBody>
                  <a:tcPr>
                    <a:solidFill>
                      <a:schemeClr val="bg1">
                        <a:lumMod val="50000"/>
                      </a:schemeClr>
                    </a:solidFill>
                  </a:tcPr>
                </a:tc>
              </a:tr>
              <a:tr h="396240">
                <a:tc>
                  <a:txBody>
                    <a:bodyPr/>
                    <a:lstStyle/>
                    <a:p>
                      <a:endParaRPr lang="en-US" dirty="0"/>
                    </a:p>
                  </a:txBody>
                  <a:tcPr>
                    <a:solidFill>
                      <a:schemeClr val="bg1">
                        <a:lumMod val="50000"/>
                      </a:schemeClr>
                    </a:solidFill>
                  </a:tcPr>
                </a:tc>
                <a:tc>
                  <a:txBody>
                    <a:bodyPr/>
                    <a:lstStyle/>
                    <a:p>
                      <a:r>
                        <a:rPr lang="en-US" dirty="0" smtClean="0">
                          <a:solidFill>
                            <a:schemeClr val="tx1"/>
                          </a:solidFill>
                        </a:rPr>
                        <a:t>30 Minutes</a:t>
                      </a:r>
                      <a:endParaRPr lang="en-US" dirty="0">
                        <a:solidFill>
                          <a:schemeClr val="tx1"/>
                        </a:solidFill>
                      </a:endParaRPr>
                    </a:p>
                  </a:txBody>
                  <a:tcPr>
                    <a:solidFill>
                      <a:schemeClr val="bg1">
                        <a:lumMod val="50000"/>
                      </a:schemeClr>
                    </a:solidFill>
                  </a:tcPr>
                </a:tc>
              </a:tr>
              <a:tr h="381000">
                <a:tc>
                  <a:txBody>
                    <a:bodyPr/>
                    <a:lstStyle/>
                    <a:p>
                      <a:endParaRPr lang="en-US" dirty="0"/>
                    </a:p>
                  </a:txBody>
                  <a:tcPr>
                    <a:solidFill>
                      <a:schemeClr val="bg1">
                        <a:lumMod val="50000"/>
                      </a:schemeClr>
                    </a:solidFill>
                  </a:tcPr>
                </a:tc>
                <a:tc>
                  <a:txBody>
                    <a:bodyPr/>
                    <a:lstStyle/>
                    <a:p>
                      <a:r>
                        <a:rPr lang="en-US" dirty="0" smtClean="0">
                          <a:solidFill>
                            <a:schemeClr val="tx1"/>
                          </a:solidFill>
                        </a:rPr>
                        <a:t>1 Hour</a:t>
                      </a:r>
                      <a:endParaRPr lang="en-US" dirty="0">
                        <a:solidFill>
                          <a:schemeClr val="tx1"/>
                        </a:solidFill>
                      </a:endParaRPr>
                    </a:p>
                  </a:txBody>
                  <a:tcPr>
                    <a:solidFill>
                      <a:schemeClr val="bg1">
                        <a:lumMod val="50000"/>
                      </a:schemeClr>
                    </a:solidFill>
                  </a:tcPr>
                </a:tc>
              </a:tr>
              <a:tr h="381000">
                <a:tc>
                  <a:txBody>
                    <a:bodyPr/>
                    <a:lstStyle/>
                    <a:p>
                      <a:endParaRPr lang="en-US" dirty="0"/>
                    </a:p>
                  </a:txBody>
                  <a:tcPr>
                    <a:solidFill>
                      <a:schemeClr val="bg1">
                        <a:lumMod val="50000"/>
                      </a:schemeClr>
                    </a:solidFill>
                  </a:tcPr>
                </a:tc>
                <a:tc>
                  <a:txBody>
                    <a:bodyPr/>
                    <a:lstStyle/>
                    <a:p>
                      <a:r>
                        <a:rPr lang="en-US" dirty="0" smtClean="0">
                          <a:solidFill>
                            <a:schemeClr val="tx1"/>
                          </a:solidFill>
                        </a:rPr>
                        <a:t>2 Hours</a:t>
                      </a:r>
                      <a:endParaRPr lang="en-US" dirty="0">
                        <a:solidFill>
                          <a:schemeClr val="tx1"/>
                        </a:solidFill>
                      </a:endParaRPr>
                    </a:p>
                  </a:txBody>
                  <a:tcPr>
                    <a:solidFill>
                      <a:schemeClr val="bg1">
                        <a:lumMod val="50000"/>
                      </a:schemeClr>
                    </a:solidFill>
                  </a:tcPr>
                </a:tc>
              </a:tr>
              <a:tr h="426720">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 Custom Amount</a:t>
                      </a:r>
                    </a:p>
                    <a:p>
                      <a:endParaRPr lang="en-US" dirty="0">
                        <a:solidFill>
                          <a:schemeClr val="tx1"/>
                        </a:solidFill>
                      </a:endParaRPr>
                    </a:p>
                  </a:txBody>
                  <a:tcPr>
                    <a:solidFill>
                      <a:schemeClr val="bg1">
                        <a:lumMod val="50000"/>
                      </a:schemeClr>
                    </a:solidFill>
                  </a:tcPr>
                </a:tc>
              </a:tr>
            </a:tbl>
          </a:graphicData>
        </a:graphic>
      </p:graphicFrame>
      <p:sp>
        <p:nvSpPr>
          <p:cNvPr id="28" name="Flowchart: Connector 27"/>
          <p:cNvSpPr/>
          <p:nvPr/>
        </p:nvSpPr>
        <p:spPr>
          <a:xfrm>
            <a:off x="3352800" y="34290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3352800" y="3886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3352800" y="4267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3352800" y="4648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3352800" y="30480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3352800" y="26670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429000" y="5638800"/>
            <a:ext cx="2438400" cy="7620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Apply to all</a:t>
            </a:r>
            <a:endParaRPr lang="en-US" dirty="0"/>
          </a:p>
        </p:txBody>
      </p:sp>
      <p:sp>
        <p:nvSpPr>
          <p:cNvPr id="17" name="TextBox 16"/>
          <p:cNvSpPr txBox="1"/>
          <p:nvPr/>
        </p:nvSpPr>
        <p:spPr>
          <a:xfrm>
            <a:off x="2743200" y="1905000"/>
            <a:ext cx="3479350" cy="461665"/>
          </a:xfrm>
          <a:prstGeom prst="rect">
            <a:avLst/>
          </a:prstGeom>
          <a:noFill/>
        </p:spPr>
        <p:txBody>
          <a:bodyPr wrap="none" rtlCol="0">
            <a:spAutoFit/>
          </a:bodyPr>
          <a:lstStyle/>
          <a:p>
            <a:r>
              <a:rPr lang="en-US" sz="2400" dirty="0" smtClean="0">
                <a:solidFill>
                  <a:schemeClr val="bg1"/>
                </a:solidFill>
              </a:rPr>
              <a:t>Time Increments Available</a:t>
            </a:r>
            <a:endParaRPr lang="en-US" sz="2400" dirty="0">
              <a:solidFill>
                <a:schemeClr val="bg1"/>
              </a:solidFill>
            </a:endParaRPr>
          </a:p>
        </p:txBody>
      </p:sp>
      <p:sp>
        <p:nvSpPr>
          <p:cNvPr id="21" name="TextBox 20"/>
          <p:cNvSpPr txBox="1"/>
          <p:nvPr/>
        </p:nvSpPr>
        <p:spPr>
          <a:xfrm>
            <a:off x="1143000" y="990600"/>
            <a:ext cx="4343400" cy="461665"/>
          </a:xfrm>
          <a:prstGeom prst="rect">
            <a:avLst/>
          </a:prstGeom>
          <a:noFill/>
        </p:spPr>
        <p:txBody>
          <a:bodyPr wrap="square" rtlCol="0">
            <a:spAutoFit/>
          </a:bodyPr>
          <a:lstStyle/>
          <a:p>
            <a:r>
              <a:rPr lang="en-US" sz="2400" dirty="0" smtClean="0">
                <a:solidFill>
                  <a:schemeClr val="bg1"/>
                </a:solidFill>
              </a:rPr>
              <a:t>Show in Field When Set to None:</a:t>
            </a:r>
            <a:endParaRPr lang="en-US" sz="2400" dirty="0">
              <a:solidFill>
                <a:schemeClr val="bg1"/>
              </a:solidFill>
            </a:endParaRPr>
          </a:p>
        </p:txBody>
      </p:sp>
      <p:sp>
        <p:nvSpPr>
          <p:cNvPr id="22" name="Rounded Rectangle 21"/>
          <p:cNvSpPr/>
          <p:nvPr/>
        </p:nvSpPr>
        <p:spPr>
          <a:xfrm>
            <a:off x="5638800" y="1066800"/>
            <a:ext cx="3124200" cy="5334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 No, N/A, or Custom Note]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5" name="TextBox 4"/>
          <p:cNvSpPr txBox="1"/>
          <p:nvPr/>
        </p:nvSpPr>
        <p:spPr>
          <a:xfrm>
            <a:off x="1679705" y="304800"/>
            <a:ext cx="5820440" cy="584775"/>
          </a:xfrm>
          <a:prstGeom prst="rect">
            <a:avLst/>
          </a:prstGeom>
          <a:noFill/>
        </p:spPr>
        <p:txBody>
          <a:bodyPr wrap="none" rtlCol="0">
            <a:spAutoFit/>
          </a:bodyPr>
          <a:lstStyle/>
          <a:p>
            <a:pPr algn="ctr"/>
            <a:r>
              <a:rPr lang="en-US" sz="3200" dirty="0" smtClean="0">
                <a:solidFill>
                  <a:schemeClr val="bg2"/>
                </a:solidFill>
              </a:rPr>
              <a:t>Rory Time Block Duration Services</a:t>
            </a:r>
            <a:endParaRPr lang="en-US" sz="2000" dirty="0">
              <a:solidFill>
                <a:schemeClr val="bg2"/>
              </a:solidFill>
            </a:endParaRPr>
          </a:p>
        </p:txBody>
      </p:sp>
      <p:sp>
        <p:nvSpPr>
          <p:cNvPr id="20482" name="AutoShape 2" descr="Box document outline share top upload icon - Starter | Free icons"/>
          <p:cNvSpPr>
            <a:spLocks noChangeAspect="1" noChangeArrowheads="1"/>
          </p:cNvSpPr>
          <p:nvPr/>
        </p:nvSpPr>
        <p:spPr bwMode="auto">
          <a:xfrm>
            <a:off x="155575" y="-982663"/>
            <a:ext cx="2047875" cy="20478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5" name="Table 24"/>
          <p:cNvGraphicFramePr>
            <a:graphicFrameLocks noGrp="1"/>
          </p:cNvGraphicFramePr>
          <p:nvPr/>
        </p:nvGraphicFramePr>
        <p:xfrm>
          <a:off x="3276600" y="1524000"/>
          <a:ext cx="2667000" cy="3718560"/>
        </p:xfrm>
        <a:graphic>
          <a:graphicData uri="http://schemas.openxmlformats.org/drawingml/2006/table">
            <a:tbl>
              <a:tblPr bandRow="1">
                <a:tableStyleId>{5C22544A-7EE6-4342-B048-85BDC9FD1C3A}</a:tableStyleId>
              </a:tblPr>
              <a:tblGrid>
                <a:gridCol w="685800"/>
                <a:gridCol w="1981200"/>
              </a:tblGrid>
              <a:tr h="457200">
                <a:tc>
                  <a:txBody>
                    <a:bodyPr/>
                    <a:lstStyle/>
                    <a:p>
                      <a:endParaRPr lang="en-US" dirty="0"/>
                    </a:p>
                  </a:txBody>
                  <a:tcPr>
                    <a:solidFill>
                      <a:schemeClr val="bg1">
                        <a:lumMod val="50000"/>
                      </a:schemeClr>
                    </a:solidFill>
                  </a:tcPr>
                </a:tc>
                <a:tc>
                  <a:txBody>
                    <a:bodyPr/>
                    <a:lstStyle/>
                    <a:p>
                      <a:r>
                        <a:rPr lang="en-US" dirty="0" smtClean="0">
                          <a:solidFill>
                            <a:schemeClr val="tx1"/>
                          </a:solidFill>
                        </a:rPr>
                        <a:t>1 hour</a:t>
                      </a:r>
                      <a:endParaRPr lang="en-US" dirty="0">
                        <a:solidFill>
                          <a:schemeClr val="tx1"/>
                        </a:solidFill>
                      </a:endParaRPr>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3</a:t>
                      </a:r>
                      <a:r>
                        <a:rPr lang="en-US" baseline="0" dirty="0" smtClean="0">
                          <a:solidFill>
                            <a:schemeClr val="tx1"/>
                          </a:solidFill>
                        </a:rPr>
                        <a:t> </a:t>
                      </a:r>
                      <a:r>
                        <a:rPr lang="en-US" dirty="0" smtClean="0">
                          <a:solidFill>
                            <a:schemeClr val="tx1"/>
                          </a:solidFill>
                        </a:rPr>
                        <a:t>hours</a:t>
                      </a:r>
                      <a:endParaRPr lang="en-US" sz="1800" b="0" dirty="0" smtClean="0">
                        <a:solidFill>
                          <a:schemeClr val="tx1"/>
                        </a:solidFill>
                      </a:endParaRPr>
                    </a:p>
                  </a:txBody>
                  <a:tcPr>
                    <a:solidFill>
                      <a:schemeClr val="bg1">
                        <a:lumMod val="50000"/>
                      </a:schemeClr>
                    </a:solidFill>
                  </a:tcPr>
                </a:tc>
              </a:tr>
              <a:tr h="396240">
                <a:tc>
                  <a:txBody>
                    <a:bodyPr/>
                    <a:lstStyle/>
                    <a:p>
                      <a:endParaRPr lang="en-US" dirty="0"/>
                    </a:p>
                  </a:txBody>
                  <a:tcPr>
                    <a:solidFill>
                      <a:schemeClr val="bg1">
                        <a:lumMod val="50000"/>
                      </a:schemeClr>
                    </a:solidFill>
                  </a:tcPr>
                </a:tc>
                <a:tc>
                  <a:txBody>
                    <a:bodyPr/>
                    <a:lstStyle/>
                    <a:p>
                      <a:r>
                        <a:rPr lang="en-US" dirty="0" smtClean="0">
                          <a:solidFill>
                            <a:schemeClr val="tx1"/>
                          </a:solidFill>
                        </a:rPr>
                        <a:t>12 hours</a:t>
                      </a:r>
                      <a:endParaRPr lang="en-US" dirty="0">
                        <a:solidFill>
                          <a:schemeClr val="tx1"/>
                        </a:solidFill>
                      </a:endParaRPr>
                    </a:p>
                  </a:txBody>
                  <a:tcPr>
                    <a:solidFill>
                      <a:schemeClr val="bg1">
                        <a:lumMod val="50000"/>
                      </a:schemeClr>
                    </a:solidFill>
                  </a:tcPr>
                </a:tc>
              </a:tr>
              <a:tr h="381000">
                <a:tc>
                  <a:txBody>
                    <a:bodyPr/>
                    <a:lstStyle/>
                    <a:p>
                      <a:endParaRPr lang="en-US" dirty="0"/>
                    </a:p>
                  </a:txBody>
                  <a:tcPr>
                    <a:solidFill>
                      <a:schemeClr val="bg1">
                        <a:lumMod val="50000"/>
                      </a:schemeClr>
                    </a:solidFill>
                  </a:tcPr>
                </a:tc>
                <a:tc>
                  <a:txBody>
                    <a:bodyPr/>
                    <a:lstStyle/>
                    <a:p>
                      <a:r>
                        <a:rPr lang="en-US" dirty="0" smtClean="0">
                          <a:solidFill>
                            <a:schemeClr val="tx1"/>
                          </a:solidFill>
                        </a:rPr>
                        <a:t>24 hours</a:t>
                      </a:r>
                      <a:endParaRPr lang="en-US" dirty="0">
                        <a:solidFill>
                          <a:schemeClr val="tx1"/>
                        </a:solidFill>
                      </a:endParaRPr>
                    </a:p>
                  </a:txBody>
                  <a:tcPr>
                    <a:solidFill>
                      <a:schemeClr val="bg1">
                        <a:lumMod val="50000"/>
                      </a:schemeClr>
                    </a:solidFill>
                  </a:tcPr>
                </a:tc>
              </a:tr>
              <a:tr h="381000">
                <a:tc>
                  <a:txBody>
                    <a:bodyPr/>
                    <a:lstStyle/>
                    <a:p>
                      <a:endParaRPr lang="en-US" dirty="0"/>
                    </a:p>
                  </a:txBody>
                  <a:tcPr>
                    <a:solidFill>
                      <a:schemeClr val="bg1">
                        <a:lumMod val="50000"/>
                      </a:schemeClr>
                    </a:solidFill>
                  </a:tcPr>
                </a:tc>
                <a:tc>
                  <a:txBody>
                    <a:bodyPr/>
                    <a:lstStyle/>
                    <a:p>
                      <a:r>
                        <a:rPr lang="en-US" dirty="0" smtClean="0">
                          <a:solidFill>
                            <a:schemeClr val="tx1"/>
                          </a:solidFill>
                        </a:rPr>
                        <a:t>3 Days</a:t>
                      </a:r>
                      <a:endParaRPr lang="en-US" dirty="0">
                        <a:solidFill>
                          <a:schemeClr val="tx1"/>
                        </a:solidFill>
                      </a:endParaRPr>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r>
                        <a:rPr lang="en-US" dirty="0" smtClean="0">
                          <a:solidFill>
                            <a:schemeClr val="tx1"/>
                          </a:solidFill>
                        </a:rPr>
                        <a:t>1 Week</a:t>
                      </a:r>
                      <a:endParaRPr lang="en-US" dirty="0">
                        <a:solidFill>
                          <a:schemeClr val="tx1"/>
                        </a:solidFill>
                      </a:endParaRPr>
                    </a:p>
                  </a:txBody>
                  <a:tcPr>
                    <a:solidFill>
                      <a:schemeClr val="bg1">
                        <a:lumMod val="50000"/>
                      </a:schemeClr>
                    </a:solidFill>
                  </a:tcPr>
                </a:tc>
              </a:tr>
              <a:tr h="360242">
                <a:tc>
                  <a:txBody>
                    <a:bodyPr/>
                    <a:lstStyle/>
                    <a:p>
                      <a:endParaRPr lang="en-US" dirty="0"/>
                    </a:p>
                  </a:txBody>
                  <a:tcPr>
                    <a:solidFill>
                      <a:schemeClr val="bg1">
                        <a:lumMod val="50000"/>
                      </a:schemeClr>
                    </a:solidFill>
                  </a:tcPr>
                </a:tc>
                <a:tc>
                  <a:txBody>
                    <a:bodyPr/>
                    <a:lstStyle/>
                    <a:p>
                      <a:r>
                        <a:rPr lang="en-US" dirty="0" smtClean="0">
                          <a:solidFill>
                            <a:schemeClr val="tx1"/>
                          </a:solidFill>
                        </a:rPr>
                        <a:t>2 Weeks</a:t>
                      </a:r>
                      <a:endParaRPr lang="en-US" dirty="0">
                        <a:solidFill>
                          <a:schemeClr val="tx1"/>
                        </a:solidFill>
                      </a:endParaRPr>
                    </a:p>
                  </a:txBody>
                  <a:tcPr>
                    <a:solidFill>
                      <a:schemeClr val="bg1">
                        <a:lumMod val="50000"/>
                      </a:schemeClr>
                    </a:solidFill>
                  </a:tcPr>
                </a:tc>
              </a:tr>
              <a:tr h="335280">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1 Month</a:t>
                      </a:r>
                    </a:p>
                  </a:txBody>
                  <a:tcPr>
                    <a:solidFill>
                      <a:schemeClr val="bg1">
                        <a:lumMod val="50000"/>
                      </a:schemeClr>
                    </a:solidFill>
                  </a:tcPr>
                </a:tc>
              </a:tr>
              <a:tr h="426720">
                <a:tc>
                  <a:txBody>
                    <a:bodyPr/>
                    <a:lstStyle/>
                    <a:p>
                      <a:endParaRPr lang="en-US" dirty="0"/>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a:t>
                      </a:r>
                    </a:p>
                    <a:p>
                      <a:endParaRPr lang="en-US" dirty="0">
                        <a:solidFill>
                          <a:schemeClr val="tx1"/>
                        </a:solidFill>
                      </a:endParaRPr>
                    </a:p>
                  </a:txBody>
                  <a:tcPr>
                    <a:solidFill>
                      <a:schemeClr val="bg1">
                        <a:lumMod val="50000"/>
                      </a:schemeClr>
                    </a:solidFill>
                  </a:tcPr>
                </a:tc>
              </a:tr>
            </a:tbl>
          </a:graphicData>
        </a:graphic>
      </p:graphicFrame>
      <p:sp>
        <p:nvSpPr>
          <p:cNvPr id="28" name="Flowchart: Connector 27"/>
          <p:cNvSpPr/>
          <p:nvPr/>
        </p:nvSpPr>
        <p:spPr>
          <a:xfrm>
            <a:off x="3505200" y="2362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3505200" y="2819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3505200" y="3200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3505200" y="3581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3505200" y="3962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3505200" y="43434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3505200" y="48006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3505200" y="1981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3505200" y="1600200"/>
            <a:ext cx="304800" cy="304800"/>
          </a:xfrm>
          <a:prstGeom prst="flowChartConnector">
            <a:avLst/>
          </a:prstGeom>
          <a:solidFill>
            <a:schemeClr val="bg1">
              <a:lumMod val="75000"/>
            </a:schemeClr>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429000" y="5638800"/>
            <a:ext cx="2438400" cy="7620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Apply to all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5" name="TextBox 4"/>
          <p:cNvSpPr txBox="1"/>
          <p:nvPr/>
        </p:nvSpPr>
        <p:spPr>
          <a:xfrm>
            <a:off x="2890955" y="304800"/>
            <a:ext cx="3757952" cy="584775"/>
          </a:xfrm>
          <a:prstGeom prst="rect">
            <a:avLst/>
          </a:prstGeom>
          <a:noFill/>
        </p:spPr>
        <p:txBody>
          <a:bodyPr wrap="none" rtlCol="0">
            <a:spAutoFit/>
          </a:bodyPr>
          <a:lstStyle/>
          <a:p>
            <a:pPr algn="ctr"/>
            <a:r>
              <a:rPr lang="en-US" sz="3200" dirty="0" smtClean="0">
                <a:solidFill>
                  <a:schemeClr val="bg2"/>
                </a:solidFill>
              </a:rPr>
              <a:t>Rory Services Offered</a:t>
            </a:r>
            <a:endParaRPr lang="en-US" sz="2000" dirty="0">
              <a:solidFill>
                <a:schemeClr val="bg2"/>
              </a:solidFill>
            </a:endParaRPr>
          </a:p>
        </p:txBody>
      </p:sp>
      <p:graphicFrame>
        <p:nvGraphicFramePr>
          <p:cNvPr id="7" name="Table 6"/>
          <p:cNvGraphicFramePr>
            <a:graphicFrameLocks noGrp="1"/>
          </p:cNvGraphicFramePr>
          <p:nvPr/>
        </p:nvGraphicFramePr>
        <p:xfrm>
          <a:off x="533400" y="1524000"/>
          <a:ext cx="8077200" cy="5760720"/>
        </p:xfrm>
        <a:graphic>
          <a:graphicData uri="http://schemas.openxmlformats.org/drawingml/2006/table">
            <a:tbl>
              <a:tblPr firstRow="1" bandRow="1">
                <a:effectLst>
                  <a:innerShdw blurRad="63500" dist="50800" dir="5400000">
                    <a:prstClr val="black">
                      <a:alpha val="50000"/>
                    </a:prstClr>
                  </a:innerShdw>
                </a:effectLst>
                <a:tableStyleId>{5C22544A-7EE6-4342-B048-85BDC9FD1C3A}</a:tableStyleId>
              </a:tblPr>
              <a:tblGrid>
                <a:gridCol w="1346200"/>
                <a:gridCol w="1346200"/>
                <a:gridCol w="1346200"/>
                <a:gridCol w="1346200"/>
                <a:gridCol w="1346200"/>
                <a:gridCol w="1346200"/>
              </a:tblGrid>
              <a:tr h="548640">
                <a:tc>
                  <a:txBody>
                    <a:bodyPr/>
                    <a:lstStyle/>
                    <a:p>
                      <a:r>
                        <a:rPr lang="en-US" dirty="0" smtClean="0"/>
                        <a:t>[Edit</a:t>
                      </a:r>
                      <a:r>
                        <a:rPr lang="en-US" baseline="0" dirty="0" smtClean="0"/>
                        <a:t>able Title Field ex. Space Number, Pedestal, etc.]</a:t>
                      </a:r>
                      <a:endParaRPr lang="en-US" dirty="0"/>
                    </a:p>
                  </a:txBody>
                  <a:tcPr>
                    <a:solidFill>
                      <a:schemeClr val="tx1">
                        <a:lumMod val="75000"/>
                        <a:lumOff val="25000"/>
                      </a:schemeClr>
                    </a:solidFill>
                  </a:tcPr>
                </a:tc>
                <a:tc>
                  <a:txBody>
                    <a:bodyPr/>
                    <a:lstStyle/>
                    <a:p>
                      <a:pPr algn="ctr"/>
                      <a:r>
                        <a:rPr lang="en-US" dirty="0" smtClean="0"/>
                        <a:t>Allow immediate activation</a:t>
                      </a:r>
                      <a:endParaRPr lang="en-US" dirty="0"/>
                    </a:p>
                  </a:txBody>
                  <a:tcPr>
                    <a:solidFill>
                      <a:schemeClr val="tx1">
                        <a:lumMod val="75000"/>
                        <a:lumOff val="25000"/>
                      </a:schemeClr>
                    </a:solidFill>
                  </a:tcPr>
                </a:tc>
                <a:tc>
                  <a:txBody>
                    <a:bodyPr/>
                    <a:lstStyle/>
                    <a:p>
                      <a:pPr algn="ctr"/>
                      <a:r>
                        <a:rPr lang="en-US" dirty="0" smtClean="0"/>
                        <a:t>Allow </a:t>
                      </a:r>
                    </a:p>
                    <a:p>
                      <a:pPr algn="ctr"/>
                      <a:r>
                        <a:rPr lang="en-US" dirty="0" smtClean="0"/>
                        <a:t>Scheduled activation</a:t>
                      </a:r>
                      <a:endParaRPr lang="en-US" dirty="0"/>
                    </a:p>
                  </a:txBody>
                  <a:tcPr>
                    <a:solidFill>
                      <a:schemeClr val="tx1">
                        <a:lumMod val="75000"/>
                        <a:lumOff val="25000"/>
                      </a:schemeClr>
                    </a:solidFill>
                  </a:tcPr>
                </a:tc>
                <a:tc>
                  <a:txBody>
                    <a:bodyPr/>
                    <a:lstStyle/>
                    <a:p>
                      <a:pPr algn="ctr"/>
                      <a:r>
                        <a:rPr lang="en-US" dirty="0" smtClean="0"/>
                        <a:t>Add Buffer Times</a:t>
                      </a:r>
                      <a:r>
                        <a:rPr lang="en-US" baseline="0" dirty="0" smtClean="0"/>
                        <a:t> Between Activations</a:t>
                      </a:r>
                      <a:endParaRPr lang="en-US" dirty="0"/>
                    </a:p>
                  </a:txBody>
                  <a:tcPr>
                    <a:solidFill>
                      <a:schemeClr val="tx1">
                        <a:lumMod val="75000"/>
                        <a:lumOff val="25000"/>
                      </a:schemeClr>
                    </a:solidFill>
                  </a:tcPr>
                </a:tc>
                <a:tc>
                  <a:txBody>
                    <a:bodyPr/>
                    <a:lstStyle/>
                    <a:p>
                      <a:pPr algn="ctr"/>
                      <a:r>
                        <a:rPr lang="en-US" dirty="0" smtClean="0"/>
                        <a:t>Time Blocks/</a:t>
                      </a:r>
                    </a:p>
                    <a:p>
                      <a:pPr algn="ctr"/>
                      <a:r>
                        <a:rPr lang="en-US" dirty="0" smtClean="0"/>
                        <a:t>Durations</a:t>
                      </a:r>
                      <a:r>
                        <a:rPr lang="en-US" baseline="0" dirty="0" smtClean="0"/>
                        <a:t> Available</a:t>
                      </a:r>
                      <a:endParaRPr lang="en-US" dirty="0"/>
                    </a:p>
                  </a:txBody>
                  <a:tcPr>
                    <a:solidFill>
                      <a:schemeClr val="tx1">
                        <a:lumMod val="75000"/>
                        <a:lumOff val="25000"/>
                      </a:schemeClr>
                    </a:solidFill>
                  </a:tcPr>
                </a:tc>
                <a:tc>
                  <a:txBody>
                    <a:bodyPr/>
                    <a:lstStyle/>
                    <a:p>
                      <a:pPr algn="ctr"/>
                      <a:r>
                        <a:rPr lang="en-US" dirty="0" smtClean="0"/>
                        <a:t>Pricing</a:t>
                      </a:r>
                      <a:endParaRPr lang="en-US" dirty="0"/>
                    </a:p>
                  </a:txBody>
                  <a:tcPr>
                    <a:solidFill>
                      <a:schemeClr val="tx1">
                        <a:lumMod val="75000"/>
                        <a:lumOff val="25000"/>
                      </a:schemeClr>
                    </a:solidFill>
                  </a:tcPr>
                </a:tc>
              </a:tr>
              <a:tr h="548640">
                <a:tc>
                  <a:txBody>
                    <a:bodyPr/>
                    <a:lstStyle/>
                    <a:p>
                      <a:r>
                        <a:rPr lang="en-US" dirty="0" smtClean="0"/>
                        <a:t>[Option to leave blank]</a:t>
                      </a:r>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r>
              <a:tr h="548640">
                <a:tc>
                  <a:txBody>
                    <a:bodyPr/>
                    <a:lstStyle/>
                    <a:p>
                      <a:r>
                        <a:rPr lang="en-US" dirty="0" smtClean="0"/>
                        <a:t>Pedestal 1</a:t>
                      </a:r>
                      <a:endParaRPr lang="en-US" dirty="0"/>
                    </a:p>
                  </a:txBody>
                  <a:tcPr>
                    <a:solidFill>
                      <a:schemeClr val="bg1">
                        <a:lumMod val="50000"/>
                      </a:schemeClr>
                    </a:solidFill>
                  </a:tcPr>
                </a:tc>
                <a:tc>
                  <a:txBody>
                    <a:bodyPr/>
                    <a:lstStyle/>
                    <a:p>
                      <a:r>
                        <a:rPr lang="en-US" sz="1600" dirty="0" smtClean="0"/>
                        <a:t>toggle button</a:t>
                      </a:r>
                      <a:endParaRPr lang="en-US" sz="1600" dirty="0"/>
                    </a:p>
                  </a:txBody>
                  <a:tcPr>
                    <a:solidFill>
                      <a:schemeClr val="bg1">
                        <a:lumMod val="50000"/>
                      </a:schemeClr>
                    </a:solidFill>
                  </a:tcPr>
                </a:tc>
                <a:tc>
                  <a:txBody>
                    <a:bodyPr/>
                    <a:lstStyle/>
                    <a:p>
                      <a:r>
                        <a:rPr lang="en-US" dirty="0" smtClean="0"/>
                        <a:t>“ “</a:t>
                      </a:r>
                      <a:endParaRPr lang="en-US" dirty="0"/>
                    </a:p>
                  </a:txBody>
                  <a:tcPr>
                    <a:solidFill>
                      <a:schemeClr val="bg1">
                        <a:lumMod val="50000"/>
                      </a:schemeClr>
                    </a:solidFill>
                  </a:tcPr>
                </a:tc>
                <a:tc>
                  <a:txBody>
                    <a:bodyPr/>
                    <a:lstStyle/>
                    <a:p>
                      <a:r>
                        <a:rPr lang="en-US" dirty="0" smtClean="0"/>
                        <a:t>“”</a:t>
                      </a:r>
                      <a:endParaRPr lang="en-US" dirty="0"/>
                    </a:p>
                  </a:txBody>
                  <a:tcPr>
                    <a:solidFill>
                      <a:schemeClr val="bg1">
                        <a:lumMod val="50000"/>
                      </a:schemeClr>
                    </a:solidFill>
                  </a:tcPr>
                </a:tc>
                <a:tc>
                  <a:txBody>
                    <a:bodyPr/>
                    <a:lstStyle/>
                    <a:p>
                      <a:r>
                        <a:rPr lang="en-US" dirty="0" smtClean="0"/>
                        <a:t> 1 hour</a:t>
                      </a:r>
                    </a:p>
                    <a:p>
                      <a:r>
                        <a:rPr lang="en-US" dirty="0" smtClean="0"/>
                        <a:t> 3 hours</a:t>
                      </a:r>
                    </a:p>
                    <a:p>
                      <a:r>
                        <a:rPr lang="en-US" dirty="0" smtClean="0"/>
                        <a:t>12 hours</a:t>
                      </a:r>
                    </a:p>
                    <a:p>
                      <a:r>
                        <a:rPr lang="en-US" dirty="0" smtClean="0"/>
                        <a:t>24 hours</a:t>
                      </a:r>
                    </a:p>
                    <a:p>
                      <a:r>
                        <a:rPr lang="en-US" dirty="0" smtClean="0"/>
                        <a:t>3 days</a:t>
                      </a:r>
                    </a:p>
                    <a:p>
                      <a:r>
                        <a:rPr lang="en-US" dirty="0" smtClean="0"/>
                        <a:t>1 week</a:t>
                      </a:r>
                    </a:p>
                    <a:p>
                      <a:r>
                        <a:rPr lang="en-US" dirty="0" smtClean="0"/>
                        <a:t>2 weeks</a:t>
                      </a:r>
                    </a:p>
                    <a:p>
                      <a:r>
                        <a:rPr lang="en-US" dirty="0" smtClean="0"/>
                        <a:t>1 month</a:t>
                      </a:r>
                      <a:endParaRPr lang="en-US" dirty="0"/>
                    </a:p>
                  </a:txBody>
                  <a:tcPr>
                    <a:solidFill>
                      <a:schemeClr val="bg1">
                        <a:lumMod val="50000"/>
                      </a:schemeClr>
                    </a:solidFill>
                  </a:tcPr>
                </a:tc>
                <a:tc>
                  <a:txBody>
                    <a:bodyPr/>
                    <a:lstStyle/>
                    <a:p>
                      <a:r>
                        <a:rPr lang="en-US" dirty="0" smtClean="0"/>
                        <a:t>$20</a:t>
                      </a:r>
                    </a:p>
                    <a:p>
                      <a:r>
                        <a:rPr lang="en-US" dirty="0" smtClean="0"/>
                        <a:t>$30 </a:t>
                      </a:r>
                    </a:p>
                    <a:p>
                      <a:r>
                        <a:rPr lang="en-US" dirty="0" smtClean="0"/>
                        <a:t>$40 </a:t>
                      </a:r>
                    </a:p>
                    <a:p>
                      <a:r>
                        <a:rPr lang="en-US" dirty="0" smtClean="0"/>
                        <a:t>$45 </a:t>
                      </a:r>
                    </a:p>
                    <a:p>
                      <a:r>
                        <a:rPr lang="en-US" dirty="0" smtClean="0"/>
                        <a:t>$120</a:t>
                      </a:r>
                    </a:p>
                    <a:p>
                      <a:r>
                        <a:rPr lang="en-US" dirty="0" smtClean="0"/>
                        <a:t>$150</a:t>
                      </a:r>
                    </a:p>
                    <a:p>
                      <a:r>
                        <a:rPr lang="en-US" dirty="0" smtClean="0"/>
                        <a:t>$200</a:t>
                      </a:r>
                    </a:p>
                    <a:p>
                      <a:r>
                        <a:rPr lang="en-US" dirty="0" smtClean="0"/>
                        <a:t>$400</a:t>
                      </a:r>
                      <a:endParaRPr lang="en-US" dirty="0"/>
                    </a:p>
                  </a:txBody>
                  <a:tcPr>
                    <a:solidFill>
                      <a:schemeClr val="bg1">
                        <a:lumMod val="50000"/>
                      </a:schemeClr>
                    </a:solidFill>
                  </a:tcPr>
                </a:tc>
              </a:tr>
              <a:tr h="548640">
                <a:tc>
                  <a:txBody>
                    <a:bodyPr/>
                    <a:lstStyle/>
                    <a:p>
                      <a:r>
                        <a:rPr lang="en-US" dirty="0" smtClean="0"/>
                        <a:t>Pedestal 2</a:t>
                      </a:r>
                      <a:endParaRPr lang="en-US" dirty="0"/>
                    </a:p>
                  </a:txBody>
                  <a:tcPr>
                    <a:solidFill>
                      <a:schemeClr val="tx1">
                        <a:lumMod val="65000"/>
                        <a:lumOff val="35000"/>
                      </a:schemeClr>
                    </a:solidFill>
                  </a:tcPr>
                </a:tc>
                <a:tc>
                  <a:txBody>
                    <a:bodyPr/>
                    <a:lstStyle/>
                    <a:p>
                      <a:r>
                        <a:rPr lang="en-US" sz="1600" dirty="0" smtClean="0"/>
                        <a:t>toggle button</a:t>
                      </a:r>
                      <a:endParaRPr lang="en-US" sz="1600" dirty="0"/>
                    </a:p>
                  </a:txBody>
                  <a:tcPr>
                    <a:solidFill>
                      <a:schemeClr val="tx1">
                        <a:lumMod val="65000"/>
                        <a:lumOff val="35000"/>
                      </a:schemeClr>
                    </a:solidFill>
                  </a:tcPr>
                </a:tc>
                <a:tc>
                  <a:txBody>
                    <a:bodyPr/>
                    <a:lstStyle/>
                    <a:p>
                      <a:r>
                        <a:rPr lang="en-US" dirty="0" smtClean="0"/>
                        <a:t>“ “</a:t>
                      </a:r>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c>
                  <a:txBody>
                    <a:bodyPr/>
                    <a:lstStyle/>
                    <a:p>
                      <a:endParaRPr lang="en-US" dirty="0"/>
                    </a:p>
                  </a:txBody>
                  <a:tcPr>
                    <a:solidFill>
                      <a:schemeClr val="tx1">
                        <a:lumMod val="65000"/>
                        <a:lumOff val="35000"/>
                      </a:schemeClr>
                    </a:solidFill>
                  </a:tcPr>
                </a:tc>
              </a:tr>
              <a:tr h="548640">
                <a:tc>
                  <a:txBody>
                    <a:bodyPr/>
                    <a:lstStyle/>
                    <a:p>
                      <a:r>
                        <a:rPr lang="en-US" dirty="0" smtClean="0"/>
                        <a:t>Pedestal 3</a:t>
                      </a:r>
                      <a:endParaRPr lang="en-US" dirty="0"/>
                    </a:p>
                  </a:txBody>
                  <a:tcPr>
                    <a:solidFill>
                      <a:schemeClr val="bg1">
                        <a:lumMod val="50000"/>
                      </a:schemeClr>
                    </a:solidFill>
                  </a:tcPr>
                </a:tc>
                <a:tc>
                  <a:txBody>
                    <a:bodyPr/>
                    <a:lstStyle/>
                    <a:p>
                      <a:r>
                        <a:rPr lang="en-US" sz="1600" dirty="0" smtClean="0"/>
                        <a:t>Toggle button</a:t>
                      </a:r>
                      <a:endParaRPr lang="en-US" sz="1600" dirty="0"/>
                    </a:p>
                  </a:txBody>
                  <a:tcPr>
                    <a:solidFill>
                      <a:schemeClr val="bg1">
                        <a:lumMod val="50000"/>
                      </a:schemeClr>
                    </a:solidFill>
                  </a:tcPr>
                </a:tc>
                <a:tc>
                  <a:txBody>
                    <a:bodyPr/>
                    <a:lstStyle/>
                    <a:p>
                      <a:r>
                        <a:rPr lang="en-US" dirty="0" smtClean="0"/>
                        <a:t>“ “</a:t>
                      </a:r>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bl>
          </a:graphicData>
        </a:graphic>
      </p:graphicFrame>
      <p:pic>
        <p:nvPicPr>
          <p:cNvPr id="32" name="Picture 31" descr="settings-EJTPRN.jpg"/>
          <p:cNvPicPr>
            <a:picLocks noChangeAspect="1"/>
          </p:cNvPicPr>
          <p:nvPr/>
        </p:nvPicPr>
        <p:blipFill>
          <a:blip r:embed="rId3" cstate="print"/>
          <a:stretch>
            <a:fillRect/>
          </a:stretch>
        </p:blipFill>
        <p:spPr>
          <a:xfrm>
            <a:off x="2362200" y="2438400"/>
            <a:ext cx="304800" cy="305181"/>
          </a:xfrm>
          <a:prstGeom prst="rect">
            <a:avLst/>
          </a:prstGeom>
        </p:spPr>
      </p:pic>
      <p:pic>
        <p:nvPicPr>
          <p:cNvPr id="33" name="Picture 32" descr="settings-EJTPRN.jpg"/>
          <p:cNvPicPr>
            <a:picLocks noChangeAspect="1"/>
          </p:cNvPicPr>
          <p:nvPr/>
        </p:nvPicPr>
        <p:blipFill>
          <a:blip r:embed="rId3" cstate="print"/>
          <a:stretch>
            <a:fillRect/>
          </a:stretch>
        </p:blipFill>
        <p:spPr>
          <a:xfrm>
            <a:off x="3733800" y="2514600"/>
            <a:ext cx="304800" cy="305181"/>
          </a:xfrm>
          <a:prstGeom prst="rect">
            <a:avLst/>
          </a:prstGeom>
        </p:spPr>
      </p:pic>
      <p:pic>
        <p:nvPicPr>
          <p:cNvPr id="34" name="Picture 33" descr="settings-EJTPRN.jpg"/>
          <p:cNvPicPr>
            <a:picLocks noChangeAspect="1"/>
          </p:cNvPicPr>
          <p:nvPr/>
        </p:nvPicPr>
        <p:blipFill>
          <a:blip r:embed="rId3" cstate="print"/>
          <a:stretch>
            <a:fillRect/>
          </a:stretch>
        </p:blipFill>
        <p:spPr>
          <a:xfrm>
            <a:off x="5105400" y="2667000"/>
            <a:ext cx="304800" cy="305181"/>
          </a:xfrm>
          <a:prstGeom prst="rect">
            <a:avLst/>
          </a:prstGeom>
        </p:spPr>
      </p:pic>
      <p:pic>
        <p:nvPicPr>
          <p:cNvPr id="37" name="Picture 36" descr="settings-EJTPRN.jpg"/>
          <p:cNvPicPr>
            <a:picLocks noChangeAspect="1"/>
          </p:cNvPicPr>
          <p:nvPr/>
        </p:nvPicPr>
        <p:blipFill>
          <a:blip r:embed="rId3" cstate="print"/>
          <a:stretch>
            <a:fillRect/>
          </a:stretch>
        </p:blipFill>
        <p:spPr>
          <a:xfrm>
            <a:off x="6400800" y="2743200"/>
            <a:ext cx="304800" cy="305181"/>
          </a:xfrm>
          <a:prstGeom prst="rect">
            <a:avLst/>
          </a:prstGeom>
        </p:spPr>
      </p:pic>
      <p:pic>
        <p:nvPicPr>
          <p:cNvPr id="38" name="Picture 37" descr="settings-EJTPRN.jpg"/>
          <p:cNvPicPr>
            <a:picLocks noChangeAspect="1"/>
          </p:cNvPicPr>
          <p:nvPr/>
        </p:nvPicPr>
        <p:blipFill>
          <a:blip r:embed="rId3" cstate="print"/>
          <a:stretch>
            <a:fillRect/>
          </a:stretch>
        </p:blipFill>
        <p:spPr>
          <a:xfrm>
            <a:off x="7772400" y="2209800"/>
            <a:ext cx="304800" cy="305181"/>
          </a:xfrm>
          <a:prstGeom prst="rect">
            <a:avLst/>
          </a:prstGeom>
        </p:spPr>
      </p:pic>
      <p:graphicFrame>
        <p:nvGraphicFramePr>
          <p:cNvPr id="12" name="Diagram 11"/>
          <p:cNvGraphicFramePr/>
          <p:nvPr/>
        </p:nvGraphicFramePr>
        <p:xfrm>
          <a:off x="4572000" y="3048000"/>
          <a:ext cx="129540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descr="bubbleoptions.jpg"/>
          <p:cNvPicPr>
            <a:picLocks noChangeAspect="1"/>
          </p:cNvPicPr>
          <p:nvPr/>
        </p:nvPicPr>
        <p:blipFill>
          <a:blip r:embed="rId9" cstate="print"/>
          <a:stretch>
            <a:fillRect/>
          </a:stretch>
        </p:blipFill>
        <p:spPr>
          <a:xfrm>
            <a:off x="-2895600" y="4191000"/>
            <a:ext cx="4791075" cy="590550"/>
          </a:xfrm>
          <a:prstGeom prst="rect">
            <a:avLst/>
          </a:prstGeom>
        </p:spPr>
      </p:pic>
      <p:pic>
        <p:nvPicPr>
          <p:cNvPr id="14" name="Picture 13" descr="dropdown.jpg"/>
          <p:cNvPicPr>
            <a:picLocks noChangeAspect="1"/>
          </p:cNvPicPr>
          <p:nvPr/>
        </p:nvPicPr>
        <p:blipFill>
          <a:blip r:embed="rId10" cstate="print"/>
          <a:stretch>
            <a:fillRect/>
          </a:stretch>
        </p:blipFill>
        <p:spPr>
          <a:xfrm>
            <a:off x="2057400" y="4755078"/>
            <a:ext cx="2590800" cy="2102922"/>
          </a:xfrm>
          <a:prstGeom prst="rect">
            <a:avLst/>
          </a:prstGeom>
        </p:spPr>
      </p:pic>
      <p:sp>
        <p:nvSpPr>
          <p:cNvPr id="15" name="Rounded Rectangle 14"/>
          <p:cNvSpPr/>
          <p:nvPr/>
        </p:nvSpPr>
        <p:spPr>
          <a:xfrm>
            <a:off x="1905000" y="4267200"/>
            <a:ext cx="533400" cy="5334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AutoShape 2" descr="Power Button Icon Images - Free Download on Freepik"/>
          <p:cNvSpPr>
            <a:spLocks noChangeAspect="1" noChangeArrowheads="1"/>
          </p:cNvSpPr>
          <p:nvPr/>
        </p:nvSpPr>
        <p:spPr bwMode="auto">
          <a:xfrm>
            <a:off x="1371600" y="838200"/>
            <a:ext cx="6858000" cy="457200"/>
          </a:xfrm>
          <a:prstGeom prst="rect">
            <a:avLst/>
          </a:prstGeom>
          <a:noFill/>
        </p:spPr>
        <p:txBody>
          <a:bodyPr vert="horz" wrap="square" lIns="91440" tIns="45720" rIns="91440" bIns="45720" numCol="1" anchor="t" anchorCtr="0" compatLnSpc="1">
            <a:prstTxWarp prst="textNoShape">
              <a:avLst/>
            </a:prstTxWarp>
          </a:bodyPr>
          <a:lstStyle/>
          <a:p>
            <a:r>
              <a:rPr lang="en-US" sz="2400" dirty="0" smtClean="0">
                <a:solidFill>
                  <a:schemeClr val="bg1"/>
                </a:solidFill>
              </a:rPr>
              <a:t>Edit individually in each field or in top field for bulk</a:t>
            </a:r>
            <a:endParaRPr lang="en-US" sz="24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15509</TotalTime>
  <Words>1535</Words>
  <Application>Microsoft Office PowerPoint</Application>
  <PresentationFormat>On-screen Show (4:3)</PresentationFormat>
  <Paragraphs>226</Paragraphs>
  <Slides>16</Slides>
  <Notes>7</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419</cp:revision>
  <dcterms:created xsi:type="dcterms:W3CDTF">2023-03-13T03:10:37Z</dcterms:created>
  <dcterms:modified xsi:type="dcterms:W3CDTF">2023-04-03T02:31:56Z</dcterms:modified>
</cp:coreProperties>
</file>