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3173F7"/>
    <a:srgbClr val="FDC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B0A-F025-4EDD-8CFB-095C885E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4F377-36F2-4963-967D-0B4CD5D1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DB85-2F5F-4597-8707-D3AACD9B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27B4-80B9-4A16-9D97-EE26D823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2AEB-B90A-4D7E-A2B0-E8B9CFDB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D69F-5D41-4597-96C1-0F88E8F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E049-26B0-4137-8A37-56FC57AD7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F964-B1F8-4B84-B244-6EA78F97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4E97-D3E9-4642-A3B6-04E49CC9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6CE-05B6-43F6-9175-048FA51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A34B-B9CB-4AF2-A385-9245E712D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4456-1F30-4CDF-9B60-96417A02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88A2-6551-4FC0-B325-966D55E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DBF4-65E1-4DBA-8B51-9AFA6603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24B-6DB3-4EF8-84E0-6E62A8D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701-90F0-4549-A05F-F179A9B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0B70-06C0-4F8B-A52C-A913711D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56C7-B101-4C9E-8839-25886D89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EA04-895E-455D-95F8-5A45976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E344-0CC5-414D-8350-DEDB2145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28FE-18F7-4EA7-A93F-6E3E502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7FF2-5384-480B-92A6-E82BBA1A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C6B3-A465-43C3-BFA9-8262913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3436-78F8-49AD-91A6-588B6605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4B3F-F0B5-46BD-9246-66A767C0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EA86-C43B-4125-BFFE-FF7384A7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662F-0E68-41AB-BFF3-E38A1434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D4F83-9D7F-43CE-88A5-990C3A5D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2E23-D667-4131-A501-6DACDFE7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E0D0D-308A-4C6D-99EC-D5D06CB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DE13-D01A-44A9-8342-C2CEEDAE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C1F-F6B7-4F6D-B296-B405A35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4534-269D-44B8-AEEA-2EFA6DB7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D3C9-BDDB-4542-B58E-488B30EB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AD335-107A-46FA-8774-518388A7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0A65-9787-4300-81C6-1EA25456F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D3915-0068-4159-B4D0-8F4CC499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3627D-0B5E-4333-8A2F-04657CCE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1CA7E-5415-49AA-830D-8E9B531E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61FC-421F-46DD-8D93-A9E4920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257A0-50BA-469B-96B9-9755E1F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F6B6-3367-460F-9D73-ECE28C17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2531F-FFA2-4160-9597-4B096D45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8B6AE-13F0-4029-A203-6C17FAD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3A7FD-D240-467B-BF89-8D0D83A0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680FE-3D9B-4D71-A738-2D509F7E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B95-D726-4276-AFA7-56837501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E23-8917-4089-A8C3-C67F1185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59BC-4269-4C9D-9BF3-42128AED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1467-8F1F-41D4-8A9E-7ECF0A8D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4001-22A7-437F-993D-D56F53B5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895D-B675-40B1-8D09-A12FB8D3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EABC-3ABB-4B36-A8F7-364A2375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48400-9D63-49EC-93EE-2FC3E98ED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66F89-CBC1-43A6-BF5C-588AFC6E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B704-D85B-48FD-A018-AF2B58CB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608E-B570-4FA9-8997-857207B2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F637-2B34-46B4-8BDD-124A0A60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5252-45EB-42FC-9FD0-D0777D59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812B-A35F-420D-8F16-8F8D13E1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E17D-3F4A-488E-ABEF-D2EE5B06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91EC-5279-4FC6-96A2-76BD7BE3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68AE-B265-4202-B2C6-E4737CCE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2016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Tutorial">
            <a:extLst>
              <a:ext uri="{FF2B5EF4-FFF2-40B4-BE49-F238E27FC236}">
                <a16:creationId xmlns:a16="http://schemas.microsoft.com/office/drawing/2014/main" id="{97756740-F603-4EC7-9FB5-B7D534CF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984123"/>
            <a:ext cx="2143125" cy="2143125"/>
          </a:xfrm>
          <a:prstGeom prst="rect">
            <a:avLst/>
          </a:prstGeom>
          <a:solidFill>
            <a:srgbClr val="F7DF1E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453B7-5903-40C4-A830-694563E1275C}"/>
              </a:ext>
            </a:extLst>
          </p:cNvPr>
          <p:cNvSpPr txBox="1"/>
          <p:nvPr/>
        </p:nvSpPr>
        <p:spPr>
          <a:xfrm>
            <a:off x="3758183" y="4379762"/>
            <a:ext cx="491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Tutorial By </a:t>
            </a:r>
            <a:r>
              <a:rPr lang="en-US" sz="4800" b="1" dirty="0">
                <a:solidFill>
                  <a:srgbClr val="3173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Maruf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ED797-C5AB-4EBA-A16A-9DDB27A80B4B}"/>
              </a:ext>
            </a:extLst>
          </p:cNvPr>
          <p:cNvSpPr txBox="1"/>
          <p:nvPr/>
        </p:nvSpPr>
        <p:spPr>
          <a:xfrm>
            <a:off x="4831394" y="3456432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JavaScript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Operator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68D034-BFC0-4A97-BC58-9493D0A9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98476"/>
              </p:ext>
            </p:extLst>
          </p:nvPr>
        </p:nvGraphicFramePr>
        <p:xfrm>
          <a:off x="190500" y="2694445"/>
          <a:ext cx="5523164" cy="339201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79704">
                  <a:extLst>
                    <a:ext uri="{9D8B030D-6E8A-4147-A177-3AD203B41FA5}">
                      <a16:colId xmlns:a16="http://schemas.microsoft.com/office/drawing/2014/main" val="1134138289"/>
                    </a:ext>
                  </a:extLst>
                </a:gridCol>
                <a:gridCol w="4143460">
                  <a:extLst>
                    <a:ext uri="{9D8B030D-6E8A-4147-A177-3AD203B41FA5}">
                      <a16:colId xmlns:a16="http://schemas.microsoft.com/office/drawing/2014/main" val="3141046743"/>
                    </a:ext>
                  </a:extLst>
                </a:gridCol>
              </a:tblGrid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164914644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+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Addition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029430247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Subtraction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295347769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*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Multiplication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301641852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**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Exponentiation (</a:t>
                      </a:r>
                      <a:r>
                        <a:rPr lang="en-US" sz="1600">
                          <a:effectLst/>
                          <a:hlinkClick r:id="rId3"/>
                        </a:rPr>
                        <a:t>ES2016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9307677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Division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66620883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%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Modulus (Division Remainder)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89312275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++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Increment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91253546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--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Decrement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1506266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A6873A9-56AF-4AD8-8FBF-F4560F7BE7A1}"/>
              </a:ext>
            </a:extLst>
          </p:cNvPr>
          <p:cNvSpPr/>
          <p:nvPr/>
        </p:nvSpPr>
        <p:spPr>
          <a:xfrm>
            <a:off x="519512" y="1772928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Arithmetic Operators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6FAA9F-1386-4199-B9F8-1456B4EC9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4250"/>
              </p:ext>
            </p:extLst>
          </p:nvPr>
        </p:nvGraphicFramePr>
        <p:xfrm>
          <a:off x="5953730" y="2694444"/>
          <a:ext cx="6047770" cy="339201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510752">
                  <a:extLst>
                    <a:ext uri="{9D8B030D-6E8A-4147-A177-3AD203B41FA5}">
                      <a16:colId xmlns:a16="http://schemas.microsoft.com/office/drawing/2014/main" val="3932275212"/>
                    </a:ext>
                  </a:extLst>
                </a:gridCol>
                <a:gridCol w="2268509">
                  <a:extLst>
                    <a:ext uri="{9D8B030D-6E8A-4147-A177-3AD203B41FA5}">
                      <a16:colId xmlns:a16="http://schemas.microsoft.com/office/drawing/2014/main" val="3478115152"/>
                    </a:ext>
                  </a:extLst>
                </a:gridCol>
                <a:gridCol w="2268509">
                  <a:extLst>
                    <a:ext uri="{9D8B030D-6E8A-4147-A177-3AD203B41FA5}">
                      <a16:colId xmlns:a16="http://schemas.microsoft.com/office/drawing/2014/main" val="1239539933"/>
                    </a:ext>
                  </a:extLst>
                </a:gridCol>
              </a:tblGrid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Same As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4097089671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89774396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+=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+=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+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4127602072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-=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-=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-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3558641400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*=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*=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*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3005566463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/=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= x /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3738977383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%=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%=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%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4005897831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**=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**=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= x **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18223951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F6CB986-911D-46FA-A902-E7A6542DECC9}"/>
              </a:ext>
            </a:extLst>
          </p:cNvPr>
          <p:cNvSpPr/>
          <p:nvPr/>
        </p:nvSpPr>
        <p:spPr>
          <a:xfrm>
            <a:off x="6623035" y="1761970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578299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Operator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873A9-56AF-4AD8-8FBF-F4560F7BE7A1}"/>
              </a:ext>
            </a:extLst>
          </p:cNvPr>
          <p:cNvSpPr/>
          <p:nvPr/>
        </p:nvSpPr>
        <p:spPr>
          <a:xfrm>
            <a:off x="280416" y="1484168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Comparison</a:t>
            </a:r>
            <a:r>
              <a:rPr lang="en-US" dirty="0"/>
              <a:t> 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 Operators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9BFCDE-6C23-4385-AFBC-FD22BDE0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2216"/>
              </p:ext>
            </p:extLst>
          </p:nvPr>
        </p:nvGraphicFramePr>
        <p:xfrm>
          <a:off x="190500" y="2555676"/>
          <a:ext cx="4898136" cy="37689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93370">
                  <a:extLst>
                    <a:ext uri="{9D8B030D-6E8A-4147-A177-3AD203B41FA5}">
                      <a16:colId xmlns:a16="http://schemas.microsoft.com/office/drawing/2014/main" val="1975509664"/>
                    </a:ext>
                  </a:extLst>
                </a:gridCol>
                <a:gridCol w="3604766">
                  <a:extLst>
                    <a:ext uri="{9D8B030D-6E8A-4147-A177-3AD203B41FA5}">
                      <a16:colId xmlns:a16="http://schemas.microsoft.com/office/drawing/2014/main" val="2784106274"/>
                    </a:ext>
                  </a:extLst>
                </a:gridCol>
              </a:tblGrid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347047118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==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equal to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293355911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===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equal value and equal type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22686892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!=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not equal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622239174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!==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 equal value or not equal type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3056918905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&gt;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greater than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337775247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less than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4251658350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&gt;=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greater than or equal to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94876042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 than or equal to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3399164260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?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ternary operator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9644311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FEE5F1-EB92-4EEB-9E67-7A645EA8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00977"/>
              </p:ext>
            </p:extLst>
          </p:nvPr>
        </p:nvGraphicFramePr>
        <p:xfrm>
          <a:off x="6095999" y="2555675"/>
          <a:ext cx="5190213" cy="206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416848">
                  <a:extLst>
                    <a:ext uri="{9D8B030D-6E8A-4147-A177-3AD203B41FA5}">
                      <a16:colId xmlns:a16="http://schemas.microsoft.com/office/drawing/2014/main" val="382868348"/>
                    </a:ext>
                  </a:extLst>
                </a:gridCol>
                <a:gridCol w="2773365">
                  <a:extLst>
                    <a:ext uri="{9D8B030D-6E8A-4147-A177-3AD203B41FA5}">
                      <a16:colId xmlns:a16="http://schemas.microsoft.com/office/drawing/2014/main" val="3091446676"/>
                    </a:ext>
                  </a:extLst>
                </a:gridCol>
              </a:tblGrid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Operator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Description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3108338051"/>
                  </a:ext>
                </a:extLst>
              </a:tr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&amp;&amp;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logical and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4289597943"/>
                  </a:ext>
                </a:extLst>
              </a:tr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||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logical or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3383385625"/>
                  </a:ext>
                </a:extLst>
              </a:tr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!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logical not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386950799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489E427-2E46-4FA2-8307-ED4201C1C9FE}"/>
              </a:ext>
            </a:extLst>
          </p:cNvPr>
          <p:cNvSpPr/>
          <p:nvPr/>
        </p:nvSpPr>
        <p:spPr>
          <a:xfrm>
            <a:off x="6191503" y="1490687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Logical</a:t>
            </a:r>
            <a:r>
              <a:rPr lang="en-US" dirty="0"/>
              <a:t>  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460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Project - 01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7F76F-B4A4-4B17-99EE-26CC127C09EE}"/>
              </a:ext>
            </a:extLst>
          </p:cNvPr>
          <p:cNvSpPr txBox="1"/>
          <p:nvPr/>
        </p:nvSpPr>
        <p:spPr>
          <a:xfrm>
            <a:off x="3922776" y="12319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Money Converter</a:t>
            </a:r>
          </a:p>
        </p:txBody>
      </p:sp>
    </p:spTree>
    <p:extLst>
      <p:ext uri="{BB962C8B-B14F-4D97-AF65-F5344CB8AC3E}">
        <p14:creationId xmlns:p14="http://schemas.microsoft.com/office/powerpoint/2010/main" val="214205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</a:t>
              </a:r>
              <a:r>
                <a:rPr lang="en-US" sz="32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কি</a:t>
              </a:r>
              <a:r>
                <a:rPr lang="en-US" sz="3600" dirty="0">
                  <a:latin typeface="Bahnschrift SemiBold SemiConden" panose="020B0502040204020203" pitchFamily="34" charset="0"/>
                </a:rPr>
                <a:t>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253BA-D5A4-49BF-8431-E8557B8DADA5}"/>
              </a:ext>
            </a:extLst>
          </p:cNvPr>
          <p:cNvSpPr/>
          <p:nvPr/>
        </p:nvSpPr>
        <p:spPr>
          <a:xfrm>
            <a:off x="389636" y="967072"/>
            <a:ext cx="10506964" cy="227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জাভাস্ক্রিপ্ট হল ওয়েবের জন্য প্রোগ্রামিং ভাষা।</a:t>
            </a:r>
            <a:endParaRPr lang="en-US" sz="24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JavaScript, HTML 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এবং 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CSS 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উভয়ই আপডেট এবং পরিবর্তন করতে পারে।</a:t>
            </a:r>
            <a:endParaRPr lang="en-US" sz="24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জাভাস্ক্রিপ্ট ডেটা গণনা করতে পারে, ম্যানিপুলেট করতে পারে এবং যাচাই করতে পারে।</a:t>
            </a:r>
            <a:endParaRPr lang="en-US" sz="24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CB1A5B-C4F4-4B49-8212-CBF8E2884DDD}"/>
              </a:ext>
            </a:extLst>
          </p:cNvPr>
          <p:cNvGrpSpPr/>
          <p:nvPr/>
        </p:nvGrpSpPr>
        <p:grpSpPr>
          <a:xfrm>
            <a:off x="6909986" y="3489677"/>
            <a:ext cx="4492416" cy="2924471"/>
            <a:chOff x="6909986" y="3489677"/>
            <a:chExt cx="4492416" cy="29244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434C673-FDED-4877-A037-6BBC7DB4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986" y="3489677"/>
              <a:ext cx="4492416" cy="22902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E51B3E-7BDC-45A1-855A-92E48267A195}"/>
                </a:ext>
              </a:extLst>
            </p:cNvPr>
            <p:cNvSpPr txBox="1"/>
            <p:nvPr/>
          </p:nvSpPr>
          <p:spPr>
            <a:xfrm>
              <a:off x="8314141" y="5890928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Bahnschrift SemiBold" panose="020B0502040204020203" pitchFamily="34" charset="0"/>
                </a:rPr>
                <a:t>After 2009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7582F97-E187-435A-8A8A-4D452FED6E66}"/>
              </a:ext>
            </a:extLst>
          </p:cNvPr>
          <p:cNvGrpSpPr/>
          <p:nvPr/>
        </p:nvGrpSpPr>
        <p:grpSpPr>
          <a:xfrm>
            <a:off x="826174" y="3429000"/>
            <a:ext cx="3070646" cy="3028857"/>
            <a:chOff x="826174" y="3429000"/>
            <a:chExt cx="3070646" cy="30288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E985BD-BD66-41D3-8547-FCD10BCA9377}"/>
                </a:ext>
              </a:extLst>
            </p:cNvPr>
            <p:cNvSpPr txBox="1"/>
            <p:nvPr/>
          </p:nvSpPr>
          <p:spPr>
            <a:xfrm>
              <a:off x="1331173" y="5934637"/>
              <a:ext cx="212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ahnschrift SemiBold" panose="020B0502040204020203" pitchFamily="34" charset="0"/>
                </a:rPr>
                <a:t>Before 2009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25A3FA-AF44-4E0B-B574-AA89752E8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174" y="3429000"/>
              <a:ext cx="3070646" cy="2290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005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</a:t>
              </a:r>
              <a:r>
                <a:rPr lang="en-US" sz="3600" dirty="0" err="1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কোথা</a:t>
              </a:r>
              <a:r>
                <a:rPr lang="as-IN" sz="36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য়</a:t>
              </a:r>
              <a:r>
                <a:rPr lang="en-US" sz="36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 </a:t>
              </a:r>
              <a:r>
                <a:rPr lang="en-US" sz="3600" dirty="0" err="1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লিখতে</a:t>
              </a:r>
              <a:r>
                <a:rPr lang="en-US" sz="36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 </a:t>
              </a:r>
              <a:r>
                <a:rPr lang="en-US" sz="3600" dirty="0" err="1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হয়</a:t>
              </a:r>
              <a:r>
                <a:rPr lang="en-US" sz="3600" dirty="0">
                  <a:latin typeface="Bahnschrift SemiBold SemiConden" panose="020B0502040204020203" pitchFamily="34" charset="0"/>
                </a:rPr>
                <a:t> ?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45B84B-4374-463A-8F51-EFA433221451}"/>
              </a:ext>
            </a:extLst>
          </p:cNvPr>
          <p:cNvGrpSpPr/>
          <p:nvPr/>
        </p:nvGrpSpPr>
        <p:grpSpPr>
          <a:xfrm>
            <a:off x="806477" y="1624351"/>
            <a:ext cx="4931225" cy="4582082"/>
            <a:chOff x="806477" y="1624351"/>
            <a:chExt cx="4931225" cy="45820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EF804A-0F54-44FC-B370-B7CFFAC0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77" y="1624351"/>
              <a:ext cx="4931225" cy="3822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5BE3C7-315A-48A2-A8D3-165A16035D10}"/>
                </a:ext>
              </a:extLst>
            </p:cNvPr>
            <p:cNvSpPr txBox="1"/>
            <p:nvPr/>
          </p:nvSpPr>
          <p:spPr>
            <a:xfrm>
              <a:off x="1708398" y="5560102"/>
              <a:ext cx="2463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  <a:latin typeface="Bahnschrift SemiBold SemiConden" panose="020B0502040204020203" pitchFamily="34" charset="0"/>
                </a:rPr>
                <a:t> In Head Tag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D583E-514C-4464-813A-18518E691C51}"/>
              </a:ext>
            </a:extLst>
          </p:cNvPr>
          <p:cNvGrpSpPr/>
          <p:nvPr/>
        </p:nvGrpSpPr>
        <p:grpSpPr>
          <a:xfrm>
            <a:off x="6223000" y="1624351"/>
            <a:ext cx="5435600" cy="4582081"/>
            <a:chOff x="6223000" y="1624351"/>
            <a:chExt cx="5435600" cy="45820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42E578-5607-4816-A063-0EF1FBE40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000" y="1624351"/>
              <a:ext cx="5435600" cy="38227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55034F-E395-4A3F-BF2D-033AD59F2894}"/>
                </a:ext>
              </a:extLst>
            </p:cNvPr>
            <p:cNvSpPr txBox="1"/>
            <p:nvPr/>
          </p:nvSpPr>
          <p:spPr>
            <a:xfrm>
              <a:off x="7588498" y="5560101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  <a:latin typeface="Bahnschrift SemiBold SemiConden" panose="020B0502040204020203" pitchFamily="34" charset="0"/>
                </a:rPr>
                <a:t> In Body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981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Output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520700" y="1532234"/>
            <a:ext cx="1142136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" panose="020B0502040204020203" pitchFamily="34" charset="0"/>
              </a:rPr>
              <a:t>window.alert(“Hello world”);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 [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এলার্ট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দিতে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করা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হয়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।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]</a:t>
            </a:r>
            <a:endParaRPr lang="en-US" sz="2400" b="1" dirty="0">
              <a:solidFill>
                <a:srgbClr val="00B050"/>
              </a:solidFill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document.write(“</a:t>
            </a:r>
            <a:r>
              <a:rPr lang="en-US" sz="2400" dirty="0">
                <a:latin typeface="Bahnschrift SemiBold" panose="020B0502040204020203" pitchFamily="34" charset="0"/>
              </a:rPr>
              <a:t>Hello world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”);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[ 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Body tag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এর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ভিতরে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HTML Code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পুশ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করতে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করা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হয়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।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]</a:t>
            </a:r>
            <a:endParaRPr lang="en-US" sz="2400" b="1" dirty="0">
              <a:solidFill>
                <a:srgbClr val="00B050"/>
              </a:solidFill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console.log(“Hello world”); 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[ console এ প্রিন্ট করতে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করা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। 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document.querySelector(“#item”).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innerHTML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=“&lt;h1&gt;Hello world&lt;/h1&gt;”; 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[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কোনো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Element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এর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ভিতরে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HTML Code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যুক্ত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করতে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করা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811593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Statement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520700" y="1532234"/>
            <a:ext cx="1142136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 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সেমিকোলন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দিয়ে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Statement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শেষ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।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একাধিক স্পেস উপেক্ষা করে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।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যদি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dirty="0">
                <a:latin typeface="Bahnschrift SemiBold SemiConden" panose="020B0502040204020203" pitchFamily="34" charset="0"/>
              </a:rPr>
              <a:t>JavaScript Code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এক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লাইনে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জায়গা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না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নেয়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তাহলে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ভেঙ্গে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লিখতে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হলে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অবশ্যই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Operator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পরে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লিখতে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হবে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।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জাভাস্ক্রিপ্ট স্টেটমেন্ট প্রায়শই একটি কীওয়ার্ড দিয়ে শুরু হয় যাতে জাভাস্ক্রিপ্ট অ্যাকশন সম্পাদিত হয় তা শনাক্ত করা যায়।</a:t>
            </a:r>
            <a:endParaRPr lang="en-US" sz="2400" b="1" dirty="0"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7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Comment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568198" y="1357531"/>
            <a:ext cx="114213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Comment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করা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যাতে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পরবর্তীতে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কোড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দেখলে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বোঝা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যায়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কিসের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কোড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।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কোড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Execute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না।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 এ Comment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করতে হলে  //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চিহ্ন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করতে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।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AA770-6037-4639-93D4-BD674338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78" y="3906237"/>
            <a:ext cx="9691687" cy="10853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521F2B-BB0F-4BA9-88F5-EB864E7BAB68}"/>
              </a:ext>
            </a:extLst>
          </p:cNvPr>
          <p:cNvSpPr/>
          <p:nvPr/>
        </p:nvSpPr>
        <p:spPr>
          <a:xfrm>
            <a:off x="568198" y="5287714"/>
            <a:ext cx="11055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এখানে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সবু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রঙ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র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িখার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পূর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//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চ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ি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স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া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ো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র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জন্য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উক্ত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লে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খ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া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গ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ু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ো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ম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ট   </a:t>
            </a:r>
          </a:p>
        </p:txBody>
      </p:sp>
    </p:spTree>
    <p:extLst>
      <p:ext uri="{BB962C8B-B14F-4D97-AF65-F5344CB8AC3E}">
        <p14:creationId xmlns:p14="http://schemas.microsoft.com/office/powerpoint/2010/main" val="71415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Variables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431800" y="1141968"/>
            <a:ext cx="11519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Variable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চার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(০৪)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ভাবে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Declare করা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যায়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।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2AB9B8-8979-4CAA-9377-346895699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8488"/>
              </p:ext>
            </p:extLst>
          </p:nvPr>
        </p:nvGraphicFramePr>
        <p:xfrm>
          <a:off x="566929" y="2006600"/>
          <a:ext cx="11193272" cy="4385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764">
                  <a:extLst>
                    <a:ext uri="{9D8B030D-6E8A-4147-A177-3AD203B41FA5}">
                      <a16:colId xmlns:a16="http://schemas.microsoft.com/office/drawing/2014/main" val="1238839365"/>
                    </a:ext>
                  </a:extLst>
                </a:gridCol>
                <a:gridCol w="6527512">
                  <a:extLst>
                    <a:ext uri="{9D8B030D-6E8A-4147-A177-3AD203B41FA5}">
                      <a16:colId xmlns:a16="http://schemas.microsoft.com/office/drawing/2014/main" val="1487586847"/>
                    </a:ext>
                  </a:extLst>
                </a:gridCol>
                <a:gridCol w="2638996">
                  <a:extLst>
                    <a:ext uri="{9D8B030D-6E8A-4147-A177-3AD203B41FA5}">
                      <a16:colId xmlns:a16="http://schemas.microsoft.com/office/drawing/2014/main" val="3087685649"/>
                    </a:ext>
                  </a:extLst>
                </a:gridCol>
              </a:tblGrid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606516"/>
                  </a:ext>
                </a:extLst>
              </a:tr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var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যেকোনো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ভাবে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ব্য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হার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করা য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। assign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কৃ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থ্য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বদলানো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।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( Re-declarable and Re-assignable 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var x = 100;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64726"/>
                  </a:ext>
                </a:extLst>
              </a:tr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let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ী-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ও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য়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র্ড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দিয়ে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declare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রলে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, দ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বিতীয়বার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আর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let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কী-ওয়ার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ড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া।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বং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 assign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কৃ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থ্য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বদলানো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।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(Re-assignable)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let x = 20;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196895"/>
                  </a:ext>
                </a:extLst>
              </a:tr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const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assign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কৃ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থ্য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বদলানো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া।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(not re-assignable)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const x= 50;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66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234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Identifiers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431799" y="1119425"/>
            <a:ext cx="1151940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সমস্ত</a:t>
            </a:r>
            <a:r>
              <a:rPr lang="as-IN" sz="2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</a:t>
            </a:r>
            <a:r>
              <a:rPr lang="as-IN" sz="2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ভেরিয়েবলকে অনন্য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(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unique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)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নাম দিয়ে চিহ্নিত করতে হবে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যাকে আমরা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Identifiers</a:t>
            </a:r>
            <a:r>
              <a:rPr lang="en-US" sz="2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বলছি 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9BBF6-AB8C-4A02-A90C-26366B7E2EC0}"/>
              </a:ext>
            </a:extLst>
          </p:cNvPr>
          <p:cNvSpPr/>
          <p:nvPr/>
        </p:nvSpPr>
        <p:spPr>
          <a:xfrm>
            <a:off x="4237135" y="2074071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Identifier Naming Rules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D9514-6733-4C72-8479-D3E22816235D}"/>
              </a:ext>
            </a:extLst>
          </p:cNvPr>
          <p:cNvSpPr txBox="1"/>
          <p:nvPr/>
        </p:nvSpPr>
        <p:spPr>
          <a:xfrm>
            <a:off x="311823" y="2563434"/>
            <a:ext cx="1131824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নামের অক্ষর, অঙ্ক, আন্ডারস্কোর এবং ডলার চিহ্ন থাকতে পারে।</a:t>
            </a:r>
            <a:endParaRPr lang="en-US" sz="2400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নাম একটি অক্ষর দিয়ে শুরু করা আবশ্যক।</a:t>
            </a:r>
            <a:endParaRPr lang="en-US" sz="2400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ন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া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ম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Case Sensitive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.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অথার্ৎ 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(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y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এবং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Y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দু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ট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ি আলাদা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Reserved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Words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কে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হিসেবে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করা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যাবে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না।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Camel Case: camelCase, oldStudentName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Snake Case: snake_case , old_student_name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Pascal Case: PascalCase, OldStudentName etc.</a:t>
            </a:r>
            <a:endParaRPr lang="en-US" sz="2400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4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Data Types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152990-E6EA-4E5A-AA9A-ADA6AE54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1019"/>
              </p:ext>
            </p:extLst>
          </p:nvPr>
        </p:nvGraphicFramePr>
        <p:xfrm>
          <a:off x="428916" y="1231900"/>
          <a:ext cx="10827349" cy="54137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29068">
                  <a:extLst>
                    <a:ext uri="{9D8B030D-6E8A-4147-A177-3AD203B41FA5}">
                      <a16:colId xmlns:a16="http://schemas.microsoft.com/office/drawing/2014/main" val="2448744641"/>
                    </a:ext>
                  </a:extLst>
                </a:gridCol>
                <a:gridCol w="5394960">
                  <a:extLst>
                    <a:ext uri="{9D8B030D-6E8A-4147-A177-3AD203B41FA5}">
                      <a16:colId xmlns:a16="http://schemas.microsoft.com/office/drawing/2014/main" val="3457021431"/>
                    </a:ext>
                  </a:extLst>
                </a:gridCol>
                <a:gridCol w="3703321">
                  <a:extLst>
                    <a:ext uri="{9D8B030D-6E8A-4147-A177-3AD203B41FA5}">
                      <a16:colId xmlns:a16="http://schemas.microsoft.com/office/drawing/2014/main" val="3866346600"/>
                    </a:ext>
                  </a:extLst>
                </a:gridCol>
              </a:tblGrid>
              <a:tr h="4205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Data Types</a:t>
                      </a:r>
                    </a:p>
                  </a:txBody>
                  <a:tcPr anchor="ctr">
                    <a:solidFill>
                      <a:srgbClr val="F7DF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7DF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>
                    <a:solidFill>
                      <a:srgbClr val="F7DF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79974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7663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String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Strings 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কে (Single/Double) quotation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চ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িহ্ন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ভ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ল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েখা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var name = “Maruf” || var name = ‘Maruf’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98370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Number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Number 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দ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শমিক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ং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খ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অ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থবা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ছ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াড়া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ল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খা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যায়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var age = 20 || var height = 5.21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41696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Bigint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বড়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ং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খ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 assign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ড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েটা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ট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াইপ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ল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াগে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 y = 123e5;    // 12300000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825438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Boolean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/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ম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িথ্যা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্দে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শ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91788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Undefined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ো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ো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ডেটা assign না করা হলে Undefined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ল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 car; || car = undefined; 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8064"/>
                  </a:ext>
                </a:extLst>
              </a:tr>
              <a:tr h="43514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Null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ো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নো কিছ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ু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ু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প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্দে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শ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 age = null;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16573"/>
                  </a:ext>
                </a:extLst>
              </a:tr>
              <a:tr h="50906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>
                          <a:effectLst/>
                          <a:latin typeface="Bahnschrift SemiBold" panose="020B0502040204020203" pitchFamily="34" charset="0"/>
                        </a:rPr>
                        <a:t>Object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Multiple data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কসা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Hold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প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{ }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য় ।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let student={ }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63526"/>
                  </a:ext>
                </a:extLst>
              </a:tr>
              <a:tr h="5090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Bahnschrift SemiBold" panose="020B0502040204020203" pitchFamily="34" charset="0"/>
                        </a:rPr>
                        <a:t>Array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Multiple data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কসা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Hold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প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[ ] 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য় 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let student=[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73001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Symbol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Unique Identifier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ৈর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ী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জন্য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য় 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 x = Symbol("id")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07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C910"/>
        </a:solidFill>
        <a:ln>
          <a:solidFill>
            <a:srgbClr val="FDC91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916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Bahnschrift SemiBold</vt:lpstr>
      <vt:lpstr>Bahnschrift SemiBold SemiConden</vt:lpstr>
      <vt:lpstr>Calibri</vt:lpstr>
      <vt:lpstr>Calibri Light</vt:lpstr>
      <vt:lpstr>Hind Siliguri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Maruf</dc:creator>
  <cp:lastModifiedBy>Md Maruf</cp:lastModifiedBy>
  <cp:revision>52</cp:revision>
  <dcterms:created xsi:type="dcterms:W3CDTF">2023-03-24T13:00:35Z</dcterms:created>
  <dcterms:modified xsi:type="dcterms:W3CDTF">2023-03-28T19:56:57Z</dcterms:modified>
</cp:coreProperties>
</file>