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66" r:id="rId4"/>
    <p:sldId id="257" r:id="rId5"/>
    <p:sldId id="262" r:id="rId6"/>
    <p:sldId id="264" r:id="rId7"/>
    <p:sldId id="267" r:id="rId8"/>
    <p:sldId id="268" r:id="rId9"/>
    <p:sldId id="265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A28"/>
    <a:srgbClr val="00CC99"/>
    <a:srgbClr val="3173F7"/>
    <a:srgbClr val="FFFFFF"/>
    <a:srgbClr val="FF5050"/>
    <a:srgbClr val="F7DF1E"/>
    <a:srgbClr val="FDC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7A91-06C0-40AE-842D-3A9E6740877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4DAD7-4D8F-4876-B59F-97ED4001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4DAD7-4D8F-4876-B59F-97ED40012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B0A-F025-4EDD-8CFB-095C885E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4F377-36F2-4963-967D-0B4CD5D1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DB85-2F5F-4597-8707-D3AACD9B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7B4-80B9-4A16-9D97-EE26D82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2AEB-B90A-4D7E-A2B0-E8B9CFDB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D69F-5D41-4597-96C1-0F88E8F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E049-26B0-4137-8A37-56FC57AD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F964-B1F8-4B84-B244-6EA78F97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4E97-D3E9-4642-A3B6-04E49CC9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6CE-05B6-43F6-9175-048FA51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A34B-B9CB-4AF2-A385-9245E712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4456-1F30-4CDF-9B60-96417A02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88A2-6551-4FC0-B325-966D55E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DBF4-65E1-4DBA-8B51-9AFA6603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24B-6DB3-4EF8-84E0-6E62A8D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701-90F0-4549-A05F-F179A9B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0B70-06C0-4F8B-A52C-A913711D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56C7-B101-4C9E-8839-25886D89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EA04-895E-455D-95F8-5A45976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E344-0CC5-414D-8350-DEDB214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28FE-18F7-4EA7-A93F-6E3E502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7FF2-5384-480B-92A6-E82BBA1A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C6B3-A465-43C3-BFA9-8262913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3436-78F8-49AD-91A6-588B6605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4B3F-F0B5-46BD-9246-66A767C0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EA86-C43B-4125-BFFE-FF7384A7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662F-0E68-41AB-BFF3-E38A1434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D4F83-9D7F-43CE-88A5-990C3A5D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2E23-D667-4131-A501-6DACDFE7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0D0D-308A-4C6D-99EC-D5D06CB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DE13-D01A-44A9-8342-C2CEEDAE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C1F-F6B7-4F6D-B296-B405A35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4534-269D-44B8-AEEA-2EFA6DB7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D3C9-BDDB-4542-B58E-488B30EB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AD335-107A-46FA-8774-518388A7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0A65-9787-4300-81C6-1EA25456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D3915-0068-4159-B4D0-8F4CC499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3627D-0B5E-4333-8A2F-04657CCE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CA7E-5415-49AA-830D-8E9B531E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1FC-421F-46DD-8D93-A9E4920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257A0-50BA-469B-96B9-9755E1F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F6B6-3367-460F-9D73-ECE28C17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531F-FFA2-4160-9597-4B096D45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B6AE-13F0-4029-A203-6C17FAD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A7FD-D240-467B-BF89-8D0D83A0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680FE-3D9B-4D71-A738-2D509F7E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B95-D726-4276-AFA7-56837501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E23-8917-4089-A8C3-C67F1185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59BC-4269-4C9D-9BF3-42128AED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1467-8F1F-41D4-8A9E-7ECF0A8D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4001-22A7-437F-993D-D56F53B5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895D-B675-40B1-8D09-A12FB8D3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EABC-3ABB-4B36-A8F7-364A2375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48400-9D63-49EC-93EE-2FC3E98ED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66F89-CBC1-43A6-BF5C-588AFC6E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B704-D85B-48FD-A018-AF2B58CB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608E-B570-4FA9-8997-857207B2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F637-2B34-46B4-8BDD-124A0A60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5252-45EB-42FC-9FD0-D0777D59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812B-A35F-420D-8F16-8F8D13E1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E17D-3F4A-488E-ABEF-D2EE5B06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6CBD-A120-46A4-8677-9A71D044FFA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91EC-5279-4FC6-96A2-76BD7BE3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68AE-B265-4202-B2C6-E4737CCE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Tutorial">
            <a:extLst>
              <a:ext uri="{FF2B5EF4-FFF2-40B4-BE49-F238E27FC236}">
                <a16:creationId xmlns:a16="http://schemas.microsoft.com/office/drawing/2014/main" id="{97756740-F603-4EC7-9FB5-B7D534CF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984123"/>
            <a:ext cx="2143125" cy="2143125"/>
          </a:xfrm>
          <a:prstGeom prst="rect">
            <a:avLst/>
          </a:prstGeom>
          <a:solidFill>
            <a:srgbClr val="F7DF1E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453B7-5903-40C4-A830-694563E1275C}"/>
              </a:ext>
            </a:extLst>
          </p:cNvPr>
          <p:cNvSpPr txBox="1"/>
          <p:nvPr/>
        </p:nvSpPr>
        <p:spPr>
          <a:xfrm>
            <a:off x="3758183" y="4379762"/>
            <a:ext cx="491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Tutorial By </a:t>
            </a:r>
            <a:r>
              <a:rPr lang="en-US" sz="4800" b="1" dirty="0">
                <a:solidFill>
                  <a:srgbClr val="3173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Maruf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ED797-C5AB-4EBA-A16A-9DDB27A80B4B}"/>
              </a:ext>
            </a:extLst>
          </p:cNvPr>
          <p:cNvSpPr txBox="1"/>
          <p:nvPr/>
        </p:nvSpPr>
        <p:spPr>
          <a:xfrm>
            <a:off x="4831394" y="3456432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JavaScript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Functions ?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D2486D-16E3-45DC-A493-95672B30AB10}"/>
              </a:ext>
            </a:extLst>
          </p:cNvPr>
          <p:cNvSpPr/>
          <p:nvPr/>
        </p:nvSpPr>
        <p:spPr>
          <a:xfrm>
            <a:off x="190500" y="1158080"/>
            <a:ext cx="11751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 SemiConden" panose="020B0502040204020203" pitchFamily="34" charset="0"/>
              </a:rPr>
              <a:t>JavaScript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>
                <a:latin typeface="Bahnschrift SemiBold SemiConden" panose="020B0502040204020203" pitchFamily="34" charset="0"/>
              </a:rPr>
              <a:t>Functions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কে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Call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করার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Function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টির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নাম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লিখে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তারপর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()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চিহ্ন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দিতে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031D0-AABF-4353-889D-552BB64A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20" y="3966055"/>
            <a:ext cx="4752975" cy="60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BA0BD1-84FC-4D95-BCC7-CAFAA88680EF}"/>
              </a:ext>
            </a:extLst>
          </p:cNvPr>
          <p:cNvSpPr txBox="1"/>
          <p:nvPr/>
        </p:nvSpPr>
        <p:spPr>
          <a:xfrm>
            <a:off x="4906997" y="234153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Syntax</a:t>
            </a:r>
            <a:endParaRPr lang="en-US" sz="24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CE23D-D67E-4F9F-9A74-FF6538651EC5}"/>
              </a:ext>
            </a:extLst>
          </p:cNvPr>
          <p:cNvSpPr/>
          <p:nvPr/>
        </p:nvSpPr>
        <p:spPr>
          <a:xfrm>
            <a:off x="3030300" y="4066420"/>
            <a:ext cx="2286000" cy="408871"/>
          </a:xfrm>
          <a:prstGeom prst="rect">
            <a:avLst/>
          </a:prstGeom>
          <a:noFill/>
          <a:ln w="38100">
            <a:solidFill>
              <a:srgbClr val="317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1BE155-03E2-499F-A118-22D5CD34770C}"/>
              </a:ext>
            </a:extLst>
          </p:cNvPr>
          <p:cNvSpPr/>
          <p:nvPr/>
        </p:nvSpPr>
        <p:spPr>
          <a:xfrm>
            <a:off x="5075987" y="3339035"/>
            <a:ext cx="1816426" cy="397668"/>
          </a:xfrm>
          <a:prstGeom prst="rect">
            <a:avLst/>
          </a:prstGeom>
          <a:solidFill>
            <a:srgbClr val="317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Function name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6C25DC-4075-43D8-9626-39616FA05264}"/>
              </a:ext>
            </a:extLst>
          </p:cNvPr>
          <p:cNvCxnSpPr>
            <a:cxnSpLocks/>
          </p:cNvCxnSpPr>
          <p:nvPr/>
        </p:nvCxnSpPr>
        <p:spPr>
          <a:xfrm flipV="1">
            <a:off x="4136737" y="3555292"/>
            <a:ext cx="899922" cy="511128"/>
          </a:xfrm>
          <a:prstGeom prst="bentConnector3">
            <a:avLst>
              <a:gd name="adj1" fmla="val 2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826DB-D83A-4A2A-A8F6-42FA65A1C5C3}"/>
              </a:ext>
            </a:extLst>
          </p:cNvPr>
          <p:cNvSpPr/>
          <p:nvPr/>
        </p:nvSpPr>
        <p:spPr>
          <a:xfrm>
            <a:off x="5516149" y="4090033"/>
            <a:ext cx="1463040" cy="3657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39EAEB-CE52-4A23-A2C0-10C38788C322}"/>
              </a:ext>
            </a:extLst>
          </p:cNvPr>
          <p:cNvCxnSpPr>
            <a:cxnSpLocks/>
          </p:cNvCxnSpPr>
          <p:nvPr/>
        </p:nvCxnSpPr>
        <p:spPr>
          <a:xfrm>
            <a:off x="6202739" y="4502888"/>
            <a:ext cx="1554480" cy="239871"/>
          </a:xfrm>
          <a:prstGeom prst="bentConnector3">
            <a:avLst>
              <a:gd name="adj1" fmla="val 117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1F477-4FED-4773-8DAF-1479ABA41973}"/>
              </a:ext>
            </a:extLst>
          </p:cNvPr>
          <p:cNvSpPr/>
          <p:nvPr/>
        </p:nvSpPr>
        <p:spPr>
          <a:xfrm>
            <a:off x="7783275" y="4524261"/>
            <a:ext cx="1525905" cy="3887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Argument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82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Project - 02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7F76F-B4A4-4B17-99EE-26CC127C09EE}"/>
              </a:ext>
            </a:extLst>
          </p:cNvPr>
          <p:cNvSpPr txBox="1"/>
          <p:nvPr/>
        </p:nvSpPr>
        <p:spPr>
          <a:xfrm>
            <a:off x="3922776" y="1231900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Multiplication Table</a:t>
            </a:r>
          </a:p>
        </p:txBody>
      </p:sp>
    </p:spTree>
    <p:extLst>
      <p:ext uri="{BB962C8B-B14F-4D97-AF65-F5344CB8AC3E}">
        <p14:creationId xmlns:p14="http://schemas.microsoft.com/office/powerpoint/2010/main" val="214205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Interactions?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253BA-D5A4-49BF-8431-E8557B8DADA5}"/>
              </a:ext>
            </a:extLst>
          </p:cNvPr>
          <p:cNvSpPr/>
          <p:nvPr/>
        </p:nvSpPr>
        <p:spPr>
          <a:xfrm>
            <a:off x="345980" y="1078131"/>
            <a:ext cx="11297539" cy="5352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alert(“Hello world”)   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window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তে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alert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প্রদর্শনের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জন্য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ব্যবহৃত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হয়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।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prompt(“What is your age?”)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window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থেকে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Data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নেয়ার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জন্য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ব্যবহৃত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হয়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।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confirm(“Are You sure ?”)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window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থেকে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true/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false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type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Data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নেয়ার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জন্য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ব্যবহৃত</a:t>
            </a:r>
            <a:r>
              <a:rPr lang="en-US" sz="2500" b="1" dirty="0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500" b="1" dirty="0" err="1">
                <a:solidFill>
                  <a:srgbClr val="00B05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হয়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। </a:t>
            </a:r>
            <a:r>
              <a:rPr lang="en-US" sz="25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]</a:t>
            </a:r>
          </a:p>
          <a:p>
            <a:pPr>
              <a:lnSpc>
                <a:spcPct val="200000"/>
              </a:lnSpc>
            </a:pPr>
            <a:endParaRPr lang="en-US" sz="25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8F6972-1E72-4F15-8EEB-4D0214B0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948339"/>
            <a:ext cx="3448050" cy="77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6B3A6-C614-4C91-A226-BE8F7F54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3495004"/>
            <a:ext cx="5610225" cy="695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A5F807-4A47-433A-9D0A-CF453774D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4" y="5136737"/>
            <a:ext cx="4324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5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Type Conversion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FF13F7-BE15-4060-94E7-D170A35C04BC}"/>
              </a:ext>
            </a:extLst>
          </p:cNvPr>
          <p:cNvSpPr txBox="1"/>
          <p:nvPr/>
        </p:nvSpPr>
        <p:spPr>
          <a:xfrm>
            <a:off x="790575" y="2687461"/>
            <a:ext cx="352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Number Conversion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A09A2-A0DF-425E-AA08-E011288A7A4C}"/>
              </a:ext>
            </a:extLst>
          </p:cNvPr>
          <p:cNvCxnSpPr>
            <a:cxnSpLocks/>
          </p:cNvCxnSpPr>
          <p:nvPr/>
        </p:nvCxnSpPr>
        <p:spPr>
          <a:xfrm>
            <a:off x="400050" y="2962324"/>
            <a:ext cx="4000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9B564B-F209-4C89-97F3-F3F39371936B}"/>
              </a:ext>
            </a:extLst>
          </p:cNvPr>
          <p:cNvSpPr txBox="1"/>
          <p:nvPr/>
        </p:nvSpPr>
        <p:spPr>
          <a:xfrm>
            <a:off x="857249" y="3240169"/>
            <a:ext cx="31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Number</a:t>
            </a:r>
            <a:r>
              <a:rPr lang="en-US" sz="24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(“20”)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C9A2-A5F5-4899-88CF-FE59031B07E1}"/>
              </a:ext>
            </a:extLst>
          </p:cNvPr>
          <p:cNvSpPr txBox="1"/>
          <p:nvPr/>
        </p:nvSpPr>
        <p:spPr>
          <a:xfrm>
            <a:off x="866774" y="3811531"/>
            <a:ext cx="31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parseInt</a:t>
            </a:r>
            <a:r>
              <a:rPr lang="en-US" sz="24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(“20”)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1DB3B-3F66-4002-9B77-7E2F71CC1376}"/>
              </a:ext>
            </a:extLst>
          </p:cNvPr>
          <p:cNvSpPr txBox="1"/>
          <p:nvPr/>
        </p:nvSpPr>
        <p:spPr>
          <a:xfrm>
            <a:off x="800100" y="4366453"/>
            <a:ext cx="352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String Conversion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E0E469-F302-4488-B5E4-3B0EFE519D22}"/>
              </a:ext>
            </a:extLst>
          </p:cNvPr>
          <p:cNvCxnSpPr>
            <a:cxnSpLocks/>
          </p:cNvCxnSpPr>
          <p:nvPr/>
        </p:nvCxnSpPr>
        <p:spPr>
          <a:xfrm>
            <a:off x="381000" y="4667730"/>
            <a:ext cx="4000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D16A8E-27D2-4C83-8844-041BAE99B3FA}"/>
              </a:ext>
            </a:extLst>
          </p:cNvPr>
          <p:cNvSpPr txBox="1"/>
          <p:nvPr/>
        </p:nvSpPr>
        <p:spPr>
          <a:xfrm>
            <a:off x="885824" y="4955857"/>
            <a:ext cx="31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String</a:t>
            </a:r>
            <a:r>
              <a:rPr lang="en-US" sz="24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(“123”)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24214-9C45-476D-ACBC-21293FB927B0}"/>
              </a:ext>
            </a:extLst>
          </p:cNvPr>
          <p:cNvSpPr txBox="1"/>
          <p:nvPr/>
        </p:nvSpPr>
        <p:spPr>
          <a:xfrm>
            <a:off x="819150" y="5476875"/>
            <a:ext cx="352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Boolean Conversion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79AB4B-27A3-4AEA-B51A-DC3C1CCA8F48}"/>
              </a:ext>
            </a:extLst>
          </p:cNvPr>
          <p:cNvCxnSpPr>
            <a:cxnSpLocks/>
          </p:cNvCxnSpPr>
          <p:nvPr/>
        </p:nvCxnSpPr>
        <p:spPr>
          <a:xfrm>
            <a:off x="371475" y="5748010"/>
            <a:ext cx="4000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09D5A-DE4B-4A97-B623-33AC8CD3B2CD}"/>
              </a:ext>
            </a:extLst>
          </p:cNvPr>
          <p:cNvSpPr txBox="1"/>
          <p:nvPr/>
        </p:nvSpPr>
        <p:spPr>
          <a:xfrm>
            <a:off x="885824" y="6066279"/>
            <a:ext cx="31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Boolean</a:t>
            </a:r>
            <a:r>
              <a:rPr lang="en-US" sz="2400" dirty="0">
                <a:solidFill>
                  <a:srgbClr val="FF5050"/>
                </a:solidFill>
                <a:latin typeface="Bahnschrift SemiBold" panose="020B0502040204020203" pitchFamily="34" charset="0"/>
              </a:rPr>
              <a:t>(“123”)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FD87B-12C2-4F46-90B4-309FCB2C33AC}"/>
              </a:ext>
            </a:extLst>
          </p:cNvPr>
          <p:cNvSpPr txBox="1"/>
          <p:nvPr/>
        </p:nvSpPr>
        <p:spPr>
          <a:xfrm>
            <a:off x="190500" y="1017828"/>
            <a:ext cx="11632692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000" b="1" dirty="0">
                <a:latin typeface="Bahnschrift SemiBold" panose="020B0502040204020203" pitchFamily="34" charset="0"/>
              </a:rPr>
              <a:t>JavaScript </a:t>
            </a:r>
            <a:r>
              <a:rPr lang="en-US" sz="30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Type Conversion 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ব</a:t>
            </a:r>
            <a:r>
              <a:rPr lang="en-US" sz="30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লতে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30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বু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ঝ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া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য়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ক Type 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en-US" sz="30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ডেটাকে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30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অন্য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 Type 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ূ</a:t>
            </a:r>
            <a:r>
              <a:rPr lang="as-IN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প</a:t>
            </a:r>
            <a:r>
              <a:rPr lang="en-US" sz="30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ান্তর</a:t>
            </a:r>
            <a:r>
              <a:rPr lang="en-US" sz="3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30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করা</a:t>
            </a:r>
            <a:endParaRPr lang="en-US" sz="30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/>
      <p:bldP spid="11" grpId="0"/>
      <p:bldP spid="13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Comparison?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B910-7208-4D87-9800-527B2730A172}"/>
              </a:ext>
            </a:extLst>
          </p:cNvPr>
          <p:cNvSpPr txBox="1"/>
          <p:nvPr/>
        </p:nvSpPr>
        <p:spPr>
          <a:xfrm>
            <a:off x="207169" y="1189068"/>
            <a:ext cx="1143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</a:t>
            </a:r>
            <a:r>
              <a:rPr lang="en-US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Comparison</a:t>
            </a:r>
            <a:r>
              <a:rPr lang="as-IN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এবং 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Logical</a:t>
            </a:r>
            <a:r>
              <a:rPr lang="en-US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Operator</a:t>
            </a:r>
            <a:r>
              <a:rPr lang="as-IN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সত্য বা মিথ্যা পরীক্ষা করতে ব্যবহার করা হয়।</a:t>
            </a:r>
            <a:endParaRPr lang="en-US" sz="28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02AF4-150C-459B-8359-CCB13E616B17}"/>
              </a:ext>
            </a:extLst>
          </p:cNvPr>
          <p:cNvSpPr/>
          <p:nvPr/>
        </p:nvSpPr>
        <p:spPr>
          <a:xfrm>
            <a:off x="190500" y="2450540"/>
            <a:ext cx="3571088" cy="598463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Comparison</a:t>
            </a:r>
            <a:r>
              <a:rPr lang="en-US" sz="1200" dirty="0"/>
              <a:t>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 Operators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D392D3-CCD4-4D3F-83ED-AEB59700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99370"/>
              </p:ext>
            </p:extLst>
          </p:nvPr>
        </p:nvGraphicFramePr>
        <p:xfrm>
          <a:off x="228601" y="3215494"/>
          <a:ext cx="3571089" cy="307096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42959">
                  <a:extLst>
                    <a:ext uri="{9D8B030D-6E8A-4147-A177-3AD203B41FA5}">
                      <a16:colId xmlns:a16="http://schemas.microsoft.com/office/drawing/2014/main" val="1975509664"/>
                    </a:ext>
                  </a:extLst>
                </a:gridCol>
                <a:gridCol w="2628130">
                  <a:extLst>
                    <a:ext uri="{9D8B030D-6E8A-4147-A177-3AD203B41FA5}">
                      <a16:colId xmlns:a16="http://schemas.microsoft.com/office/drawing/2014/main" val="2784106274"/>
                    </a:ext>
                  </a:extLst>
                </a:gridCol>
              </a:tblGrid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2347047118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equal to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1293355911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equal value and equal type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1822686892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622239174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3056918905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1337775247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less than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4251658350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greater than or equal to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1894876042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less than or equal to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33991642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C6643-CC67-48B5-BF5E-7653D2211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2352"/>
              </p:ext>
            </p:extLst>
          </p:nvPr>
        </p:nvGraphicFramePr>
        <p:xfrm>
          <a:off x="3974312" y="3211446"/>
          <a:ext cx="3250917" cy="142552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13806">
                  <a:extLst>
                    <a:ext uri="{9D8B030D-6E8A-4147-A177-3AD203B41FA5}">
                      <a16:colId xmlns:a16="http://schemas.microsoft.com/office/drawing/2014/main" val="382868348"/>
                    </a:ext>
                  </a:extLst>
                </a:gridCol>
                <a:gridCol w="1737111">
                  <a:extLst>
                    <a:ext uri="{9D8B030D-6E8A-4147-A177-3AD203B41FA5}">
                      <a16:colId xmlns:a16="http://schemas.microsoft.com/office/drawing/2014/main" val="3091446676"/>
                    </a:ext>
                  </a:extLst>
                </a:gridCol>
              </a:tblGrid>
              <a:tr h="35638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Operator</a:t>
                      </a:r>
                    </a:p>
                  </a:txBody>
                  <a:tcPr marL="124923" marR="62462" marT="62462" marB="624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62462" marR="62462" marT="62462" marB="62462"/>
                </a:tc>
                <a:extLst>
                  <a:ext uri="{0D108BD9-81ED-4DB2-BD59-A6C34878D82A}">
                    <a16:rowId xmlns:a16="http://schemas.microsoft.com/office/drawing/2014/main" val="3108338051"/>
                  </a:ext>
                </a:extLst>
              </a:tr>
              <a:tr h="35638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&amp;&amp;</a:t>
                      </a:r>
                    </a:p>
                  </a:txBody>
                  <a:tcPr marL="124923" marR="62462" marT="62462" marB="624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logical and</a:t>
                      </a:r>
                    </a:p>
                  </a:txBody>
                  <a:tcPr marL="62462" marR="62462" marT="62462" marB="62462"/>
                </a:tc>
                <a:extLst>
                  <a:ext uri="{0D108BD9-81ED-4DB2-BD59-A6C34878D82A}">
                    <a16:rowId xmlns:a16="http://schemas.microsoft.com/office/drawing/2014/main" val="4289597943"/>
                  </a:ext>
                </a:extLst>
              </a:tr>
              <a:tr h="35638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||</a:t>
                      </a:r>
                    </a:p>
                  </a:txBody>
                  <a:tcPr marL="124923" marR="62462" marT="62462" marB="624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logical or</a:t>
                      </a:r>
                    </a:p>
                  </a:txBody>
                  <a:tcPr marL="62462" marR="62462" marT="62462" marB="62462"/>
                </a:tc>
                <a:extLst>
                  <a:ext uri="{0D108BD9-81ED-4DB2-BD59-A6C34878D82A}">
                    <a16:rowId xmlns:a16="http://schemas.microsoft.com/office/drawing/2014/main" val="3383385625"/>
                  </a:ext>
                </a:extLst>
              </a:tr>
              <a:tr h="35638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!</a:t>
                      </a:r>
                    </a:p>
                  </a:txBody>
                  <a:tcPr marL="124923" marR="62462" marT="62462" marB="624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logical not</a:t>
                      </a:r>
                    </a:p>
                  </a:txBody>
                  <a:tcPr marL="62462" marR="62462" marT="62462" marB="62462"/>
                </a:tc>
                <a:extLst>
                  <a:ext uri="{0D108BD9-81ED-4DB2-BD59-A6C34878D82A}">
                    <a16:rowId xmlns:a16="http://schemas.microsoft.com/office/drawing/2014/main" val="386950799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BEA463C-224C-44D5-B7A7-0B919A0B15CA}"/>
              </a:ext>
            </a:extLst>
          </p:cNvPr>
          <p:cNvSpPr/>
          <p:nvPr/>
        </p:nvSpPr>
        <p:spPr>
          <a:xfrm>
            <a:off x="3964787" y="2453934"/>
            <a:ext cx="3250917" cy="595069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Logical</a:t>
            </a:r>
            <a:r>
              <a:rPr lang="en-US" sz="1200" dirty="0"/>
              <a:t> 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Operators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555071-EC10-4B64-A013-B0037F771FBA}"/>
              </a:ext>
            </a:extLst>
          </p:cNvPr>
          <p:cNvSpPr/>
          <p:nvPr/>
        </p:nvSpPr>
        <p:spPr>
          <a:xfrm>
            <a:off x="7434126" y="2446492"/>
            <a:ext cx="4550578" cy="602511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? Operators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A128A8E-E83C-4111-93DC-EE177685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74436"/>
              </p:ext>
            </p:extLst>
          </p:nvPr>
        </p:nvGraphicFramePr>
        <p:xfrm>
          <a:off x="7434126" y="3211446"/>
          <a:ext cx="4550578" cy="136487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01597">
                  <a:extLst>
                    <a:ext uri="{9D8B030D-6E8A-4147-A177-3AD203B41FA5}">
                      <a16:colId xmlns:a16="http://schemas.microsoft.com/office/drawing/2014/main" val="1975509664"/>
                    </a:ext>
                  </a:extLst>
                </a:gridCol>
                <a:gridCol w="3348981">
                  <a:extLst>
                    <a:ext uri="{9D8B030D-6E8A-4147-A177-3AD203B41FA5}">
                      <a16:colId xmlns:a16="http://schemas.microsoft.com/office/drawing/2014/main" val="2784106274"/>
                    </a:ext>
                  </a:extLst>
                </a:gridCol>
              </a:tblGrid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Operator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2347047118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?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Ternary Operator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1293355911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??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Nullish Coalescing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1822686892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?.</a:t>
                      </a:r>
                    </a:p>
                  </a:txBody>
                  <a:tcPr marL="91850" marR="45925" marT="45925" marB="45925"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Chaining</a:t>
                      </a:r>
                    </a:p>
                  </a:txBody>
                  <a:tcPr marL="45925" marR="45925" marT="45925" marB="45925"/>
                </a:tc>
                <a:extLst>
                  <a:ext uri="{0D108BD9-81ED-4DB2-BD59-A6C34878D82A}">
                    <a16:rowId xmlns:a16="http://schemas.microsoft.com/office/drawing/2014/main" val="62223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81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if…..else Statement 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587508-FDDD-4DC6-BEE0-CF2180FC197F}"/>
              </a:ext>
            </a:extLst>
          </p:cNvPr>
          <p:cNvSpPr txBox="1"/>
          <p:nvPr/>
        </p:nvSpPr>
        <p:spPr>
          <a:xfrm>
            <a:off x="190500" y="1158080"/>
            <a:ext cx="1143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</a:t>
            </a:r>
            <a:r>
              <a:rPr lang="en-US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if....else Statement </a:t>
            </a:r>
            <a:r>
              <a:rPr lang="en-US" sz="28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নিদির্ষ্ট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Condition </a:t>
            </a:r>
            <a:r>
              <a:rPr lang="en-US" sz="28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8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উপর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8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ভিত্তি</a:t>
            </a:r>
            <a:r>
              <a:rPr lang="en-US" sz="28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8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করে</a:t>
            </a:r>
            <a:r>
              <a:rPr lang="as-IN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8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নিদির্ষ্ট</a:t>
            </a:r>
            <a:r>
              <a:rPr lang="en-US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Code </a:t>
            </a:r>
            <a:r>
              <a:rPr lang="en-US" sz="28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কে</a:t>
            </a:r>
            <a:r>
              <a:rPr lang="en-US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Execute করতে </a:t>
            </a:r>
            <a:r>
              <a:rPr lang="en-US" sz="28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দেয়</a:t>
            </a:r>
            <a:r>
              <a:rPr lang="en-US" sz="28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0E48A-0927-44B4-8F56-BCB18E61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06" y="2212298"/>
            <a:ext cx="7282930" cy="167854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AF37B-D120-465B-A00D-DEC802455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4184332"/>
            <a:ext cx="6115050" cy="22383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4234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Loop Statement ?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901F92-7363-40CB-9525-57A8D34E2F94}"/>
              </a:ext>
            </a:extLst>
          </p:cNvPr>
          <p:cNvSpPr txBox="1"/>
          <p:nvPr/>
        </p:nvSpPr>
        <p:spPr>
          <a:xfrm>
            <a:off x="3694568" y="2489214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 এ loop </a:t>
            </a:r>
            <a:r>
              <a:rPr lang="as-IN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প</a:t>
            </a:r>
            <a:r>
              <a:rPr lang="en-US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as-IN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র</a:t>
            </a:r>
            <a:r>
              <a:rPr lang="en-US" sz="2400" b="1" dirty="0" err="1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ধান</a:t>
            </a:r>
            <a:r>
              <a:rPr lang="as-IN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ত</a:t>
            </a:r>
            <a:r>
              <a:rPr lang="en-US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৩</a:t>
            </a:r>
            <a:r>
              <a:rPr lang="en-US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প</a:t>
            </a:r>
            <a:r>
              <a:rPr lang="en-US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as-IN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র</a:t>
            </a:r>
            <a:r>
              <a:rPr lang="en-US" sz="2400" b="1" dirty="0" err="1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কার</a:t>
            </a:r>
            <a:r>
              <a:rPr lang="en-US" sz="2400" b="1" dirty="0">
                <a:solidFill>
                  <a:srgbClr val="00CC99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</a:t>
            </a:r>
            <a:endParaRPr lang="en-US" sz="2400" dirty="0">
              <a:solidFill>
                <a:srgbClr val="00CC99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966D-0F40-4048-880E-C4003BC1B499}"/>
              </a:ext>
            </a:extLst>
          </p:cNvPr>
          <p:cNvSpPr/>
          <p:nvPr/>
        </p:nvSpPr>
        <p:spPr>
          <a:xfrm>
            <a:off x="300029" y="3133759"/>
            <a:ext cx="2734056" cy="10972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54B83-46C6-45A0-B0FB-EDE12A218B78}"/>
              </a:ext>
            </a:extLst>
          </p:cNvPr>
          <p:cNvSpPr/>
          <p:nvPr/>
        </p:nvSpPr>
        <p:spPr>
          <a:xfrm>
            <a:off x="4647819" y="3164747"/>
            <a:ext cx="2734056" cy="109728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8EE88B-73CB-4D26-B796-2DD7E92C4EC0}"/>
              </a:ext>
            </a:extLst>
          </p:cNvPr>
          <p:cNvSpPr/>
          <p:nvPr/>
        </p:nvSpPr>
        <p:spPr>
          <a:xfrm>
            <a:off x="9149135" y="3133759"/>
            <a:ext cx="2734056" cy="109728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Do…while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05AA9-100E-474F-BEA5-4BB8B548189D}"/>
              </a:ext>
            </a:extLst>
          </p:cNvPr>
          <p:cNvSpPr txBox="1"/>
          <p:nvPr/>
        </p:nvSpPr>
        <p:spPr>
          <a:xfrm>
            <a:off x="543306" y="4475895"/>
            <a:ext cx="1164869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  <a:cs typeface="Hind Siliguri" panose="02000000000000000000" pitchFamily="2" charset="0"/>
              </a:rPr>
              <a:t>object</a:t>
            </a: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 </a:t>
            </a:r>
            <a:r>
              <a:rPr lang="en-US" sz="2800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ক্ষেত্রে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লুপিং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করানোর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ব্যবহৃত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F553F-819F-47F1-950B-8970E2B5AA5F}"/>
              </a:ext>
            </a:extLst>
          </p:cNvPr>
          <p:cNvSpPr/>
          <p:nvPr/>
        </p:nvSpPr>
        <p:spPr>
          <a:xfrm>
            <a:off x="2225926" y="5544820"/>
            <a:ext cx="2734056" cy="1097280"/>
          </a:xfrm>
          <a:prstGeom prst="rect">
            <a:avLst/>
          </a:prstGeom>
          <a:gradFill flip="none" rotWithShape="1">
            <a:gsLst>
              <a:gs pos="0">
                <a:srgbClr val="E41A28">
                  <a:shade val="30000"/>
                  <a:satMod val="115000"/>
                </a:srgbClr>
              </a:gs>
              <a:gs pos="50000">
                <a:srgbClr val="E41A28">
                  <a:shade val="67500"/>
                  <a:satMod val="115000"/>
                </a:srgbClr>
              </a:gs>
              <a:gs pos="100000">
                <a:srgbClr val="E41A2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For…in Loop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66B952-3890-49E3-B226-9B654FC1A6DC}"/>
              </a:ext>
            </a:extLst>
          </p:cNvPr>
          <p:cNvSpPr/>
          <p:nvPr/>
        </p:nvSpPr>
        <p:spPr>
          <a:xfrm>
            <a:off x="7090382" y="5544820"/>
            <a:ext cx="2734056" cy="1097280"/>
          </a:xfrm>
          <a:prstGeom prst="rect">
            <a:avLst/>
          </a:prstGeom>
          <a:gradFill flip="none" rotWithShape="1">
            <a:gsLst>
              <a:gs pos="0">
                <a:srgbClr val="00CC99">
                  <a:shade val="30000"/>
                  <a:satMod val="115000"/>
                </a:srgbClr>
              </a:gs>
              <a:gs pos="50000">
                <a:srgbClr val="00CC99">
                  <a:shade val="67500"/>
                  <a:satMod val="115000"/>
                </a:srgbClr>
              </a:gs>
              <a:gs pos="100000">
                <a:srgbClr val="00CC9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For…of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4737C-33B0-4565-A808-D0BE4BA6291E}"/>
              </a:ext>
            </a:extLst>
          </p:cNvPr>
          <p:cNvSpPr txBox="1"/>
          <p:nvPr/>
        </p:nvSpPr>
        <p:spPr>
          <a:xfrm>
            <a:off x="271653" y="1108892"/>
            <a:ext cx="1164869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 বিভিন্ন সময় একই কোড বারবার এক্সিকিউট করানোর প্রয়োজন 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তখনই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loop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 </a:t>
            </a:r>
            <a:r>
              <a:rPr lang="as-IN" b="1" dirty="0"/>
              <a:t> </a:t>
            </a: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endParaRPr lang="en-US" sz="26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6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 animBg="1"/>
      <p:bldP spid="14" grpId="0"/>
      <p:bldP spid="16" grpId="0" animBg="1"/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While Loop Statement ?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54737C-33B0-4565-A808-D0BE4BA6291E}"/>
              </a:ext>
            </a:extLst>
          </p:cNvPr>
          <p:cNvSpPr txBox="1"/>
          <p:nvPr/>
        </p:nvSpPr>
        <p:spPr>
          <a:xfrm>
            <a:off x="271653" y="1108892"/>
            <a:ext cx="1164869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while loop 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একই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কোডকে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Execute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তবে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নিদির্ষ্ট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condition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উপর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ভিত্তি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7EC6-DE9D-40F0-87DA-488891D13D74}"/>
              </a:ext>
            </a:extLst>
          </p:cNvPr>
          <p:cNvSpPr txBox="1"/>
          <p:nvPr/>
        </p:nvSpPr>
        <p:spPr>
          <a:xfrm>
            <a:off x="4971005" y="2969910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Syntax</a:t>
            </a:r>
            <a:endParaRPr lang="en-US" sz="24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055F3-03BA-4A42-8058-941CD204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6" y="3921633"/>
            <a:ext cx="6810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5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For Loop Statement ?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54737C-33B0-4565-A808-D0BE4BA6291E}"/>
              </a:ext>
            </a:extLst>
          </p:cNvPr>
          <p:cNvSpPr txBox="1"/>
          <p:nvPr/>
        </p:nvSpPr>
        <p:spPr>
          <a:xfrm>
            <a:off x="225045" y="1158080"/>
            <a:ext cx="11878055" cy="193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Bahnschrift SemiBold" panose="020B0502040204020203" pitchFamily="34" charset="0"/>
                <a:cs typeface="Hind Siliguri" panose="02000000000000000000" pitchFamily="2" charset="0"/>
              </a:rPr>
              <a:t>JavaScript</a:t>
            </a:r>
            <a:r>
              <a:rPr lang="en-US" sz="2800" b="1" dirty="0"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as-IN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 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For loop 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ব্যবহার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একই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কোডকে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Execute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জন্য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তবে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তা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নিদির্ষ্ট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condition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উপর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ভিত্তি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b="1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করে</a:t>
            </a:r>
            <a:r>
              <a:rPr lang="en-US" sz="2800" b="1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।</a:t>
            </a:r>
            <a:r>
              <a:rPr lang="as-IN" b="1" dirty="0"/>
              <a:t> </a:t>
            </a: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 </a:t>
            </a:r>
            <a:r>
              <a:rPr lang="en-US" sz="26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While loop </a:t>
            </a:r>
            <a:r>
              <a:rPr lang="en-US" sz="26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Shortcut </a:t>
            </a:r>
            <a:r>
              <a:rPr lang="en-US" sz="26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সিস্টেম</a:t>
            </a: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6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হলো</a:t>
            </a:r>
            <a:r>
              <a:rPr lang="en-US" sz="26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For Loop 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7EC6-DE9D-40F0-87DA-488891D13D74}"/>
              </a:ext>
            </a:extLst>
          </p:cNvPr>
          <p:cNvSpPr txBox="1"/>
          <p:nvPr/>
        </p:nvSpPr>
        <p:spPr>
          <a:xfrm>
            <a:off x="4910271" y="3429000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Syntax</a:t>
            </a:r>
            <a:endParaRPr lang="en-US" sz="24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FD73A-2F48-4087-AD5F-06C7A369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49" y="4216908"/>
            <a:ext cx="7553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6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90F89D5E-390D-469F-B29B-25ADD0BF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28" y="4036535"/>
            <a:ext cx="6219825" cy="17335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Functions ?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D2486D-16E3-45DC-A493-95672B30AB10}"/>
              </a:ext>
            </a:extLst>
          </p:cNvPr>
          <p:cNvSpPr/>
          <p:nvPr/>
        </p:nvSpPr>
        <p:spPr>
          <a:xfrm>
            <a:off x="190500" y="1158080"/>
            <a:ext cx="1175156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 SemiConden" panose="020B0502040204020203" pitchFamily="34" charset="0"/>
              </a:rPr>
              <a:t>JavaScript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>
                <a:latin typeface="Bahnschrift SemiBold SemiConden" panose="020B0502040204020203" pitchFamily="34" charset="0"/>
              </a:rPr>
              <a:t>Functions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একটি নির্দিষ্ট কাজ সম্পাদন করার জন্য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কতকগুলি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কোড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এর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একটি ব্লক।</a:t>
            </a:r>
            <a:endParaRPr lang="en-US" sz="2800" dirty="0"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Bold SemiConden" panose="020B0502040204020203" pitchFamily="34" charset="0"/>
              </a:rPr>
              <a:t>JavaScript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>
                <a:latin typeface="Bahnschrift SemiBold SemiConden" panose="020B0502040204020203" pitchFamily="34" charset="0"/>
              </a:rPr>
              <a:t>Function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কোড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তখনই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>
                <a:latin typeface="Bahnschrift SemiBold" panose="020B0502040204020203" pitchFamily="34" charset="0"/>
                <a:cs typeface="Hind Siliguri SemiBold" panose="02000000000000000000" pitchFamily="2" charset="0"/>
              </a:rPr>
              <a:t>Execute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যখন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এটিকে </a:t>
            </a:r>
            <a:r>
              <a:rPr lang="en-US" sz="2800" dirty="0">
                <a:latin typeface="Bahnschrift SemiBold" panose="020B0502040204020203" pitchFamily="34" charset="0"/>
                <a:cs typeface="Hind Siliguri SemiBold" panose="02000000000000000000" pitchFamily="2" charset="0"/>
              </a:rPr>
              <a:t>Call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করা</a:t>
            </a:r>
            <a:r>
              <a:rPr lang="en-US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</a:t>
            </a:r>
            <a:r>
              <a:rPr lang="en-US" sz="2800" dirty="0" err="1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হয়</a:t>
            </a:r>
            <a:r>
              <a:rPr lang="as-IN" sz="2800" dirty="0"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।</a:t>
            </a:r>
            <a:endParaRPr lang="en-US" sz="2800" dirty="0"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9774D-8CFF-42AA-B81B-A91AFB6B08B4}"/>
              </a:ext>
            </a:extLst>
          </p:cNvPr>
          <p:cNvSpPr txBox="1"/>
          <p:nvPr/>
        </p:nvSpPr>
        <p:spPr>
          <a:xfrm>
            <a:off x="4906997" y="27620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Syntax</a:t>
            </a:r>
            <a:endParaRPr lang="en-US" sz="24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C08E7-D67B-49EA-B6AC-F01A14387E7C}"/>
              </a:ext>
            </a:extLst>
          </p:cNvPr>
          <p:cNvSpPr/>
          <p:nvPr/>
        </p:nvSpPr>
        <p:spPr>
          <a:xfrm>
            <a:off x="4279392" y="4274232"/>
            <a:ext cx="2377438" cy="408871"/>
          </a:xfrm>
          <a:prstGeom prst="rect">
            <a:avLst/>
          </a:prstGeom>
          <a:noFill/>
          <a:ln w="38100">
            <a:solidFill>
              <a:srgbClr val="3173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6973BC8-27AC-410D-9877-9D07100ECB68}"/>
              </a:ext>
            </a:extLst>
          </p:cNvPr>
          <p:cNvCxnSpPr>
            <a:cxnSpLocks/>
          </p:cNvCxnSpPr>
          <p:nvPr/>
        </p:nvCxnSpPr>
        <p:spPr>
          <a:xfrm flipV="1">
            <a:off x="5177788" y="3751418"/>
            <a:ext cx="899922" cy="511128"/>
          </a:xfrm>
          <a:prstGeom prst="bentConnector3">
            <a:avLst>
              <a:gd name="adj1" fmla="val 2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58ABC2-94DB-4DDA-9297-333B5EE81D51}"/>
              </a:ext>
            </a:extLst>
          </p:cNvPr>
          <p:cNvSpPr/>
          <p:nvPr/>
        </p:nvSpPr>
        <p:spPr>
          <a:xfrm>
            <a:off x="6105609" y="3542168"/>
            <a:ext cx="1799525" cy="397668"/>
          </a:xfrm>
          <a:prstGeom prst="rect">
            <a:avLst/>
          </a:prstGeom>
          <a:solidFill>
            <a:srgbClr val="317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Function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2E2F1A-589D-42E9-8261-FD955486F4AD}"/>
              </a:ext>
            </a:extLst>
          </p:cNvPr>
          <p:cNvSpPr/>
          <p:nvPr/>
        </p:nvSpPr>
        <p:spPr>
          <a:xfrm>
            <a:off x="7016200" y="4309576"/>
            <a:ext cx="640080" cy="365760"/>
          </a:xfrm>
          <a:prstGeom prst="rect">
            <a:avLst/>
          </a:prstGeom>
          <a:noFill/>
          <a:ln w="38100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BE0D69-BA5F-4376-B670-49F8A66EA46A}"/>
              </a:ext>
            </a:extLst>
          </p:cNvPr>
          <p:cNvCxnSpPr>
            <a:cxnSpLocks/>
          </p:cNvCxnSpPr>
          <p:nvPr/>
        </p:nvCxnSpPr>
        <p:spPr>
          <a:xfrm>
            <a:off x="7280000" y="4712599"/>
            <a:ext cx="1554480" cy="239871"/>
          </a:xfrm>
          <a:prstGeom prst="bentConnector3">
            <a:avLst>
              <a:gd name="adj1" fmla="val 1176"/>
            </a:avLst>
          </a:prstGeom>
          <a:ln w="3810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2E58E1-AAB3-416A-99A9-065863741992}"/>
              </a:ext>
            </a:extLst>
          </p:cNvPr>
          <p:cNvSpPr/>
          <p:nvPr/>
        </p:nvSpPr>
        <p:spPr>
          <a:xfrm>
            <a:off x="8860536" y="4733972"/>
            <a:ext cx="1920240" cy="388732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Parameter name</a:t>
            </a:r>
          </a:p>
        </p:txBody>
      </p:sp>
    </p:spTree>
    <p:extLst>
      <p:ext uri="{BB962C8B-B14F-4D97-AF65-F5344CB8AC3E}">
        <p14:creationId xmlns:p14="http://schemas.microsoft.com/office/powerpoint/2010/main" val="511148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 animBg="1"/>
      <p:bldP spid="41" grpId="0" animBg="1"/>
      <p:bldP spid="4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C910"/>
        </a:solidFill>
        <a:ln>
          <a:solidFill>
            <a:srgbClr val="FDC91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398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Agency FB</vt:lpstr>
      <vt:lpstr>Arial</vt:lpstr>
      <vt:lpstr>Bahnschrift SemiBold</vt:lpstr>
      <vt:lpstr>Bahnschrift SemiBold Condensed</vt:lpstr>
      <vt:lpstr>Bahnschrift SemiBold SemiConden</vt:lpstr>
      <vt:lpstr>Calibri</vt:lpstr>
      <vt:lpstr>Calibri Light</vt:lpstr>
      <vt:lpstr>Hind Siliguri</vt:lpstr>
      <vt:lpstr>Hind Siliguri Medium</vt:lpstr>
      <vt:lpstr>Hind Siliguri SemiBold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Maruf</dc:creator>
  <cp:lastModifiedBy>Md Maruf</cp:lastModifiedBy>
  <cp:revision>85</cp:revision>
  <dcterms:created xsi:type="dcterms:W3CDTF">2023-03-24T13:00:35Z</dcterms:created>
  <dcterms:modified xsi:type="dcterms:W3CDTF">2023-03-28T19:56:54Z</dcterms:modified>
</cp:coreProperties>
</file>