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70"/>
  </p:notesMasterIdLst>
  <p:sldIdLst>
    <p:sldId id="341" r:id="rId4"/>
    <p:sldId id="257" r:id="rId5"/>
    <p:sldId id="311" r:id="rId6"/>
    <p:sldId id="259" r:id="rId7"/>
    <p:sldId id="260" r:id="rId8"/>
    <p:sldId id="261" r:id="rId9"/>
    <p:sldId id="262" r:id="rId10"/>
    <p:sldId id="264" r:id="rId11"/>
    <p:sldId id="265" r:id="rId12"/>
    <p:sldId id="314" r:id="rId13"/>
    <p:sldId id="268" r:id="rId14"/>
    <p:sldId id="267" r:id="rId15"/>
    <p:sldId id="270" r:id="rId16"/>
    <p:sldId id="317" r:id="rId17"/>
    <p:sldId id="271" r:id="rId18"/>
    <p:sldId id="316" r:id="rId19"/>
    <p:sldId id="276" r:id="rId20"/>
    <p:sldId id="277" r:id="rId21"/>
    <p:sldId id="278" r:id="rId22"/>
    <p:sldId id="279" r:id="rId23"/>
    <p:sldId id="280" r:id="rId24"/>
    <p:sldId id="281" r:id="rId25"/>
    <p:sldId id="282" r:id="rId26"/>
    <p:sldId id="351" r:id="rId27"/>
    <p:sldId id="352" r:id="rId28"/>
    <p:sldId id="283" r:id="rId29"/>
    <p:sldId id="319" r:id="rId30"/>
    <p:sldId id="320" r:id="rId31"/>
    <p:sldId id="321" r:id="rId32"/>
    <p:sldId id="285" r:id="rId33"/>
    <p:sldId id="287" r:id="rId34"/>
    <p:sldId id="288" r:id="rId35"/>
    <p:sldId id="289" r:id="rId36"/>
    <p:sldId id="343" r:id="rId37"/>
    <p:sldId id="292" r:id="rId38"/>
    <p:sldId id="290" r:id="rId39"/>
    <p:sldId id="296" r:id="rId40"/>
    <p:sldId id="297" r:id="rId41"/>
    <p:sldId id="298" r:id="rId42"/>
    <p:sldId id="299" r:id="rId43"/>
    <p:sldId id="300" r:id="rId44"/>
    <p:sldId id="301" r:id="rId45"/>
    <p:sldId id="302" r:id="rId46"/>
    <p:sldId id="304" r:id="rId47"/>
    <p:sldId id="305" r:id="rId48"/>
    <p:sldId id="344" r:id="rId49"/>
    <p:sldId id="306" r:id="rId50"/>
    <p:sldId id="307" r:id="rId51"/>
    <p:sldId id="308" r:id="rId52"/>
    <p:sldId id="323" r:id="rId53"/>
    <p:sldId id="324" r:id="rId54"/>
    <p:sldId id="325" r:id="rId55"/>
    <p:sldId id="326" r:id="rId56"/>
    <p:sldId id="338" r:id="rId57"/>
    <p:sldId id="329" r:id="rId58"/>
    <p:sldId id="330" r:id="rId59"/>
    <p:sldId id="331" r:id="rId60"/>
    <p:sldId id="345" r:id="rId61"/>
    <p:sldId id="346" r:id="rId62"/>
    <p:sldId id="333" r:id="rId63"/>
    <p:sldId id="348" r:id="rId64"/>
    <p:sldId id="349" r:id="rId65"/>
    <p:sldId id="332" r:id="rId66"/>
    <p:sldId id="334" r:id="rId67"/>
    <p:sldId id="340" r:id="rId68"/>
    <p:sldId id="354"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8" autoAdjust="0"/>
    <p:restoredTop sz="65175" autoAdjust="0"/>
  </p:normalViewPr>
  <p:slideViewPr>
    <p:cSldViewPr>
      <p:cViewPr varScale="1">
        <p:scale>
          <a:sx n="61" d="100"/>
          <a:sy n="61" d="100"/>
        </p:scale>
        <p:origin x="2074" y="53"/>
      </p:cViewPr>
      <p:guideLst>
        <p:guide orient="horz" pos="2160"/>
        <p:guide pos="2880"/>
      </p:guideLst>
    </p:cSldViewPr>
  </p:slideViewPr>
  <p:outlineViewPr>
    <p:cViewPr>
      <p:scale>
        <a:sx n="33" d="100"/>
        <a:sy n="33" d="100"/>
      </p:scale>
      <p:origin x="0" y="1256"/>
    </p:cViewPr>
  </p:outlineViewPr>
  <p:notesTextViewPr>
    <p:cViewPr>
      <p:scale>
        <a:sx n="100" d="100"/>
        <a:sy n="100" d="100"/>
      </p:scale>
      <p:origin x="0" y="0"/>
    </p:cViewPr>
  </p:notesTextViewPr>
  <p:sorterViewPr>
    <p:cViewPr>
      <p:scale>
        <a:sx n="66" d="100"/>
        <a:sy n="66" d="100"/>
      </p:scale>
      <p:origin x="0" y="96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07248-46BB-FB4A-B0B6-D4720404D53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EEB046B-6066-D746-9DB8-5A3642DD1AD3}">
      <dgm:prSet/>
      <dgm:spPr>
        <a:effectLst>
          <a:softEdge rad="38100"/>
        </a:effectLst>
      </dgm:spPr>
      <dgm:t>
        <a:bodyPr/>
        <a:lstStyle/>
        <a:p>
          <a:pPr rtl="0"/>
          <a:r>
            <a:rPr lang="en-US" dirty="0" smtClean="0"/>
            <a:t>Loosely coupled or distributed multiprocessor, or cluster</a:t>
          </a:r>
          <a:endParaRPr lang="en-US" dirty="0"/>
        </a:p>
      </dgm:t>
    </dgm:pt>
    <dgm:pt modelId="{E0788A05-0F72-8945-9022-274D9D29B9E7}" type="parTrans" cxnId="{E6CBD999-8CB6-954E-8A96-4C71AD426381}">
      <dgm:prSet/>
      <dgm:spPr/>
      <dgm:t>
        <a:bodyPr/>
        <a:lstStyle/>
        <a:p>
          <a:endParaRPr lang="en-US"/>
        </a:p>
      </dgm:t>
    </dgm:pt>
    <dgm:pt modelId="{E87B6BCE-AE24-0941-B50A-F028A50ADFD1}" type="sibTrans" cxnId="{E6CBD999-8CB6-954E-8A96-4C71AD426381}">
      <dgm:prSet/>
      <dgm:spPr/>
      <dgm:t>
        <a:bodyPr/>
        <a:lstStyle/>
        <a:p>
          <a:endParaRPr lang="en-US"/>
        </a:p>
      </dgm:t>
    </dgm:pt>
    <dgm:pt modelId="{4328202B-FFE1-D144-931A-83DC86531334}">
      <dgm:prSet/>
      <dgm:spPr/>
      <dgm:t>
        <a:bodyPr/>
        <a:lstStyle/>
        <a:p>
          <a:pPr rtl="0"/>
          <a:r>
            <a:rPr lang="en-US" dirty="0" smtClean="0"/>
            <a:t>consists of a collection of relatively autonomous systems, each processor having its own main memory and I/O channels</a:t>
          </a:r>
          <a:endParaRPr lang="en-US" dirty="0"/>
        </a:p>
      </dgm:t>
    </dgm:pt>
    <dgm:pt modelId="{C69BA29C-12DD-1341-85A3-BA024B2305E0}" type="parTrans" cxnId="{2552B1C0-DDC1-A043-8B6E-F4324E1ED70E}">
      <dgm:prSet/>
      <dgm:spPr/>
      <dgm:t>
        <a:bodyPr/>
        <a:lstStyle/>
        <a:p>
          <a:endParaRPr lang="en-US"/>
        </a:p>
      </dgm:t>
    </dgm:pt>
    <dgm:pt modelId="{6CD44E29-D202-1849-868C-B4BF47D5528D}" type="sibTrans" cxnId="{2552B1C0-DDC1-A043-8B6E-F4324E1ED70E}">
      <dgm:prSet/>
      <dgm:spPr/>
      <dgm:t>
        <a:bodyPr/>
        <a:lstStyle/>
        <a:p>
          <a:endParaRPr lang="en-US"/>
        </a:p>
      </dgm:t>
    </dgm:pt>
    <dgm:pt modelId="{D54987CE-DEC9-7B46-A3FC-8BB93F3986D6}">
      <dgm:prSet/>
      <dgm:spPr>
        <a:effectLst>
          <a:softEdge rad="38100"/>
        </a:effectLst>
      </dgm:spPr>
      <dgm:t>
        <a:bodyPr/>
        <a:lstStyle/>
        <a:p>
          <a:pPr rtl="0"/>
          <a:r>
            <a:rPr lang="en-US" dirty="0" smtClean="0"/>
            <a:t>Functionally specialized processors</a:t>
          </a:r>
          <a:endParaRPr lang="en-US" dirty="0"/>
        </a:p>
      </dgm:t>
    </dgm:pt>
    <dgm:pt modelId="{A67FAD9A-3B74-094C-81DA-301902214E57}" type="parTrans" cxnId="{55A0D61F-4A59-CA45-9C9B-83CD270C68CF}">
      <dgm:prSet/>
      <dgm:spPr/>
      <dgm:t>
        <a:bodyPr/>
        <a:lstStyle/>
        <a:p>
          <a:endParaRPr lang="en-US"/>
        </a:p>
      </dgm:t>
    </dgm:pt>
    <dgm:pt modelId="{6C1C93A3-8B14-F741-BF95-812AAED1995D}" type="sibTrans" cxnId="{55A0D61F-4A59-CA45-9C9B-83CD270C68CF}">
      <dgm:prSet/>
      <dgm:spPr/>
      <dgm:t>
        <a:bodyPr/>
        <a:lstStyle/>
        <a:p>
          <a:endParaRPr lang="en-US"/>
        </a:p>
      </dgm:t>
    </dgm:pt>
    <dgm:pt modelId="{DE949563-9A2B-C943-8DC7-52ED842F0192}">
      <dgm:prSet/>
      <dgm:spPr/>
      <dgm:t>
        <a:bodyPr/>
        <a:lstStyle/>
        <a:p>
          <a:pPr rtl="0"/>
          <a:r>
            <a:rPr lang="en-US" dirty="0" smtClean="0"/>
            <a:t>there is a master, general-purpose processor; specialized processors are controlled by the master processor and provide services to it</a:t>
          </a:r>
          <a:endParaRPr lang="en-US" dirty="0"/>
        </a:p>
      </dgm:t>
    </dgm:pt>
    <dgm:pt modelId="{3310FCCC-983E-5148-B2A8-572A0986B57E}" type="parTrans" cxnId="{15816870-5BD3-CC4A-BB17-EA8065BAB874}">
      <dgm:prSet/>
      <dgm:spPr/>
      <dgm:t>
        <a:bodyPr/>
        <a:lstStyle/>
        <a:p>
          <a:endParaRPr lang="en-US"/>
        </a:p>
      </dgm:t>
    </dgm:pt>
    <dgm:pt modelId="{AFA3870B-E477-DC43-84EF-8F9EE23CDD47}" type="sibTrans" cxnId="{15816870-5BD3-CC4A-BB17-EA8065BAB874}">
      <dgm:prSet/>
      <dgm:spPr/>
      <dgm:t>
        <a:bodyPr/>
        <a:lstStyle/>
        <a:p>
          <a:endParaRPr lang="en-US"/>
        </a:p>
      </dgm:t>
    </dgm:pt>
    <dgm:pt modelId="{96353238-2AA1-5B45-B1ED-8FC29FC5FABC}">
      <dgm:prSet/>
      <dgm:spPr>
        <a:effectLst>
          <a:softEdge rad="38100"/>
        </a:effectLst>
      </dgm:spPr>
      <dgm:t>
        <a:bodyPr/>
        <a:lstStyle/>
        <a:p>
          <a:pPr rtl="0"/>
          <a:r>
            <a:rPr lang="en-US" dirty="0" smtClean="0"/>
            <a:t>Tightly coupled multiprocessor</a:t>
          </a:r>
          <a:endParaRPr lang="en-US" dirty="0"/>
        </a:p>
      </dgm:t>
    </dgm:pt>
    <dgm:pt modelId="{CDFE61F8-CEC2-DD4F-96B7-FB5D48F3C46C}" type="parTrans" cxnId="{B9ED7B98-8193-5B4C-ACC7-503A3975BD3A}">
      <dgm:prSet/>
      <dgm:spPr/>
      <dgm:t>
        <a:bodyPr/>
        <a:lstStyle/>
        <a:p>
          <a:endParaRPr lang="en-US"/>
        </a:p>
      </dgm:t>
    </dgm:pt>
    <dgm:pt modelId="{B85E02EF-DAC9-914F-85A0-3906B75FD7E6}" type="sibTrans" cxnId="{B9ED7B98-8193-5B4C-ACC7-503A3975BD3A}">
      <dgm:prSet/>
      <dgm:spPr/>
      <dgm:t>
        <a:bodyPr/>
        <a:lstStyle/>
        <a:p>
          <a:endParaRPr lang="en-US"/>
        </a:p>
      </dgm:t>
    </dgm:pt>
    <dgm:pt modelId="{774A557D-A2C7-594D-AD7E-CCBB8E0E0460}">
      <dgm:prSet/>
      <dgm:spPr/>
      <dgm:t>
        <a:bodyPr/>
        <a:lstStyle/>
        <a:p>
          <a:pPr rtl="0"/>
          <a:r>
            <a:rPr lang="en-US" dirty="0" smtClean="0"/>
            <a:t>consists of a set of processors that share a common main memory and are under the integrated control of an operating system</a:t>
          </a:r>
          <a:endParaRPr lang="en-US" dirty="0"/>
        </a:p>
      </dgm:t>
    </dgm:pt>
    <dgm:pt modelId="{8D50BB24-780C-5044-8C2E-4B911A5973CC}" type="parTrans" cxnId="{C48F6816-1E8A-2746-AECC-4094581ACAA6}">
      <dgm:prSet/>
      <dgm:spPr/>
      <dgm:t>
        <a:bodyPr/>
        <a:lstStyle/>
        <a:p>
          <a:endParaRPr lang="en-US"/>
        </a:p>
      </dgm:t>
    </dgm:pt>
    <dgm:pt modelId="{76756E3E-DF88-684F-B5A6-F96AC151DF52}" type="sibTrans" cxnId="{C48F6816-1E8A-2746-AECC-4094581ACAA6}">
      <dgm:prSet/>
      <dgm:spPr/>
      <dgm:t>
        <a:bodyPr/>
        <a:lstStyle/>
        <a:p>
          <a:endParaRPr lang="en-US"/>
        </a:p>
      </dgm:t>
    </dgm:pt>
    <dgm:pt modelId="{B4C0166C-28B3-D64E-8A94-927189C2EC85}" type="pres">
      <dgm:prSet presAssocID="{74307248-46BB-FB4A-B0B6-D4720404D530}" presName="linear" presStyleCnt="0">
        <dgm:presLayoutVars>
          <dgm:animLvl val="lvl"/>
          <dgm:resizeHandles val="exact"/>
        </dgm:presLayoutVars>
      </dgm:prSet>
      <dgm:spPr/>
      <dgm:t>
        <a:bodyPr/>
        <a:lstStyle/>
        <a:p>
          <a:endParaRPr lang="en-US"/>
        </a:p>
      </dgm:t>
    </dgm:pt>
    <dgm:pt modelId="{31B1518D-4E91-2244-AC8C-19D6BFBEE997}" type="pres">
      <dgm:prSet presAssocID="{3EEB046B-6066-D746-9DB8-5A3642DD1AD3}" presName="parentText" presStyleLbl="node1" presStyleIdx="0" presStyleCnt="3">
        <dgm:presLayoutVars>
          <dgm:chMax val="0"/>
          <dgm:bulletEnabled val="1"/>
        </dgm:presLayoutVars>
      </dgm:prSet>
      <dgm:spPr/>
      <dgm:t>
        <a:bodyPr/>
        <a:lstStyle/>
        <a:p>
          <a:endParaRPr lang="en-US"/>
        </a:p>
      </dgm:t>
    </dgm:pt>
    <dgm:pt modelId="{992A6749-C704-CA4F-B48F-74BC9BFABF60}" type="pres">
      <dgm:prSet presAssocID="{3EEB046B-6066-D746-9DB8-5A3642DD1AD3}" presName="childText" presStyleLbl="revTx" presStyleIdx="0" presStyleCnt="3">
        <dgm:presLayoutVars>
          <dgm:bulletEnabled val="1"/>
        </dgm:presLayoutVars>
      </dgm:prSet>
      <dgm:spPr/>
      <dgm:t>
        <a:bodyPr/>
        <a:lstStyle/>
        <a:p>
          <a:endParaRPr lang="en-US"/>
        </a:p>
      </dgm:t>
    </dgm:pt>
    <dgm:pt modelId="{135A7596-15CB-E84A-AD91-36D8182584F8}" type="pres">
      <dgm:prSet presAssocID="{D54987CE-DEC9-7B46-A3FC-8BB93F3986D6}" presName="parentText" presStyleLbl="node1" presStyleIdx="1" presStyleCnt="3">
        <dgm:presLayoutVars>
          <dgm:chMax val="0"/>
          <dgm:bulletEnabled val="1"/>
        </dgm:presLayoutVars>
      </dgm:prSet>
      <dgm:spPr/>
      <dgm:t>
        <a:bodyPr/>
        <a:lstStyle/>
        <a:p>
          <a:endParaRPr lang="en-US"/>
        </a:p>
      </dgm:t>
    </dgm:pt>
    <dgm:pt modelId="{27E7F8AA-DC28-474D-9763-3C37AC09A21E}" type="pres">
      <dgm:prSet presAssocID="{D54987CE-DEC9-7B46-A3FC-8BB93F3986D6}" presName="childText" presStyleLbl="revTx" presStyleIdx="1" presStyleCnt="3">
        <dgm:presLayoutVars>
          <dgm:bulletEnabled val="1"/>
        </dgm:presLayoutVars>
      </dgm:prSet>
      <dgm:spPr/>
      <dgm:t>
        <a:bodyPr/>
        <a:lstStyle/>
        <a:p>
          <a:endParaRPr lang="en-US"/>
        </a:p>
      </dgm:t>
    </dgm:pt>
    <dgm:pt modelId="{148944F2-DE91-7145-A11F-449B5DB2E244}" type="pres">
      <dgm:prSet presAssocID="{96353238-2AA1-5B45-B1ED-8FC29FC5FABC}" presName="parentText" presStyleLbl="node1" presStyleIdx="2" presStyleCnt="3">
        <dgm:presLayoutVars>
          <dgm:chMax val="0"/>
          <dgm:bulletEnabled val="1"/>
        </dgm:presLayoutVars>
      </dgm:prSet>
      <dgm:spPr/>
      <dgm:t>
        <a:bodyPr/>
        <a:lstStyle/>
        <a:p>
          <a:endParaRPr lang="en-US"/>
        </a:p>
      </dgm:t>
    </dgm:pt>
    <dgm:pt modelId="{9E02CDC6-A261-6B41-A043-BBDB7F5757B4}" type="pres">
      <dgm:prSet presAssocID="{96353238-2AA1-5B45-B1ED-8FC29FC5FABC}" presName="childText" presStyleLbl="revTx" presStyleIdx="2" presStyleCnt="3">
        <dgm:presLayoutVars>
          <dgm:bulletEnabled val="1"/>
        </dgm:presLayoutVars>
      </dgm:prSet>
      <dgm:spPr/>
      <dgm:t>
        <a:bodyPr/>
        <a:lstStyle/>
        <a:p>
          <a:endParaRPr lang="en-US"/>
        </a:p>
      </dgm:t>
    </dgm:pt>
  </dgm:ptLst>
  <dgm:cxnLst>
    <dgm:cxn modelId="{66A2453A-5C3F-2F49-94CD-3F0227800B58}" type="presOf" srcId="{4328202B-FFE1-D144-931A-83DC86531334}" destId="{992A6749-C704-CA4F-B48F-74BC9BFABF60}" srcOrd="0" destOrd="0" presId="urn:microsoft.com/office/officeart/2005/8/layout/vList2"/>
    <dgm:cxn modelId="{991E5D36-6FE9-7E4B-A852-B3721858296F}" type="presOf" srcId="{74307248-46BB-FB4A-B0B6-D4720404D530}" destId="{B4C0166C-28B3-D64E-8A94-927189C2EC85}" srcOrd="0" destOrd="0" presId="urn:microsoft.com/office/officeart/2005/8/layout/vList2"/>
    <dgm:cxn modelId="{201DBA0A-6A31-F943-8FFE-15EDB7121616}" type="presOf" srcId="{DE949563-9A2B-C943-8DC7-52ED842F0192}" destId="{27E7F8AA-DC28-474D-9763-3C37AC09A21E}" srcOrd="0" destOrd="0" presId="urn:microsoft.com/office/officeart/2005/8/layout/vList2"/>
    <dgm:cxn modelId="{298EC2CF-A55F-0C48-8A72-3DF333EB4F33}" type="presOf" srcId="{3EEB046B-6066-D746-9DB8-5A3642DD1AD3}" destId="{31B1518D-4E91-2244-AC8C-19D6BFBEE997}" srcOrd="0" destOrd="0" presId="urn:microsoft.com/office/officeart/2005/8/layout/vList2"/>
    <dgm:cxn modelId="{B6868784-E698-D446-9C30-0171E7B7FD33}" type="presOf" srcId="{D54987CE-DEC9-7B46-A3FC-8BB93F3986D6}" destId="{135A7596-15CB-E84A-AD91-36D8182584F8}" srcOrd="0" destOrd="0" presId="urn:microsoft.com/office/officeart/2005/8/layout/vList2"/>
    <dgm:cxn modelId="{B9ED7B98-8193-5B4C-ACC7-503A3975BD3A}" srcId="{74307248-46BB-FB4A-B0B6-D4720404D530}" destId="{96353238-2AA1-5B45-B1ED-8FC29FC5FABC}" srcOrd="2" destOrd="0" parTransId="{CDFE61F8-CEC2-DD4F-96B7-FB5D48F3C46C}" sibTransId="{B85E02EF-DAC9-914F-85A0-3906B75FD7E6}"/>
    <dgm:cxn modelId="{7F1B752C-9C96-C54B-87B4-7862FB6AFEE3}" type="presOf" srcId="{96353238-2AA1-5B45-B1ED-8FC29FC5FABC}" destId="{148944F2-DE91-7145-A11F-449B5DB2E244}" srcOrd="0" destOrd="0" presId="urn:microsoft.com/office/officeart/2005/8/layout/vList2"/>
    <dgm:cxn modelId="{C48F6816-1E8A-2746-AECC-4094581ACAA6}" srcId="{96353238-2AA1-5B45-B1ED-8FC29FC5FABC}" destId="{774A557D-A2C7-594D-AD7E-CCBB8E0E0460}" srcOrd="0" destOrd="0" parTransId="{8D50BB24-780C-5044-8C2E-4B911A5973CC}" sibTransId="{76756E3E-DF88-684F-B5A6-F96AC151DF52}"/>
    <dgm:cxn modelId="{E6CBD999-8CB6-954E-8A96-4C71AD426381}" srcId="{74307248-46BB-FB4A-B0B6-D4720404D530}" destId="{3EEB046B-6066-D746-9DB8-5A3642DD1AD3}" srcOrd="0" destOrd="0" parTransId="{E0788A05-0F72-8945-9022-274D9D29B9E7}" sibTransId="{E87B6BCE-AE24-0941-B50A-F028A50ADFD1}"/>
    <dgm:cxn modelId="{3F777D57-0823-C440-9742-ED0258BF4491}" type="presOf" srcId="{774A557D-A2C7-594D-AD7E-CCBB8E0E0460}" destId="{9E02CDC6-A261-6B41-A043-BBDB7F5757B4}" srcOrd="0" destOrd="0" presId="urn:microsoft.com/office/officeart/2005/8/layout/vList2"/>
    <dgm:cxn modelId="{55A0D61F-4A59-CA45-9C9B-83CD270C68CF}" srcId="{74307248-46BB-FB4A-B0B6-D4720404D530}" destId="{D54987CE-DEC9-7B46-A3FC-8BB93F3986D6}" srcOrd="1" destOrd="0" parTransId="{A67FAD9A-3B74-094C-81DA-301902214E57}" sibTransId="{6C1C93A3-8B14-F741-BF95-812AAED1995D}"/>
    <dgm:cxn modelId="{15816870-5BD3-CC4A-BB17-EA8065BAB874}" srcId="{D54987CE-DEC9-7B46-A3FC-8BB93F3986D6}" destId="{DE949563-9A2B-C943-8DC7-52ED842F0192}" srcOrd="0" destOrd="0" parTransId="{3310FCCC-983E-5148-B2A8-572A0986B57E}" sibTransId="{AFA3870B-E477-DC43-84EF-8F9EE23CDD47}"/>
    <dgm:cxn modelId="{2552B1C0-DDC1-A043-8B6E-F4324E1ED70E}" srcId="{3EEB046B-6066-D746-9DB8-5A3642DD1AD3}" destId="{4328202B-FFE1-D144-931A-83DC86531334}" srcOrd="0" destOrd="0" parTransId="{C69BA29C-12DD-1341-85A3-BA024B2305E0}" sibTransId="{6CD44E29-D202-1849-868C-B4BF47D5528D}"/>
    <dgm:cxn modelId="{336C7B2B-4BB5-3648-9346-5E8B64B8B4ED}" type="presParOf" srcId="{B4C0166C-28B3-D64E-8A94-927189C2EC85}" destId="{31B1518D-4E91-2244-AC8C-19D6BFBEE997}" srcOrd="0" destOrd="0" presId="urn:microsoft.com/office/officeart/2005/8/layout/vList2"/>
    <dgm:cxn modelId="{19048581-DCFA-7047-AFB7-E32A72F1E3D6}" type="presParOf" srcId="{B4C0166C-28B3-D64E-8A94-927189C2EC85}" destId="{992A6749-C704-CA4F-B48F-74BC9BFABF60}" srcOrd="1" destOrd="0" presId="urn:microsoft.com/office/officeart/2005/8/layout/vList2"/>
    <dgm:cxn modelId="{D82BAF41-DEEA-F044-8F00-F9F8BC7FBD0A}" type="presParOf" srcId="{B4C0166C-28B3-D64E-8A94-927189C2EC85}" destId="{135A7596-15CB-E84A-AD91-36D8182584F8}" srcOrd="2" destOrd="0" presId="urn:microsoft.com/office/officeart/2005/8/layout/vList2"/>
    <dgm:cxn modelId="{417DBA45-1E2B-9A43-B14C-EE3AC629C829}" type="presParOf" srcId="{B4C0166C-28B3-D64E-8A94-927189C2EC85}" destId="{27E7F8AA-DC28-474D-9763-3C37AC09A21E}" srcOrd="3" destOrd="0" presId="urn:microsoft.com/office/officeart/2005/8/layout/vList2"/>
    <dgm:cxn modelId="{E5330D53-4D73-684C-B3DC-5FA97A2BCE1E}" type="presParOf" srcId="{B4C0166C-28B3-D64E-8A94-927189C2EC85}" destId="{148944F2-DE91-7145-A11F-449B5DB2E244}" srcOrd="4" destOrd="0" presId="urn:microsoft.com/office/officeart/2005/8/layout/vList2"/>
    <dgm:cxn modelId="{BF081F07-1612-0241-A149-16860F1320AC}" type="presParOf" srcId="{B4C0166C-28B3-D64E-8A94-927189C2EC85}" destId="{9E02CDC6-A261-6B41-A043-BBDB7F5757B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BC2F4C-EF4E-1C4D-8691-32C87A35829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5E61E35-728F-D24F-9598-D1E1C8B912EC}">
      <dgm:prSet phldrT="[Text]" custT="1"/>
      <dgm:spPr>
        <a:effectLst>
          <a:softEdge rad="63500"/>
        </a:effectLst>
      </dgm:spPr>
      <dgm:t>
        <a:bodyPr/>
        <a:lstStyle/>
        <a:p>
          <a:r>
            <a:rPr lang="en-US" sz="2000" dirty="0" smtClean="0"/>
            <a:t>Examples:</a:t>
          </a:r>
          <a:endParaRPr lang="en-US" sz="2000" dirty="0"/>
        </a:p>
      </dgm:t>
    </dgm:pt>
    <dgm:pt modelId="{3FF63A5F-A09E-584F-A112-A7293AFC1FAB}" type="parTrans" cxnId="{7F1EC097-25FB-AE49-8E04-CA73CF2ABD5E}">
      <dgm:prSet/>
      <dgm:spPr/>
      <dgm:t>
        <a:bodyPr/>
        <a:lstStyle/>
        <a:p>
          <a:endParaRPr lang="en-US"/>
        </a:p>
      </dgm:t>
    </dgm:pt>
    <dgm:pt modelId="{0299EDFC-4015-A848-B030-8F4E737CF4AD}" type="sibTrans" cxnId="{7F1EC097-25FB-AE49-8E04-CA73CF2ABD5E}">
      <dgm:prSet/>
      <dgm:spPr/>
      <dgm:t>
        <a:bodyPr/>
        <a:lstStyle/>
        <a:p>
          <a:endParaRPr lang="en-US"/>
        </a:p>
      </dgm:t>
    </dgm:pt>
    <dgm:pt modelId="{3E9069FB-0E28-FF40-ABC6-0FB59666C305}">
      <dgm:prSet/>
      <dgm:spPr>
        <a:ln>
          <a:solidFill>
            <a:schemeClr val="accent1">
              <a:lumMod val="75000"/>
            </a:schemeClr>
          </a:solidFill>
        </a:ln>
      </dgm:spPr>
      <dgm:t>
        <a:bodyPr/>
        <a:lstStyle/>
        <a:p>
          <a:r>
            <a:rPr lang="en-US" dirty="0" smtClean="0"/>
            <a:t>control of laboratory experiments</a:t>
          </a:r>
        </a:p>
      </dgm:t>
    </dgm:pt>
    <dgm:pt modelId="{F2E4666E-027D-F248-9157-D05583FDC1DA}" type="parTrans" cxnId="{0166680E-A5A3-8C4F-8FB2-31CF9D1F8979}">
      <dgm:prSet/>
      <dgm:spPr/>
      <dgm:t>
        <a:bodyPr/>
        <a:lstStyle/>
        <a:p>
          <a:endParaRPr lang="en-US"/>
        </a:p>
      </dgm:t>
    </dgm:pt>
    <dgm:pt modelId="{B2B8F247-B510-6E4C-9048-927D82C818F7}" type="sibTrans" cxnId="{0166680E-A5A3-8C4F-8FB2-31CF9D1F8979}">
      <dgm:prSet/>
      <dgm:spPr/>
      <dgm:t>
        <a:bodyPr/>
        <a:lstStyle/>
        <a:p>
          <a:endParaRPr lang="en-US"/>
        </a:p>
      </dgm:t>
    </dgm:pt>
    <dgm:pt modelId="{202727AE-7783-4A48-9598-0A88D5347319}">
      <dgm:prSet/>
      <dgm:spPr>
        <a:ln>
          <a:solidFill>
            <a:schemeClr val="accent1">
              <a:lumMod val="75000"/>
            </a:schemeClr>
          </a:solidFill>
        </a:ln>
      </dgm:spPr>
      <dgm:t>
        <a:bodyPr/>
        <a:lstStyle/>
        <a:p>
          <a:r>
            <a:rPr lang="en-US" dirty="0" smtClean="0"/>
            <a:t>process control in industrial plants</a:t>
          </a:r>
        </a:p>
      </dgm:t>
    </dgm:pt>
    <dgm:pt modelId="{C6712B6C-EB25-BD42-94E8-AEFA7B60B825}" type="parTrans" cxnId="{EDFB4F47-63B7-4841-B571-F5A97BD703DC}">
      <dgm:prSet/>
      <dgm:spPr/>
      <dgm:t>
        <a:bodyPr/>
        <a:lstStyle/>
        <a:p>
          <a:endParaRPr lang="en-US"/>
        </a:p>
      </dgm:t>
    </dgm:pt>
    <dgm:pt modelId="{26A05E14-FCAE-734C-A141-522F9B61E21D}" type="sibTrans" cxnId="{EDFB4F47-63B7-4841-B571-F5A97BD703DC}">
      <dgm:prSet/>
      <dgm:spPr/>
      <dgm:t>
        <a:bodyPr/>
        <a:lstStyle/>
        <a:p>
          <a:endParaRPr lang="en-US"/>
        </a:p>
      </dgm:t>
    </dgm:pt>
    <dgm:pt modelId="{79F2AE62-781A-DD49-86FD-9A678A18A190}">
      <dgm:prSet/>
      <dgm:spPr>
        <a:ln>
          <a:solidFill>
            <a:schemeClr val="accent1">
              <a:lumMod val="75000"/>
            </a:schemeClr>
          </a:solidFill>
        </a:ln>
      </dgm:spPr>
      <dgm:t>
        <a:bodyPr/>
        <a:lstStyle/>
        <a:p>
          <a:r>
            <a:rPr lang="en-US" dirty="0" smtClean="0"/>
            <a:t>robotics</a:t>
          </a:r>
        </a:p>
      </dgm:t>
    </dgm:pt>
    <dgm:pt modelId="{C1A15210-72B4-AC42-BD68-06588BEA88AB}" type="parTrans" cxnId="{29171174-7A71-5440-A1F3-ECB9E1FF15F0}">
      <dgm:prSet/>
      <dgm:spPr/>
      <dgm:t>
        <a:bodyPr/>
        <a:lstStyle/>
        <a:p>
          <a:endParaRPr lang="en-US"/>
        </a:p>
      </dgm:t>
    </dgm:pt>
    <dgm:pt modelId="{56CDA43D-40E7-AB41-9E82-57989CBF53DC}" type="sibTrans" cxnId="{29171174-7A71-5440-A1F3-ECB9E1FF15F0}">
      <dgm:prSet/>
      <dgm:spPr/>
      <dgm:t>
        <a:bodyPr/>
        <a:lstStyle/>
        <a:p>
          <a:endParaRPr lang="en-US"/>
        </a:p>
      </dgm:t>
    </dgm:pt>
    <dgm:pt modelId="{9145EC26-E84A-EA44-808D-F52E75FBC884}">
      <dgm:prSet/>
      <dgm:spPr>
        <a:ln>
          <a:solidFill>
            <a:schemeClr val="accent1">
              <a:lumMod val="75000"/>
            </a:schemeClr>
          </a:solidFill>
        </a:ln>
      </dgm:spPr>
      <dgm:t>
        <a:bodyPr/>
        <a:lstStyle/>
        <a:p>
          <a:r>
            <a:rPr lang="en-US" dirty="0" smtClean="0"/>
            <a:t>air traffic control</a:t>
          </a:r>
        </a:p>
      </dgm:t>
    </dgm:pt>
    <dgm:pt modelId="{F00194BA-C225-6B4F-B855-7414ABB38873}" type="parTrans" cxnId="{AF5B1E8C-D9F7-1C4B-A2EB-D2E614AE827C}">
      <dgm:prSet/>
      <dgm:spPr/>
      <dgm:t>
        <a:bodyPr/>
        <a:lstStyle/>
        <a:p>
          <a:endParaRPr lang="en-US"/>
        </a:p>
      </dgm:t>
    </dgm:pt>
    <dgm:pt modelId="{00824362-C51D-614C-9EC6-535C12CBB656}" type="sibTrans" cxnId="{AF5B1E8C-D9F7-1C4B-A2EB-D2E614AE827C}">
      <dgm:prSet/>
      <dgm:spPr/>
      <dgm:t>
        <a:bodyPr/>
        <a:lstStyle/>
        <a:p>
          <a:endParaRPr lang="en-US"/>
        </a:p>
      </dgm:t>
    </dgm:pt>
    <dgm:pt modelId="{2382FD19-C893-804D-853B-2BBB729B7C0C}">
      <dgm:prSet/>
      <dgm:spPr>
        <a:ln>
          <a:solidFill>
            <a:schemeClr val="accent1">
              <a:lumMod val="75000"/>
            </a:schemeClr>
          </a:solidFill>
        </a:ln>
      </dgm:spPr>
      <dgm:t>
        <a:bodyPr/>
        <a:lstStyle/>
        <a:p>
          <a:r>
            <a:rPr lang="en-US" smtClean="0"/>
            <a:t>telecommunications</a:t>
          </a:r>
          <a:endParaRPr lang="en-US" dirty="0" smtClean="0"/>
        </a:p>
      </dgm:t>
    </dgm:pt>
    <dgm:pt modelId="{6067B0CE-E9C8-254A-B726-AA85884E193E}" type="parTrans" cxnId="{67D9343A-164C-F844-AB6C-33788D64679F}">
      <dgm:prSet/>
      <dgm:spPr/>
      <dgm:t>
        <a:bodyPr/>
        <a:lstStyle/>
        <a:p>
          <a:endParaRPr lang="en-US"/>
        </a:p>
      </dgm:t>
    </dgm:pt>
    <dgm:pt modelId="{8C736138-5B82-9944-A7B4-FFF551022A1E}" type="sibTrans" cxnId="{67D9343A-164C-F844-AB6C-33788D64679F}">
      <dgm:prSet/>
      <dgm:spPr/>
      <dgm:t>
        <a:bodyPr/>
        <a:lstStyle/>
        <a:p>
          <a:endParaRPr lang="en-US"/>
        </a:p>
      </dgm:t>
    </dgm:pt>
    <dgm:pt modelId="{7AC2CDEE-7F91-D84C-8F4D-B1AB1B1A8635}">
      <dgm:prSet/>
      <dgm:spPr>
        <a:ln>
          <a:solidFill>
            <a:schemeClr val="accent1">
              <a:lumMod val="75000"/>
            </a:schemeClr>
          </a:solidFill>
        </a:ln>
      </dgm:spPr>
      <dgm:t>
        <a:bodyPr/>
        <a:lstStyle/>
        <a:p>
          <a:r>
            <a:rPr lang="en-US" dirty="0" smtClean="0"/>
            <a:t>military command and control systems</a:t>
          </a:r>
        </a:p>
      </dgm:t>
    </dgm:pt>
    <dgm:pt modelId="{D3B1099D-6774-3B47-BA68-113318185DE5}" type="parTrans" cxnId="{52AD9F21-CED8-1846-8616-2BB43632E7CE}">
      <dgm:prSet/>
      <dgm:spPr/>
      <dgm:t>
        <a:bodyPr/>
        <a:lstStyle/>
        <a:p>
          <a:endParaRPr lang="en-US"/>
        </a:p>
      </dgm:t>
    </dgm:pt>
    <dgm:pt modelId="{97F6EAD9-6636-9C40-AAD7-6BFF91F279FA}" type="sibTrans" cxnId="{52AD9F21-CED8-1846-8616-2BB43632E7CE}">
      <dgm:prSet/>
      <dgm:spPr/>
      <dgm:t>
        <a:bodyPr/>
        <a:lstStyle/>
        <a:p>
          <a:endParaRPr lang="en-US"/>
        </a:p>
      </dgm:t>
    </dgm:pt>
    <dgm:pt modelId="{6B43C32A-DA79-844B-B316-F4D0A72C5E51}" type="pres">
      <dgm:prSet presAssocID="{A4BC2F4C-EF4E-1C4D-8691-32C87A358291}" presName="Name0" presStyleCnt="0">
        <dgm:presLayoutVars>
          <dgm:dir/>
          <dgm:animLvl val="lvl"/>
          <dgm:resizeHandles val="exact"/>
        </dgm:presLayoutVars>
      </dgm:prSet>
      <dgm:spPr/>
      <dgm:t>
        <a:bodyPr/>
        <a:lstStyle/>
        <a:p>
          <a:endParaRPr lang="en-US"/>
        </a:p>
      </dgm:t>
    </dgm:pt>
    <dgm:pt modelId="{DC84A2FA-8231-2A45-8FA6-D8134E6D7B31}" type="pres">
      <dgm:prSet presAssocID="{D5E61E35-728F-D24F-9598-D1E1C8B912EC}" presName="linNode" presStyleCnt="0"/>
      <dgm:spPr/>
    </dgm:pt>
    <dgm:pt modelId="{2D8994D7-0A74-ED4A-B375-F04F85A02578}" type="pres">
      <dgm:prSet presAssocID="{D5E61E35-728F-D24F-9598-D1E1C8B912EC}" presName="parentText" presStyleLbl="node1" presStyleIdx="0" presStyleCnt="1" custScaleX="85185" custScaleY="72308">
        <dgm:presLayoutVars>
          <dgm:chMax val="1"/>
          <dgm:bulletEnabled val="1"/>
        </dgm:presLayoutVars>
      </dgm:prSet>
      <dgm:spPr/>
      <dgm:t>
        <a:bodyPr/>
        <a:lstStyle/>
        <a:p>
          <a:endParaRPr lang="en-US"/>
        </a:p>
      </dgm:t>
    </dgm:pt>
    <dgm:pt modelId="{5A960E56-C976-C444-916D-09EB8D70B948}" type="pres">
      <dgm:prSet presAssocID="{D5E61E35-728F-D24F-9598-D1E1C8B912EC}" presName="descendantText" presStyleLbl="alignAccFollowNode1" presStyleIdx="0" presStyleCnt="1">
        <dgm:presLayoutVars>
          <dgm:bulletEnabled val="1"/>
        </dgm:presLayoutVars>
      </dgm:prSet>
      <dgm:spPr/>
      <dgm:t>
        <a:bodyPr/>
        <a:lstStyle/>
        <a:p>
          <a:endParaRPr lang="en-US"/>
        </a:p>
      </dgm:t>
    </dgm:pt>
  </dgm:ptLst>
  <dgm:cxnLst>
    <dgm:cxn modelId="{723DB576-72B6-094D-9C96-F4D1FE22622A}" type="presOf" srcId="{2382FD19-C893-804D-853B-2BBB729B7C0C}" destId="{5A960E56-C976-C444-916D-09EB8D70B948}" srcOrd="0" destOrd="4" presId="urn:microsoft.com/office/officeart/2005/8/layout/vList5"/>
    <dgm:cxn modelId="{88193091-AAA3-3049-B25B-6ADC19134CB1}" type="presOf" srcId="{202727AE-7783-4A48-9598-0A88D5347319}" destId="{5A960E56-C976-C444-916D-09EB8D70B948}" srcOrd="0" destOrd="1" presId="urn:microsoft.com/office/officeart/2005/8/layout/vList5"/>
    <dgm:cxn modelId="{22CCB249-CE29-9442-B55D-44AE993907C2}" type="presOf" srcId="{79F2AE62-781A-DD49-86FD-9A678A18A190}" destId="{5A960E56-C976-C444-916D-09EB8D70B948}" srcOrd="0" destOrd="2" presId="urn:microsoft.com/office/officeart/2005/8/layout/vList5"/>
    <dgm:cxn modelId="{67D9343A-164C-F844-AB6C-33788D64679F}" srcId="{D5E61E35-728F-D24F-9598-D1E1C8B912EC}" destId="{2382FD19-C893-804D-853B-2BBB729B7C0C}" srcOrd="4" destOrd="0" parTransId="{6067B0CE-E9C8-254A-B726-AA85884E193E}" sibTransId="{8C736138-5B82-9944-A7B4-FFF551022A1E}"/>
    <dgm:cxn modelId="{0166680E-A5A3-8C4F-8FB2-31CF9D1F8979}" srcId="{D5E61E35-728F-D24F-9598-D1E1C8B912EC}" destId="{3E9069FB-0E28-FF40-ABC6-0FB59666C305}" srcOrd="0" destOrd="0" parTransId="{F2E4666E-027D-F248-9157-D05583FDC1DA}" sibTransId="{B2B8F247-B510-6E4C-9048-927D82C818F7}"/>
    <dgm:cxn modelId="{29171174-7A71-5440-A1F3-ECB9E1FF15F0}" srcId="{D5E61E35-728F-D24F-9598-D1E1C8B912EC}" destId="{79F2AE62-781A-DD49-86FD-9A678A18A190}" srcOrd="2" destOrd="0" parTransId="{C1A15210-72B4-AC42-BD68-06588BEA88AB}" sibTransId="{56CDA43D-40E7-AB41-9E82-57989CBF53DC}"/>
    <dgm:cxn modelId="{EAB974F2-7365-CB42-9E5F-E3FAD31B31DC}" type="presOf" srcId="{9145EC26-E84A-EA44-808D-F52E75FBC884}" destId="{5A960E56-C976-C444-916D-09EB8D70B948}" srcOrd="0" destOrd="3" presId="urn:microsoft.com/office/officeart/2005/8/layout/vList5"/>
    <dgm:cxn modelId="{FEA6E616-7D88-B044-8E83-B216B8BC87FD}" type="presOf" srcId="{D5E61E35-728F-D24F-9598-D1E1C8B912EC}" destId="{2D8994D7-0A74-ED4A-B375-F04F85A02578}" srcOrd="0" destOrd="0" presId="urn:microsoft.com/office/officeart/2005/8/layout/vList5"/>
    <dgm:cxn modelId="{52AD9F21-CED8-1846-8616-2BB43632E7CE}" srcId="{D5E61E35-728F-D24F-9598-D1E1C8B912EC}" destId="{7AC2CDEE-7F91-D84C-8F4D-B1AB1B1A8635}" srcOrd="5" destOrd="0" parTransId="{D3B1099D-6774-3B47-BA68-113318185DE5}" sibTransId="{97F6EAD9-6636-9C40-AAD7-6BFF91F279FA}"/>
    <dgm:cxn modelId="{7F1EC097-25FB-AE49-8E04-CA73CF2ABD5E}" srcId="{A4BC2F4C-EF4E-1C4D-8691-32C87A358291}" destId="{D5E61E35-728F-D24F-9598-D1E1C8B912EC}" srcOrd="0" destOrd="0" parTransId="{3FF63A5F-A09E-584F-A112-A7293AFC1FAB}" sibTransId="{0299EDFC-4015-A848-B030-8F4E737CF4AD}"/>
    <dgm:cxn modelId="{EDFB4F47-63B7-4841-B571-F5A97BD703DC}" srcId="{D5E61E35-728F-D24F-9598-D1E1C8B912EC}" destId="{202727AE-7783-4A48-9598-0A88D5347319}" srcOrd="1" destOrd="0" parTransId="{C6712B6C-EB25-BD42-94E8-AEFA7B60B825}" sibTransId="{26A05E14-FCAE-734C-A141-522F9B61E21D}"/>
    <dgm:cxn modelId="{AF5B1E8C-D9F7-1C4B-A2EB-D2E614AE827C}" srcId="{D5E61E35-728F-D24F-9598-D1E1C8B912EC}" destId="{9145EC26-E84A-EA44-808D-F52E75FBC884}" srcOrd="3" destOrd="0" parTransId="{F00194BA-C225-6B4F-B855-7414ABB38873}" sibTransId="{00824362-C51D-614C-9EC6-535C12CBB656}"/>
    <dgm:cxn modelId="{73E5158A-B5D6-6C4F-8CCB-FDDF1CD31206}" type="presOf" srcId="{3E9069FB-0E28-FF40-ABC6-0FB59666C305}" destId="{5A960E56-C976-C444-916D-09EB8D70B948}" srcOrd="0" destOrd="0" presId="urn:microsoft.com/office/officeart/2005/8/layout/vList5"/>
    <dgm:cxn modelId="{0398D443-6D90-A446-9ED5-FA7832EF78F5}" type="presOf" srcId="{A4BC2F4C-EF4E-1C4D-8691-32C87A358291}" destId="{6B43C32A-DA79-844B-B316-F4D0A72C5E51}" srcOrd="0" destOrd="0" presId="urn:microsoft.com/office/officeart/2005/8/layout/vList5"/>
    <dgm:cxn modelId="{BD6A12F0-4A01-7949-AF2E-B759D4231EAB}" type="presOf" srcId="{7AC2CDEE-7F91-D84C-8F4D-B1AB1B1A8635}" destId="{5A960E56-C976-C444-916D-09EB8D70B948}" srcOrd="0" destOrd="5" presId="urn:microsoft.com/office/officeart/2005/8/layout/vList5"/>
    <dgm:cxn modelId="{4A06565F-7E63-C447-A270-2D8FCBD6ACBB}" type="presParOf" srcId="{6B43C32A-DA79-844B-B316-F4D0A72C5E51}" destId="{DC84A2FA-8231-2A45-8FA6-D8134E6D7B31}" srcOrd="0" destOrd="0" presId="urn:microsoft.com/office/officeart/2005/8/layout/vList5"/>
    <dgm:cxn modelId="{7B5A2A70-F85E-E244-941F-D9D31A117F7C}" type="presParOf" srcId="{DC84A2FA-8231-2A45-8FA6-D8134E6D7B31}" destId="{2D8994D7-0A74-ED4A-B375-F04F85A02578}" srcOrd="0" destOrd="0" presId="urn:microsoft.com/office/officeart/2005/8/layout/vList5"/>
    <dgm:cxn modelId="{85C535FA-FD0A-F941-9D01-1D8520E7E611}" type="presParOf" srcId="{DC84A2FA-8231-2A45-8FA6-D8134E6D7B31}" destId="{5A960E56-C976-C444-916D-09EB8D70B9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C6A051-EA2D-FD48-AD42-FE8A80D4A20B}"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B93E64F0-FC19-4840-A6B6-5B62933561A9}">
      <dgm:prSet/>
      <dgm:spPr>
        <a:solidFill>
          <a:schemeClr val="accent2"/>
        </a:solidFill>
        <a:effectLst>
          <a:softEdge rad="190500"/>
        </a:effectLst>
      </dgm:spPr>
      <dgm:t>
        <a:bodyPr/>
        <a:lstStyle/>
        <a:p>
          <a:pPr rtl="0"/>
          <a:r>
            <a:rPr lang="en-US" dirty="0" smtClean="0"/>
            <a:t>Real-time operating systems have requirements in five general areas:</a:t>
          </a:r>
          <a:endParaRPr lang="en-US" dirty="0"/>
        </a:p>
      </dgm:t>
    </dgm:pt>
    <dgm:pt modelId="{164C5A4A-EF7F-5E4D-AF42-0FB8EC258E96}" type="parTrans" cxnId="{E6643E6C-ED51-4B4E-AC6E-E94279437F36}">
      <dgm:prSet/>
      <dgm:spPr/>
      <dgm:t>
        <a:bodyPr/>
        <a:lstStyle/>
        <a:p>
          <a:endParaRPr lang="en-US"/>
        </a:p>
      </dgm:t>
    </dgm:pt>
    <dgm:pt modelId="{2682A62F-1572-404C-A925-AFD1D17C6123}" type="sibTrans" cxnId="{E6643E6C-ED51-4B4E-AC6E-E94279437F36}">
      <dgm:prSet/>
      <dgm:spPr/>
      <dgm:t>
        <a:bodyPr/>
        <a:lstStyle/>
        <a:p>
          <a:endParaRPr lang="en-US"/>
        </a:p>
      </dgm:t>
    </dgm:pt>
    <dgm:pt modelId="{23B5F13E-E216-AF4B-921C-01744AABAF9C}">
      <dgm:prSet/>
      <dgm:spPr/>
      <dgm:t>
        <a:bodyPr/>
        <a:lstStyle/>
        <a:p>
          <a:pPr rtl="0"/>
          <a:r>
            <a:rPr lang="en-US" dirty="0" smtClean="0"/>
            <a:t>Determinism</a:t>
          </a:r>
          <a:endParaRPr lang="en-US" dirty="0"/>
        </a:p>
      </dgm:t>
    </dgm:pt>
    <dgm:pt modelId="{207EA24B-5C86-2747-A329-7D6713587557}" type="parTrans" cxnId="{2D1A4AB0-0760-4D4D-AAF5-B6A8C0EBAD3E}">
      <dgm:prSet/>
      <dgm:spPr/>
      <dgm:t>
        <a:bodyPr/>
        <a:lstStyle/>
        <a:p>
          <a:endParaRPr lang="en-US"/>
        </a:p>
      </dgm:t>
    </dgm:pt>
    <dgm:pt modelId="{8FD6FF0E-7397-A54A-AA21-A8C1F74E2139}" type="sibTrans" cxnId="{2D1A4AB0-0760-4D4D-AAF5-B6A8C0EBAD3E}">
      <dgm:prSet/>
      <dgm:spPr/>
      <dgm:t>
        <a:bodyPr/>
        <a:lstStyle/>
        <a:p>
          <a:endParaRPr lang="en-US"/>
        </a:p>
      </dgm:t>
    </dgm:pt>
    <dgm:pt modelId="{8BF5AC65-8105-6543-A00B-B96F22F68A97}">
      <dgm:prSet/>
      <dgm:spPr/>
      <dgm:t>
        <a:bodyPr/>
        <a:lstStyle/>
        <a:p>
          <a:pPr rtl="0"/>
          <a:r>
            <a:rPr lang="en-US" dirty="0" smtClean="0"/>
            <a:t>Responsiveness</a:t>
          </a:r>
          <a:endParaRPr lang="en-US" dirty="0"/>
        </a:p>
      </dgm:t>
    </dgm:pt>
    <dgm:pt modelId="{1EB0B7C1-AD39-704A-9E00-7C8723414138}" type="parTrans" cxnId="{7A774BAF-8692-7744-9D0B-07AB9379789A}">
      <dgm:prSet/>
      <dgm:spPr/>
      <dgm:t>
        <a:bodyPr/>
        <a:lstStyle/>
        <a:p>
          <a:endParaRPr lang="en-US"/>
        </a:p>
      </dgm:t>
    </dgm:pt>
    <dgm:pt modelId="{A522CF77-2A57-A74C-98B5-75904C7595EF}" type="sibTrans" cxnId="{7A774BAF-8692-7744-9D0B-07AB9379789A}">
      <dgm:prSet/>
      <dgm:spPr/>
      <dgm:t>
        <a:bodyPr/>
        <a:lstStyle/>
        <a:p>
          <a:endParaRPr lang="en-US"/>
        </a:p>
      </dgm:t>
    </dgm:pt>
    <dgm:pt modelId="{43E39996-7958-3443-906E-59647C090C95}">
      <dgm:prSet/>
      <dgm:spPr/>
      <dgm:t>
        <a:bodyPr/>
        <a:lstStyle/>
        <a:p>
          <a:pPr rtl="0"/>
          <a:r>
            <a:rPr lang="en-US" dirty="0" smtClean="0"/>
            <a:t>User control</a:t>
          </a:r>
          <a:endParaRPr lang="en-US" dirty="0"/>
        </a:p>
      </dgm:t>
    </dgm:pt>
    <dgm:pt modelId="{743B1AAF-49DF-7C40-8FF5-9A8F99551AF7}" type="parTrans" cxnId="{F852ECD9-8A8F-224A-A578-2E1FDF4CC7B7}">
      <dgm:prSet/>
      <dgm:spPr/>
      <dgm:t>
        <a:bodyPr/>
        <a:lstStyle/>
        <a:p>
          <a:endParaRPr lang="en-US"/>
        </a:p>
      </dgm:t>
    </dgm:pt>
    <dgm:pt modelId="{E9941E07-1F03-C543-ACFF-EF1D8FEF69B4}" type="sibTrans" cxnId="{F852ECD9-8A8F-224A-A578-2E1FDF4CC7B7}">
      <dgm:prSet/>
      <dgm:spPr/>
      <dgm:t>
        <a:bodyPr/>
        <a:lstStyle/>
        <a:p>
          <a:endParaRPr lang="en-US"/>
        </a:p>
      </dgm:t>
    </dgm:pt>
    <dgm:pt modelId="{D3EC8197-211E-1846-8008-EE19AD31ECF5}">
      <dgm:prSet/>
      <dgm:spPr/>
      <dgm:t>
        <a:bodyPr/>
        <a:lstStyle/>
        <a:p>
          <a:pPr rtl="0"/>
          <a:r>
            <a:rPr lang="en-US" dirty="0" smtClean="0"/>
            <a:t>Reliability</a:t>
          </a:r>
          <a:endParaRPr lang="en-US" dirty="0"/>
        </a:p>
      </dgm:t>
    </dgm:pt>
    <dgm:pt modelId="{FEBA6A11-5B4E-8748-B005-BEC919B0EF7F}" type="parTrans" cxnId="{D1AF2251-B662-1240-A97B-5D62A3C7DA6B}">
      <dgm:prSet/>
      <dgm:spPr/>
      <dgm:t>
        <a:bodyPr/>
        <a:lstStyle/>
        <a:p>
          <a:endParaRPr lang="en-US"/>
        </a:p>
      </dgm:t>
    </dgm:pt>
    <dgm:pt modelId="{7DBC90A5-E309-094D-9AA1-D55347CB1391}" type="sibTrans" cxnId="{D1AF2251-B662-1240-A97B-5D62A3C7DA6B}">
      <dgm:prSet/>
      <dgm:spPr/>
      <dgm:t>
        <a:bodyPr/>
        <a:lstStyle/>
        <a:p>
          <a:endParaRPr lang="en-US"/>
        </a:p>
      </dgm:t>
    </dgm:pt>
    <dgm:pt modelId="{CB4D8344-F250-7746-B8F4-7873C13700A1}">
      <dgm:prSet/>
      <dgm:spPr/>
      <dgm:t>
        <a:bodyPr/>
        <a:lstStyle/>
        <a:p>
          <a:pPr rtl="0"/>
          <a:r>
            <a:rPr lang="en-US" dirty="0" smtClean="0"/>
            <a:t>Fail-soft operation</a:t>
          </a:r>
          <a:endParaRPr lang="en-US" dirty="0"/>
        </a:p>
      </dgm:t>
    </dgm:pt>
    <dgm:pt modelId="{57ECEAA4-849F-AB4A-9E70-A23DD1AAF768}" type="parTrans" cxnId="{16AC189B-ADD8-7E45-AA28-F8FE253D457B}">
      <dgm:prSet/>
      <dgm:spPr/>
      <dgm:t>
        <a:bodyPr/>
        <a:lstStyle/>
        <a:p>
          <a:endParaRPr lang="en-US"/>
        </a:p>
      </dgm:t>
    </dgm:pt>
    <dgm:pt modelId="{DCD0B7CA-220C-0C4D-B8DE-D0C62E616DC4}" type="sibTrans" cxnId="{16AC189B-ADD8-7E45-AA28-F8FE253D457B}">
      <dgm:prSet/>
      <dgm:spPr/>
      <dgm:t>
        <a:bodyPr/>
        <a:lstStyle/>
        <a:p>
          <a:endParaRPr lang="en-US"/>
        </a:p>
      </dgm:t>
    </dgm:pt>
    <dgm:pt modelId="{0DF420C7-99E5-024A-AE1C-2B9A67CF9E6E}" type="pres">
      <dgm:prSet presAssocID="{E4C6A051-EA2D-FD48-AD42-FE8A80D4A20B}" presName="theList" presStyleCnt="0">
        <dgm:presLayoutVars>
          <dgm:dir/>
          <dgm:animLvl val="lvl"/>
          <dgm:resizeHandles val="exact"/>
        </dgm:presLayoutVars>
      </dgm:prSet>
      <dgm:spPr/>
      <dgm:t>
        <a:bodyPr/>
        <a:lstStyle/>
        <a:p>
          <a:endParaRPr lang="en-US"/>
        </a:p>
      </dgm:t>
    </dgm:pt>
    <dgm:pt modelId="{B28AD930-3D73-A943-96E2-80D41CE84F2E}" type="pres">
      <dgm:prSet presAssocID="{B93E64F0-FC19-4840-A6B6-5B62933561A9}" presName="compNode" presStyleCnt="0"/>
      <dgm:spPr/>
    </dgm:pt>
    <dgm:pt modelId="{4A334BCC-FC2A-514C-92FB-D6FCB2C4A929}" type="pres">
      <dgm:prSet presAssocID="{B93E64F0-FC19-4840-A6B6-5B62933561A9}" presName="aNode" presStyleLbl="bgShp" presStyleIdx="0" presStyleCnt="1" custLinFactNeighborX="-7767"/>
      <dgm:spPr/>
      <dgm:t>
        <a:bodyPr/>
        <a:lstStyle/>
        <a:p>
          <a:endParaRPr lang="en-US"/>
        </a:p>
      </dgm:t>
    </dgm:pt>
    <dgm:pt modelId="{E25B6594-F055-9B4E-86E4-02D37DF6FB64}" type="pres">
      <dgm:prSet presAssocID="{B93E64F0-FC19-4840-A6B6-5B62933561A9}" presName="textNode" presStyleLbl="bgShp" presStyleIdx="0" presStyleCnt="1"/>
      <dgm:spPr/>
      <dgm:t>
        <a:bodyPr/>
        <a:lstStyle/>
        <a:p>
          <a:endParaRPr lang="en-US"/>
        </a:p>
      </dgm:t>
    </dgm:pt>
    <dgm:pt modelId="{8DFFBDBB-DDB5-224B-91CF-F61A9E92EEB7}" type="pres">
      <dgm:prSet presAssocID="{B93E64F0-FC19-4840-A6B6-5B62933561A9}" presName="compChildNode" presStyleCnt="0"/>
      <dgm:spPr/>
    </dgm:pt>
    <dgm:pt modelId="{BBAAACD8-9834-AC43-A2DB-768618C3AF4E}" type="pres">
      <dgm:prSet presAssocID="{B93E64F0-FC19-4840-A6B6-5B62933561A9}" presName="theInnerList" presStyleCnt="0"/>
      <dgm:spPr/>
    </dgm:pt>
    <dgm:pt modelId="{D4900404-E611-A444-81AB-DA11A5016823}" type="pres">
      <dgm:prSet presAssocID="{23B5F13E-E216-AF4B-921C-01744AABAF9C}" presName="childNode" presStyleLbl="node1" presStyleIdx="0" presStyleCnt="5">
        <dgm:presLayoutVars>
          <dgm:bulletEnabled val="1"/>
        </dgm:presLayoutVars>
      </dgm:prSet>
      <dgm:spPr/>
      <dgm:t>
        <a:bodyPr/>
        <a:lstStyle/>
        <a:p>
          <a:endParaRPr lang="en-US"/>
        </a:p>
      </dgm:t>
    </dgm:pt>
    <dgm:pt modelId="{1282C6F3-FAB9-4A49-9F13-D4445F71DFDA}" type="pres">
      <dgm:prSet presAssocID="{23B5F13E-E216-AF4B-921C-01744AABAF9C}" presName="aSpace2" presStyleCnt="0"/>
      <dgm:spPr/>
    </dgm:pt>
    <dgm:pt modelId="{D65893E7-F324-274A-B0C1-3A91C427C45B}" type="pres">
      <dgm:prSet presAssocID="{8BF5AC65-8105-6543-A00B-B96F22F68A97}" presName="childNode" presStyleLbl="node1" presStyleIdx="1" presStyleCnt="5">
        <dgm:presLayoutVars>
          <dgm:bulletEnabled val="1"/>
        </dgm:presLayoutVars>
      </dgm:prSet>
      <dgm:spPr/>
      <dgm:t>
        <a:bodyPr/>
        <a:lstStyle/>
        <a:p>
          <a:endParaRPr lang="en-US"/>
        </a:p>
      </dgm:t>
    </dgm:pt>
    <dgm:pt modelId="{2590ABFC-7753-9640-8E52-907F5F105CFF}" type="pres">
      <dgm:prSet presAssocID="{8BF5AC65-8105-6543-A00B-B96F22F68A97}" presName="aSpace2" presStyleCnt="0"/>
      <dgm:spPr/>
    </dgm:pt>
    <dgm:pt modelId="{20ABD234-D56F-2544-95F2-E6F96E082FFC}" type="pres">
      <dgm:prSet presAssocID="{43E39996-7958-3443-906E-59647C090C95}" presName="childNode" presStyleLbl="node1" presStyleIdx="2" presStyleCnt="5">
        <dgm:presLayoutVars>
          <dgm:bulletEnabled val="1"/>
        </dgm:presLayoutVars>
      </dgm:prSet>
      <dgm:spPr/>
      <dgm:t>
        <a:bodyPr/>
        <a:lstStyle/>
        <a:p>
          <a:endParaRPr lang="en-US"/>
        </a:p>
      </dgm:t>
    </dgm:pt>
    <dgm:pt modelId="{9278A512-7668-C74A-B5A4-78D53EC4999C}" type="pres">
      <dgm:prSet presAssocID="{43E39996-7958-3443-906E-59647C090C95}" presName="aSpace2" presStyleCnt="0"/>
      <dgm:spPr/>
    </dgm:pt>
    <dgm:pt modelId="{BDE01896-DA20-6C44-9E0F-20A3CC3788AB}" type="pres">
      <dgm:prSet presAssocID="{D3EC8197-211E-1846-8008-EE19AD31ECF5}" presName="childNode" presStyleLbl="node1" presStyleIdx="3" presStyleCnt="5">
        <dgm:presLayoutVars>
          <dgm:bulletEnabled val="1"/>
        </dgm:presLayoutVars>
      </dgm:prSet>
      <dgm:spPr/>
      <dgm:t>
        <a:bodyPr/>
        <a:lstStyle/>
        <a:p>
          <a:endParaRPr lang="en-US"/>
        </a:p>
      </dgm:t>
    </dgm:pt>
    <dgm:pt modelId="{8E3608C4-7546-E54C-83A0-975C1E74ED80}" type="pres">
      <dgm:prSet presAssocID="{D3EC8197-211E-1846-8008-EE19AD31ECF5}" presName="aSpace2" presStyleCnt="0"/>
      <dgm:spPr/>
    </dgm:pt>
    <dgm:pt modelId="{4AFAB8CC-561D-2149-830D-9CEE64BC7B5A}" type="pres">
      <dgm:prSet presAssocID="{CB4D8344-F250-7746-B8F4-7873C13700A1}" presName="childNode" presStyleLbl="node1" presStyleIdx="4" presStyleCnt="5">
        <dgm:presLayoutVars>
          <dgm:bulletEnabled val="1"/>
        </dgm:presLayoutVars>
      </dgm:prSet>
      <dgm:spPr/>
      <dgm:t>
        <a:bodyPr/>
        <a:lstStyle/>
        <a:p>
          <a:endParaRPr lang="en-US"/>
        </a:p>
      </dgm:t>
    </dgm:pt>
  </dgm:ptLst>
  <dgm:cxnLst>
    <dgm:cxn modelId="{E6643E6C-ED51-4B4E-AC6E-E94279437F36}" srcId="{E4C6A051-EA2D-FD48-AD42-FE8A80D4A20B}" destId="{B93E64F0-FC19-4840-A6B6-5B62933561A9}" srcOrd="0" destOrd="0" parTransId="{164C5A4A-EF7F-5E4D-AF42-0FB8EC258E96}" sibTransId="{2682A62F-1572-404C-A925-AFD1D17C6123}"/>
    <dgm:cxn modelId="{2B78219F-3FEB-134F-81C6-A1A03CF4482D}" type="presOf" srcId="{E4C6A051-EA2D-FD48-AD42-FE8A80D4A20B}" destId="{0DF420C7-99E5-024A-AE1C-2B9A67CF9E6E}" srcOrd="0" destOrd="0" presId="urn:microsoft.com/office/officeart/2005/8/layout/lProcess2"/>
    <dgm:cxn modelId="{16AC189B-ADD8-7E45-AA28-F8FE253D457B}" srcId="{B93E64F0-FC19-4840-A6B6-5B62933561A9}" destId="{CB4D8344-F250-7746-B8F4-7873C13700A1}" srcOrd="4" destOrd="0" parTransId="{57ECEAA4-849F-AB4A-9E70-A23DD1AAF768}" sibTransId="{DCD0B7CA-220C-0C4D-B8DE-D0C62E616DC4}"/>
    <dgm:cxn modelId="{D0A32C82-F019-754B-9155-5B215B593744}" type="presOf" srcId="{D3EC8197-211E-1846-8008-EE19AD31ECF5}" destId="{BDE01896-DA20-6C44-9E0F-20A3CC3788AB}" srcOrd="0" destOrd="0" presId="urn:microsoft.com/office/officeart/2005/8/layout/lProcess2"/>
    <dgm:cxn modelId="{9E349CBA-9BE7-E64F-86C3-CB092F4B6363}" type="presOf" srcId="{B93E64F0-FC19-4840-A6B6-5B62933561A9}" destId="{4A334BCC-FC2A-514C-92FB-D6FCB2C4A929}" srcOrd="0" destOrd="0" presId="urn:microsoft.com/office/officeart/2005/8/layout/lProcess2"/>
    <dgm:cxn modelId="{F852ECD9-8A8F-224A-A578-2E1FDF4CC7B7}" srcId="{B93E64F0-FC19-4840-A6B6-5B62933561A9}" destId="{43E39996-7958-3443-906E-59647C090C95}" srcOrd="2" destOrd="0" parTransId="{743B1AAF-49DF-7C40-8FF5-9A8F99551AF7}" sibTransId="{E9941E07-1F03-C543-ACFF-EF1D8FEF69B4}"/>
    <dgm:cxn modelId="{242FEBD5-B944-CB4D-9A72-56197A7D7DC3}" type="presOf" srcId="{43E39996-7958-3443-906E-59647C090C95}" destId="{20ABD234-D56F-2544-95F2-E6F96E082FFC}" srcOrd="0" destOrd="0" presId="urn:microsoft.com/office/officeart/2005/8/layout/lProcess2"/>
    <dgm:cxn modelId="{D1AF2251-B662-1240-A97B-5D62A3C7DA6B}" srcId="{B93E64F0-FC19-4840-A6B6-5B62933561A9}" destId="{D3EC8197-211E-1846-8008-EE19AD31ECF5}" srcOrd="3" destOrd="0" parTransId="{FEBA6A11-5B4E-8748-B005-BEC919B0EF7F}" sibTransId="{7DBC90A5-E309-094D-9AA1-D55347CB1391}"/>
    <dgm:cxn modelId="{2D1A4AB0-0760-4D4D-AAF5-B6A8C0EBAD3E}" srcId="{B93E64F0-FC19-4840-A6B6-5B62933561A9}" destId="{23B5F13E-E216-AF4B-921C-01744AABAF9C}" srcOrd="0" destOrd="0" parTransId="{207EA24B-5C86-2747-A329-7D6713587557}" sibTransId="{8FD6FF0E-7397-A54A-AA21-A8C1F74E2139}"/>
    <dgm:cxn modelId="{B06129E6-58C7-7542-BE0E-FF0009D348A2}" type="presOf" srcId="{8BF5AC65-8105-6543-A00B-B96F22F68A97}" destId="{D65893E7-F324-274A-B0C1-3A91C427C45B}" srcOrd="0" destOrd="0" presId="urn:microsoft.com/office/officeart/2005/8/layout/lProcess2"/>
    <dgm:cxn modelId="{CA44E573-EFA9-4D44-AE5C-04CA9EBF3A17}" type="presOf" srcId="{CB4D8344-F250-7746-B8F4-7873C13700A1}" destId="{4AFAB8CC-561D-2149-830D-9CEE64BC7B5A}" srcOrd="0" destOrd="0" presId="urn:microsoft.com/office/officeart/2005/8/layout/lProcess2"/>
    <dgm:cxn modelId="{20B0288C-0754-4F4C-B855-F69865BEF4AC}" type="presOf" srcId="{B93E64F0-FC19-4840-A6B6-5B62933561A9}" destId="{E25B6594-F055-9B4E-86E4-02D37DF6FB64}" srcOrd="1" destOrd="0" presId="urn:microsoft.com/office/officeart/2005/8/layout/lProcess2"/>
    <dgm:cxn modelId="{7A774BAF-8692-7744-9D0B-07AB9379789A}" srcId="{B93E64F0-FC19-4840-A6B6-5B62933561A9}" destId="{8BF5AC65-8105-6543-A00B-B96F22F68A97}" srcOrd="1" destOrd="0" parTransId="{1EB0B7C1-AD39-704A-9E00-7C8723414138}" sibTransId="{A522CF77-2A57-A74C-98B5-75904C7595EF}"/>
    <dgm:cxn modelId="{90703AAD-D32D-5C46-AF3E-1E5CE9C1A8DE}" type="presOf" srcId="{23B5F13E-E216-AF4B-921C-01744AABAF9C}" destId="{D4900404-E611-A444-81AB-DA11A5016823}" srcOrd="0" destOrd="0" presId="urn:microsoft.com/office/officeart/2005/8/layout/lProcess2"/>
    <dgm:cxn modelId="{18000FAA-03F1-5A43-9518-3145BCF93CD8}" type="presParOf" srcId="{0DF420C7-99E5-024A-AE1C-2B9A67CF9E6E}" destId="{B28AD930-3D73-A943-96E2-80D41CE84F2E}" srcOrd="0" destOrd="0" presId="urn:microsoft.com/office/officeart/2005/8/layout/lProcess2"/>
    <dgm:cxn modelId="{5A8020CC-C952-EF4D-B273-7D89AF8F5BA5}" type="presParOf" srcId="{B28AD930-3D73-A943-96E2-80D41CE84F2E}" destId="{4A334BCC-FC2A-514C-92FB-D6FCB2C4A929}" srcOrd="0" destOrd="0" presId="urn:microsoft.com/office/officeart/2005/8/layout/lProcess2"/>
    <dgm:cxn modelId="{EC9C68CC-1EEE-CB4A-8DE8-EC4E38D4DCEB}" type="presParOf" srcId="{B28AD930-3D73-A943-96E2-80D41CE84F2E}" destId="{E25B6594-F055-9B4E-86E4-02D37DF6FB64}" srcOrd="1" destOrd="0" presId="urn:microsoft.com/office/officeart/2005/8/layout/lProcess2"/>
    <dgm:cxn modelId="{F10C196D-071D-9645-85B1-718B03DEA8F0}" type="presParOf" srcId="{B28AD930-3D73-A943-96E2-80D41CE84F2E}" destId="{8DFFBDBB-DDB5-224B-91CF-F61A9E92EEB7}" srcOrd="2" destOrd="0" presId="urn:microsoft.com/office/officeart/2005/8/layout/lProcess2"/>
    <dgm:cxn modelId="{CF06DCDA-9102-D340-89B3-01122E39DD38}" type="presParOf" srcId="{8DFFBDBB-DDB5-224B-91CF-F61A9E92EEB7}" destId="{BBAAACD8-9834-AC43-A2DB-768618C3AF4E}" srcOrd="0" destOrd="0" presId="urn:microsoft.com/office/officeart/2005/8/layout/lProcess2"/>
    <dgm:cxn modelId="{B99DC0C6-2CDB-5948-B4F7-0111D82FA0A6}" type="presParOf" srcId="{BBAAACD8-9834-AC43-A2DB-768618C3AF4E}" destId="{D4900404-E611-A444-81AB-DA11A5016823}" srcOrd="0" destOrd="0" presId="urn:microsoft.com/office/officeart/2005/8/layout/lProcess2"/>
    <dgm:cxn modelId="{00F34465-FDEB-E044-8C4F-EF91DFE8A55B}" type="presParOf" srcId="{BBAAACD8-9834-AC43-A2DB-768618C3AF4E}" destId="{1282C6F3-FAB9-4A49-9F13-D4445F71DFDA}" srcOrd="1" destOrd="0" presId="urn:microsoft.com/office/officeart/2005/8/layout/lProcess2"/>
    <dgm:cxn modelId="{5C47CCDA-803D-7441-B5BD-AD63C84C0F4B}" type="presParOf" srcId="{BBAAACD8-9834-AC43-A2DB-768618C3AF4E}" destId="{D65893E7-F324-274A-B0C1-3A91C427C45B}" srcOrd="2" destOrd="0" presId="urn:microsoft.com/office/officeart/2005/8/layout/lProcess2"/>
    <dgm:cxn modelId="{1522C816-AAA9-1F44-998B-BDE6321F5758}" type="presParOf" srcId="{BBAAACD8-9834-AC43-A2DB-768618C3AF4E}" destId="{2590ABFC-7753-9640-8E52-907F5F105CFF}" srcOrd="3" destOrd="0" presId="urn:microsoft.com/office/officeart/2005/8/layout/lProcess2"/>
    <dgm:cxn modelId="{5752FF5F-BB50-9840-85D5-0EA2C471CE11}" type="presParOf" srcId="{BBAAACD8-9834-AC43-A2DB-768618C3AF4E}" destId="{20ABD234-D56F-2544-95F2-E6F96E082FFC}" srcOrd="4" destOrd="0" presId="urn:microsoft.com/office/officeart/2005/8/layout/lProcess2"/>
    <dgm:cxn modelId="{3E7A138F-9CDB-3C41-8396-9C845C92C706}" type="presParOf" srcId="{BBAAACD8-9834-AC43-A2DB-768618C3AF4E}" destId="{9278A512-7668-C74A-B5A4-78D53EC4999C}" srcOrd="5" destOrd="0" presId="urn:microsoft.com/office/officeart/2005/8/layout/lProcess2"/>
    <dgm:cxn modelId="{8237705F-1D9B-724E-8DE3-39759581DE48}" type="presParOf" srcId="{BBAAACD8-9834-AC43-A2DB-768618C3AF4E}" destId="{BDE01896-DA20-6C44-9E0F-20A3CC3788AB}" srcOrd="6" destOrd="0" presId="urn:microsoft.com/office/officeart/2005/8/layout/lProcess2"/>
    <dgm:cxn modelId="{93BDEFDF-DC74-0541-BE27-DEA6573B32E2}" type="presParOf" srcId="{BBAAACD8-9834-AC43-A2DB-768618C3AF4E}" destId="{8E3608C4-7546-E54C-83A0-975C1E74ED80}" srcOrd="7" destOrd="0" presId="urn:microsoft.com/office/officeart/2005/8/layout/lProcess2"/>
    <dgm:cxn modelId="{AD70471A-CF76-1F4E-9B57-A018F83C9BEB}" type="presParOf" srcId="{BBAAACD8-9834-AC43-A2DB-768618C3AF4E}" destId="{4AFAB8CC-561D-2149-830D-9CEE64BC7B5A}"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044274-8924-7446-BED6-C87D80AF35D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C8984687-8A14-9344-A7B0-8E3329C55D59}">
      <dgm:prSet phldrT="[Text]" custT="1"/>
      <dgm:spPr/>
      <dgm:t>
        <a:bodyPr/>
        <a:lstStyle/>
        <a:p>
          <a:r>
            <a:rPr lang="en-US" sz="1600" dirty="0" smtClean="0"/>
            <a:t>The extent to which an operating system can deterministically satisfy requests depends on:</a:t>
          </a:r>
          <a:endParaRPr lang="en-US" sz="1600" dirty="0"/>
        </a:p>
      </dgm:t>
    </dgm:pt>
    <dgm:pt modelId="{DA16766F-F85F-784D-B4F6-C6991BB637B6}" type="parTrans" cxnId="{EFD744B7-4A9A-E04E-8D2A-6E94CA43D0DA}">
      <dgm:prSet/>
      <dgm:spPr/>
      <dgm:t>
        <a:bodyPr/>
        <a:lstStyle/>
        <a:p>
          <a:endParaRPr lang="en-US"/>
        </a:p>
      </dgm:t>
    </dgm:pt>
    <dgm:pt modelId="{E0FE9A97-6076-D840-BD47-1A78C9E66346}" type="sibTrans" cxnId="{EFD744B7-4A9A-E04E-8D2A-6E94CA43D0DA}">
      <dgm:prSet/>
      <dgm:spPr/>
      <dgm:t>
        <a:bodyPr/>
        <a:lstStyle/>
        <a:p>
          <a:endParaRPr lang="en-US"/>
        </a:p>
      </dgm:t>
    </dgm:pt>
    <dgm:pt modelId="{9A57FA81-CA74-7C49-8743-F6D9C2EFBE7F}">
      <dgm:prSet custT="1"/>
      <dgm:spPr>
        <a:solidFill>
          <a:schemeClr val="accent2"/>
        </a:solidFill>
      </dgm:spPr>
      <dgm:t>
        <a:bodyPr/>
        <a:lstStyle/>
        <a:p>
          <a:r>
            <a:rPr lang="en-US" sz="1400" dirty="0" smtClean="0"/>
            <a:t>the speed with which it can respond to interrupts</a:t>
          </a:r>
        </a:p>
      </dgm:t>
    </dgm:pt>
    <dgm:pt modelId="{45255FE7-D1E4-9A45-802B-27DBF9313D7D}" type="parTrans" cxnId="{82E262A9-531B-4941-8701-242CD7B848E9}">
      <dgm:prSet/>
      <dgm:spPr/>
      <dgm:t>
        <a:bodyPr/>
        <a:lstStyle/>
        <a:p>
          <a:endParaRPr lang="en-US"/>
        </a:p>
      </dgm:t>
    </dgm:pt>
    <dgm:pt modelId="{17B98FB2-8904-854C-A6AE-70B37B42D6A5}" type="sibTrans" cxnId="{82E262A9-531B-4941-8701-242CD7B848E9}">
      <dgm:prSet/>
      <dgm:spPr/>
      <dgm:t>
        <a:bodyPr/>
        <a:lstStyle/>
        <a:p>
          <a:endParaRPr lang="en-US"/>
        </a:p>
      </dgm:t>
    </dgm:pt>
    <dgm:pt modelId="{B912FCE4-4C99-5E48-AD51-FB33C1B0052D}">
      <dgm:prSet custT="1"/>
      <dgm:spPr>
        <a:solidFill>
          <a:schemeClr val="accent2"/>
        </a:solidFill>
      </dgm:spPr>
      <dgm:t>
        <a:bodyPr/>
        <a:lstStyle/>
        <a:p>
          <a:r>
            <a:rPr lang="en-US" sz="1400" dirty="0" smtClean="0"/>
            <a:t>whether the system has sufficient capacity to handle all requests within the required time</a:t>
          </a:r>
          <a:endParaRPr lang="en-US" sz="1400" dirty="0"/>
        </a:p>
      </dgm:t>
    </dgm:pt>
    <dgm:pt modelId="{EFB69A3E-2935-B947-B7BE-CF9427448C1C}" type="parTrans" cxnId="{1F08F621-FE58-3343-9E15-3943BD295B6F}">
      <dgm:prSet/>
      <dgm:spPr/>
      <dgm:t>
        <a:bodyPr/>
        <a:lstStyle/>
        <a:p>
          <a:endParaRPr lang="en-US"/>
        </a:p>
      </dgm:t>
    </dgm:pt>
    <dgm:pt modelId="{EE921606-D2CC-3D48-990A-2DB866F3CDE5}" type="sibTrans" cxnId="{1F08F621-FE58-3343-9E15-3943BD295B6F}">
      <dgm:prSet/>
      <dgm:spPr/>
      <dgm:t>
        <a:bodyPr/>
        <a:lstStyle/>
        <a:p>
          <a:endParaRPr lang="en-US"/>
        </a:p>
      </dgm:t>
    </dgm:pt>
    <dgm:pt modelId="{725EFB47-244C-3D47-8674-762D46F23C34}" type="pres">
      <dgm:prSet presAssocID="{30044274-8924-7446-BED6-C87D80AF35D6}" presName="Name0" presStyleCnt="0">
        <dgm:presLayoutVars>
          <dgm:chPref val="3"/>
          <dgm:dir/>
          <dgm:animLvl val="lvl"/>
          <dgm:resizeHandles/>
        </dgm:presLayoutVars>
      </dgm:prSet>
      <dgm:spPr/>
      <dgm:t>
        <a:bodyPr/>
        <a:lstStyle/>
        <a:p>
          <a:endParaRPr lang="en-US"/>
        </a:p>
      </dgm:t>
    </dgm:pt>
    <dgm:pt modelId="{B58971FE-9F7F-3A45-AED8-54E862BA6813}" type="pres">
      <dgm:prSet presAssocID="{C8984687-8A14-9344-A7B0-8E3329C55D59}" presName="horFlow" presStyleCnt="0"/>
      <dgm:spPr/>
    </dgm:pt>
    <dgm:pt modelId="{70347BEE-EA02-A046-A005-30261ED3FFAC}" type="pres">
      <dgm:prSet presAssocID="{C8984687-8A14-9344-A7B0-8E3329C55D59}" presName="bigChev" presStyleLbl="node1" presStyleIdx="0" presStyleCnt="1"/>
      <dgm:spPr/>
      <dgm:t>
        <a:bodyPr/>
        <a:lstStyle/>
        <a:p>
          <a:endParaRPr lang="en-US"/>
        </a:p>
      </dgm:t>
    </dgm:pt>
    <dgm:pt modelId="{F75CFE3C-9149-EA43-8F76-2485DBB487E6}" type="pres">
      <dgm:prSet presAssocID="{45255FE7-D1E4-9A45-802B-27DBF9313D7D}" presName="parTrans" presStyleCnt="0"/>
      <dgm:spPr/>
    </dgm:pt>
    <dgm:pt modelId="{02FEDEAA-5A77-EB4F-BC6A-F73E81870E7B}" type="pres">
      <dgm:prSet presAssocID="{9A57FA81-CA74-7C49-8743-F6D9C2EFBE7F}" presName="node" presStyleLbl="alignAccFollowNode1" presStyleIdx="0" presStyleCnt="2">
        <dgm:presLayoutVars>
          <dgm:bulletEnabled val="1"/>
        </dgm:presLayoutVars>
      </dgm:prSet>
      <dgm:spPr/>
      <dgm:t>
        <a:bodyPr/>
        <a:lstStyle/>
        <a:p>
          <a:endParaRPr lang="en-US"/>
        </a:p>
      </dgm:t>
    </dgm:pt>
    <dgm:pt modelId="{B2CADCBF-617E-AA46-AC7F-0882A96DBDA5}" type="pres">
      <dgm:prSet presAssocID="{17B98FB2-8904-854C-A6AE-70B37B42D6A5}" presName="sibTrans" presStyleCnt="0"/>
      <dgm:spPr/>
    </dgm:pt>
    <dgm:pt modelId="{A17ACA0F-22AF-9E48-9FAD-8644ECB18755}" type="pres">
      <dgm:prSet presAssocID="{B912FCE4-4C99-5E48-AD51-FB33C1B0052D}" presName="node" presStyleLbl="alignAccFollowNode1" presStyleIdx="1" presStyleCnt="2">
        <dgm:presLayoutVars>
          <dgm:bulletEnabled val="1"/>
        </dgm:presLayoutVars>
      </dgm:prSet>
      <dgm:spPr/>
      <dgm:t>
        <a:bodyPr/>
        <a:lstStyle/>
        <a:p>
          <a:endParaRPr lang="en-US"/>
        </a:p>
      </dgm:t>
    </dgm:pt>
  </dgm:ptLst>
  <dgm:cxnLst>
    <dgm:cxn modelId="{1F08F621-FE58-3343-9E15-3943BD295B6F}" srcId="{C8984687-8A14-9344-A7B0-8E3329C55D59}" destId="{B912FCE4-4C99-5E48-AD51-FB33C1B0052D}" srcOrd="1" destOrd="0" parTransId="{EFB69A3E-2935-B947-B7BE-CF9427448C1C}" sibTransId="{EE921606-D2CC-3D48-990A-2DB866F3CDE5}"/>
    <dgm:cxn modelId="{53306486-2628-3044-BF51-C776C9C47960}" type="presOf" srcId="{C8984687-8A14-9344-A7B0-8E3329C55D59}" destId="{70347BEE-EA02-A046-A005-30261ED3FFAC}" srcOrd="0" destOrd="0" presId="urn:microsoft.com/office/officeart/2005/8/layout/lProcess3"/>
    <dgm:cxn modelId="{2F0AD9BE-F7E1-C342-9EA7-A64FF73691F4}" type="presOf" srcId="{9A57FA81-CA74-7C49-8743-F6D9C2EFBE7F}" destId="{02FEDEAA-5A77-EB4F-BC6A-F73E81870E7B}" srcOrd="0" destOrd="0" presId="urn:microsoft.com/office/officeart/2005/8/layout/lProcess3"/>
    <dgm:cxn modelId="{7DAD310E-E176-1848-A41A-F014047F2C68}" type="presOf" srcId="{B912FCE4-4C99-5E48-AD51-FB33C1B0052D}" destId="{A17ACA0F-22AF-9E48-9FAD-8644ECB18755}" srcOrd="0" destOrd="0" presId="urn:microsoft.com/office/officeart/2005/8/layout/lProcess3"/>
    <dgm:cxn modelId="{82E262A9-531B-4941-8701-242CD7B848E9}" srcId="{C8984687-8A14-9344-A7B0-8E3329C55D59}" destId="{9A57FA81-CA74-7C49-8743-F6D9C2EFBE7F}" srcOrd="0" destOrd="0" parTransId="{45255FE7-D1E4-9A45-802B-27DBF9313D7D}" sibTransId="{17B98FB2-8904-854C-A6AE-70B37B42D6A5}"/>
    <dgm:cxn modelId="{BFEEA4CA-E451-9A4D-9CE5-BF48EADC3965}" type="presOf" srcId="{30044274-8924-7446-BED6-C87D80AF35D6}" destId="{725EFB47-244C-3D47-8674-762D46F23C34}" srcOrd="0" destOrd="0" presId="urn:microsoft.com/office/officeart/2005/8/layout/lProcess3"/>
    <dgm:cxn modelId="{EFD744B7-4A9A-E04E-8D2A-6E94CA43D0DA}" srcId="{30044274-8924-7446-BED6-C87D80AF35D6}" destId="{C8984687-8A14-9344-A7B0-8E3329C55D59}" srcOrd="0" destOrd="0" parTransId="{DA16766F-F85F-784D-B4F6-C6991BB637B6}" sibTransId="{E0FE9A97-6076-D840-BD47-1A78C9E66346}"/>
    <dgm:cxn modelId="{AF42AD8C-576C-014B-9456-E2C328ECE920}" type="presParOf" srcId="{725EFB47-244C-3D47-8674-762D46F23C34}" destId="{B58971FE-9F7F-3A45-AED8-54E862BA6813}" srcOrd="0" destOrd="0" presId="urn:microsoft.com/office/officeart/2005/8/layout/lProcess3"/>
    <dgm:cxn modelId="{FF0B6B21-02B0-A64E-8BD0-BDFF259D1C52}" type="presParOf" srcId="{B58971FE-9F7F-3A45-AED8-54E862BA6813}" destId="{70347BEE-EA02-A046-A005-30261ED3FFAC}" srcOrd="0" destOrd="0" presId="urn:microsoft.com/office/officeart/2005/8/layout/lProcess3"/>
    <dgm:cxn modelId="{145DA821-315A-AC49-8010-2D73FA605FE4}" type="presParOf" srcId="{B58971FE-9F7F-3A45-AED8-54E862BA6813}" destId="{F75CFE3C-9149-EA43-8F76-2485DBB487E6}" srcOrd="1" destOrd="0" presId="urn:microsoft.com/office/officeart/2005/8/layout/lProcess3"/>
    <dgm:cxn modelId="{CEE843D9-D8DF-2248-89E1-41DD6829B86B}" type="presParOf" srcId="{B58971FE-9F7F-3A45-AED8-54E862BA6813}" destId="{02FEDEAA-5A77-EB4F-BC6A-F73E81870E7B}" srcOrd="2" destOrd="0" presId="urn:microsoft.com/office/officeart/2005/8/layout/lProcess3"/>
    <dgm:cxn modelId="{137D53E1-18FB-BF4A-A642-8BB591A278D3}" type="presParOf" srcId="{B58971FE-9F7F-3A45-AED8-54E862BA6813}" destId="{B2CADCBF-617E-AA46-AC7F-0882A96DBDA5}" srcOrd="3" destOrd="0" presId="urn:microsoft.com/office/officeart/2005/8/layout/lProcess3"/>
    <dgm:cxn modelId="{FF8646F5-D24A-B84E-B8FB-827DE6A46552}" type="presParOf" srcId="{B58971FE-9F7F-3A45-AED8-54E862BA6813}" destId="{A17ACA0F-22AF-9E48-9FAD-8644ECB18755}"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04440B5-EE5B-414D-B6C9-86070EAFA34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0B0800C-6981-1341-A3CD-901B6D8B40D6}">
      <dgm:prSet phldrT="[Text]"/>
      <dgm:spPr/>
      <dgm:t>
        <a:bodyPr/>
        <a:lstStyle/>
        <a:p>
          <a:r>
            <a:rPr lang="en-US" dirty="0" smtClean="0"/>
            <a:t>Responsiveness includes:</a:t>
          </a:r>
          <a:endParaRPr lang="en-US" dirty="0"/>
        </a:p>
      </dgm:t>
    </dgm:pt>
    <dgm:pt modelId="{E50ECE65-D2B3-AF47-95F1-C01FC604BAFA}" type="parTrans" cxnId="{C6EAFF94-D1BC-284D-811F-576F7839FE40}">
      <dgm:prSet/>
      <dgm:spPr/>
      <dgm:t>
        <a:bodyPr/>
        <a:lstStyle/>
        <a:p>
          <a:endParaRPr lang="en-US"/>
        </a:p>
      </dgm:t>
    </dgm:pt>
    <dgm:pt modelId="{71044306-4554-4047-A2A5-B7E68F4C7803}" type="sibTrans" cxnId="{C6EAFF94-D1BC-284D-811F-576F7839FE40}">
      <dgm:prSet/>
      <dgm:spPr/>
      <dgm:t>
        <a:bodyPr/>
        <a:lstStyle/>
        <a:p>
          <a:endParaRPr lang="en-US"/>
        </a:p>
      </dgm:t>
    </dgm:pt>
    <dgm:pt modelId="{549DCB2C-33D7-2B41-81DE-B12F3448EC62}">
      <dgm:prSet/>
      <dgm:spPr/>
      <dgm:t>
        <a:bodyPr/>
        <a:lstStyle/>
        <a:p>
          <a:r>
            <a:rPr lang="en-US" smtClean="0"/>
            <a:t>amount of time required to initially handle the interrupt and begin execution of the interrupt service routine (ISR)</a:t>
          </a:r>
          <a:endParaRPr lang="en-US" dirty="0" smtClean="0"/>
        </a:p>
      </dgm:t>
    </dgm:pt>
    <dgm:pt modelId="{B51D1C0F-965E-064F-9F85-140EB929C7FF}" type="parTrans" cxnId="{A9954FDA-49DA-AB46-BF87-B0505D02DD89}">
      <dgm:prSet/>
      <dgm:spPr/>
      <dgm:t>
        <a:bodyPr/>
        <a:lstStyle/>
        <a:p>
          <a:endParaRPr lang="en-US"/>
        </a:p>
      </dgm:t>
    </dgm:pt>
    <dgm:pt modelId="{83AEC89F-D917-5F4C-9110-CF4A812127A4}" type="sibTrans" cxnId="{A9954FDA-49DA-AB46-BF87-B0505D02DD89}">
      <dgm:prSet/>
      <dgm:spPr/>
      <dgm:t>
        <a:bodyPr/>
        <a:lstStyle/>
        <a:p>
          <a:endParaRPr lang="en-US"/>
        </a:p>
      </dgm:t>
    </dgm:pt>
    <dgm:pt modelId="{9FE087FB-8DE6-584E-9026-0877EED6F9AB}">
      <dgm:prSet/>
      <dgm:spPr/>
      <dgm:t>
        <a:bodyPr/>
        <a:lstStyle/>
        <a:p>
          <a:r>
            <a:rPr lang="en-US" smtClean="0"/>
            <a:t>amount of time required to perform the ISR</a:t>
          </a:r>
          <a:endParaRPr lang="en-US" dirty="0" smtClean="0"/>
        </a:p>
      </dgm:t>
    </dgm:pt>
    <dgm:pt modelId="{88F025C8-17C1-6E46-82A5-FA328B80FC31}" type="parTrans" cxnId="{664AC18D-696D-1446-B533-C4FE5296F945}">
      <dgm:prSet/>
      <dgm:spPr/>
      <dgm:t>
        <a:bodyPr/>
        <a:lstStyle/>
        <a:p>
          <a:endParaRPr lang="en-US"/>
        </a:p>
      </dgm:t>
    </dgm:pt>
    <dgm:pt modelId="{3D8DDC3E-BD5B-E44F-8D23-CD5CF6BCBDFA}" type="sibTrans" cxnId="{664AC18D-696D-1446-B533-C4FE5296F945}">
      <dgm:prSet/>
      <dgm:spPr/>
      <dgm:t>
        <a:bodyPr/>
        <a:lstStyle/>
        <a:p>
          <a:endParaRPr lang="en-US"/>
        </a:p>
      </dgm:t>
    </dgm:pt>
    <dgm:pt modelId="{A8947A9D-A3CB-E34A-A17D-234F0C38D7D1}">
      <dgm:prSet/>
      <dgm:spPr/>
      <dgm:t>
        <a:bodyPr/>
        <a:lstStyle/>
        <a:p>
          <a:r>
            <a:rPr lang="en-US" smtClean="0"/>
            <a:t>effect of interrupt nesting</a:t>
          </a:r>
          <a:endParaRPr lang="en-US" dirty="0" smtClean="0"/>
        </a:p>
      </dgm:t>
    </dgm:pt>
    <dgm:pt modelId="{62FB14AF-73D3-0F4E-B041-07AB13445F0B}" type="parTrans" cxnId="{FF653625-6D94-4A4B-AF09-90B4FA543F77}">
      <dgm:prSet/>
      <dgm:spPr/>
      <dgm:t>
        <a:bodyPr/>
        <a:lstStyle/>
        <a:p>
          <a:endParaRPr lang="en-US"/>
        </a:p>
      </dgm:t>
    </dgm:pt>
    <dgm:pt modelId="{34F4C79D-2CFD-AB47-B89F-9CFA64264A24}" type="sibTrans" cxnId="{FF653625-6D94-4A4B-AF09-90B4FA543F77}">
      <dgm:prSet/>
      <dgm:spPr/>
      <dgm:t>
        <a:bodyPr/>
        <a:lstStyle/>
        <a:p>
          <a:endParaRPr lang="en-US"/>
        </a:p>
      </dgm:t>
    </dgm:pt>
    <dgm:pt modelId="{C19D68B0-F5DE-9D4B-A165-3D565A2F66CE}" type="pres">
      <dgm:prSet presAssocID="{204440B5-EE5B-414D-B6C9-86070EAFA344}" presName="linear" presStyleCnt="0">
        <dgm:presLayoutVars>
          <dgm:dir/>
          <dgm:animLvl val="lvl"/>
          <dgm:resizeHandles val="exact"/>
        </dgm:presLayoutVars>
      </dgm:prSet>
      <dgm:spPr/>
      <dgm:t>
        <a:bodyPr/>
        <a:lstStyle/>
        <a:p>
          <a:endParaRPr lang="en-US"/>
        </a:p>
      </dgm:t>
    </dgm:pt>
    <dgm:pt modelId="{194A9C56-AF37-E144-9039-9EC4C4191AAF}" type="pres">
      <dgm:prSet presAssocID="{D0B0800C-6981-1341-A3CD-901B6D8B40D6}" presName="parentLin" presStyleCnt="0"/>
      <dgm:spPr/>
    </dgm:pt>
    <dgm:pt modelId="{71989A5A-33D7-7242-9F8F-7897E96AFC2B}" type="pres">
      <dgm:prSet presAssocID="{D0B0800C-6981-1341-A3CD-901B6D8B40D6}" presName="parentLeftMargin" presStyleLbl="node1" presStyleIdx="0" presStyleCnt="1"/>
      <dgm:spPr/>
      <dgm:t>
        <a:bodyPr/>
        <a:lstStyle/>
        <a:p>
          <a:endParaRPr lang="en-US"/>
        </a:p>
      </dgm:t>
    </dgm:pt>
    <dgm:pt modelId="{07146116-F4DF-3D4F-AACC-E646215E96F5}" type="pres">
      <dgm:prSet presAssocID="{D0B0800C-6981-1341-A3CD-901B6D8B40D6}" presName="parentText" presStyleLbl="node1" presStyleIdx="0" presStyleCnt="1">
        <dgm:presLayoutVars>
          <dgm:chMax val="0"/>
          <dgm:bulletEnabled val="1"/>
        </dgm:presLayoutVars>
      </dgm:prSet>
      <dgm:spPr/>
      <dgm:t>
        <a:bodyPr/>
        <a:lstStyle/>
        <a:p>
          <a:endParaRPr lang="en-US"/>
        </a:p>
      </dgm:t>
    </dgm:pt>
    <dgm:pt modelId="{1EF57245-FACF-9D44-B984-6D1270F5F705}" type="pres">
      <dgm:prSet presAssocID="{D0B0800C-6981-1341-A3CD-901B6D8B40D6}" presName="negativeSpace" presStyleCnt="0"/>
      <dgm:spPr/>
    </dgm:pt>
    <dgm:pt modelId="{430AFDDB-0EE4-644A-B730-752395B3F18E}" type="pres">
      <dgm:prSet presAssocID="{D0B0800C-6981-1341-A3CD-901B6D8B40D6}" presName="childText" presStyleLbl="conFgAcc1" presStyleIdx="0" presStyleCnt="1">
        <dgm:presLayoutVars>
          <dgm:bulletEnabled val="1"/>
        </dgm:presLayoutVars>
      </dgm:prSet>
      <dgm:spPr/>
      <dgm:t>
        <a:bodyPr/>
        <a:lstStyle/>
        <a:p>
          <a:endParaRPr lang="en-US"/>
        </a:p>
      </dgm:t>
    </dgm:pt>
  </dgm:ptLst>
  <dgm:cxnLst>
    <dgm:cxn modelId="{E91AB412-644A-2145-8E78-F6CD619AFBDF}" type="presOf" srcId="{A8947A9D-A3CB-E34A-A17D-234F0C38D7D1}" destId="{430AFDDB-0EE4-644A-B730-752395B3F18E}" srcOrd="0" destOrd="2" presId="urn:microsoft.com/office/officeart/2005/8/layout/list1"/>
    <dgm:cxn modelId="{664AC18D-696D-1446-B533-C4FE5296F945}" srcId="{D0B0800C-6981-1341-A3CD-901B6D8B40D6}" destId="{9FE087FB-8DE6-584E-9026-0877EED6F9AB}" srcOrd="1" destOrd="0" parTransId="{88F025C8-17C1-6E46-82A5-FA328B80FC31}" sibTransId="{3D8DDC3E-BD5B-E44F-8D23-CD5CF6BCBDFA}"/>
    <dgm:cxn modelId="{FF653625-6D94-4A4B-AF09-90B4FA543F77}" srcId="{D0B0800C-6981-1341-A3CD-901B6D8B40D6}" destId="{A8947A9D-A3CB-E34A-A17D-234F0C38D7D1}" srcOrd="2" destOrd="0" parTransId="{62FB14AF-73D3-0F4E-B041-07AB13445F0B}" sibTransId="{34F4C79D-2CFD-AB47-B89F-9CFA64264A24}"/>
    <dgm:cxn modelId="{C6EAFF94-D1BC-284D-811F-576F7839FE40}" srcId="{204440B5-EE5B-414D-B6C9-86070EAFA344}" destId="{D0B0800C-6981-1341-A3CD-901B6D8B40D6}" srcOrd="0" destOrd="0" parTransId="{E50ECE65-D2B3-AF47-95F1-C01FC604BAFA}" sibTransId="{71044306-4554-4047-A2A5-B7E68F4C7803}"/>
    <dgm:cxn modelId="{10F02986-0B31-E446-8938-3E6DED3F4B74}" type="presOf" srcId="{D0B0800C-6981-1341-A3CD-901B6D8B40D6}" destId="{07146116-F4DF-3D4F-AACC-E646215E96F5}" srcOrd="1" destOrd="0" presId="urn:microsoft.com/office/officeart/2005/8/layout/list1"/>
    <dgm:cxn modelId="{042B1DF8-BEEE-034C-B1BB-60CE5DFCF399}" type="presOf" srcId="{204440B5-EE5B-414D-B6C9-86070EAFA344}" destId="{C19D68B0-F5DE-9D4B-A165-3D565A2F66CE}" srcOrd="0" destOrd="0" presId="urn:microsoft.com/office/officeart/2005/8/layout/list1"/>
    <dgm:cxn modelId="{A9954FDA-49DA-AB46-BF87-B0505D02DD89}" srcId="{D0B0800C-6981-1341-A3CD-901B6D8B40D6}" destId="{549DCB2C-33D7-2B41-81DE-B12F3448EC62}" srcOrd="0" destOrd="0" parTransId="{B51D1C0F-965E-064F-9F85-140EB929C7FF}" sibTransId="{83AEC89F-D917-5F4C-9110-CF4A812127A4}"/>
    <dgm:cxn modelId="{08B6B6FF-6F8C-B446-89C9-D6D1D6FA13D1}" type="presOf" srcId="{9FE087FB-8DE6-584E-9026-0877EED6F9AB}" destId="{430AFDDB-0EE4-644A-B730-752395B3F18E}" srcOrd="0" destOrd="1" presId="urn:microsoft.com/office/officeart/2005/8/layout/list1"/>
    <dgm:cxn modelId="{16FAA1B8-F59E-AC42-9992-28117FDFBAE9}" type="presOf" srcId="{549DCB2C-33D7-2B41-81DE-B12F3448EC62}" destId="{430AFDDB-0EE4-644A-B730-752395B3F18E}" srcOrd="0" destOrd="0" presId="urn:microsoft.com/office/officeart/2005/8/layout/list1"/>
    <dgm:cxn modelId="{29886CAB-35FF-A940-A7DF-8AD02E0288DD}" type="presOf" srcId="{D0B0800C-6981-1341-A3CD-901B6D8B40D6}" destId="{71989A5A-33D7-7242-9F8F-7897E96AFC2B}" srcOrd="0" destOrd="0" presId="urn:microsoft.com/office/officeart/2005/8/layout/list1"/>
    <dgm:cxn modelId="{830EB491-6339-6B46-8A63-FB759C1C6E7A}" type="presParOf" srcId="{C19D68B0-F5DE-9D4B-A165-3D565A2F66CE}" destId="{194A9C56-AF37-E144-9039-9EC4C4191AAF}" srcOrd="0" destOrd="0" presId="urn:microsoft.com/office/officeart/2005/8/layout/list1"/>
    <dgm:cxn modelId="{D96CD43A-A672-6644-A946-FAAF9FCE22A5}" type="presParOf" srcId="{194A9C56-AF37-E144-9039-9EC4C4191AAF}" destId="{71989A5A-33D7-7242-9F8F-7897E96AFC2B}" srcOrd="0" destOrd="0" presId="urn:microsoft.com/office/officeart/2005/8/layout/list1"/>
    <dgm:cxn modelId="{6126251B-02FC-9343-9574-ACEB06D084A1}" type="presParOf" srcId="{194A9C56-AF37-E144-9039-9EC4C4191AAF}" destId="{07146116-F4DF-3D4F-AACC-E646215E96F5}" srcOrd="1" destOrd="0" presId="urn:microsoft.com/office/officeart/2005/8/layout/list1"/>
    <dgm:cxn modelId="{D1E6068C-1877-9440-84AF-0D5E743A6ABE}" type="presParOf" srcId="{C19D68B0-F5DE-9D4B-A165-3D565A2F66CE}" destId="{1EF57245-FACF-9D44-B984-6D1270F5F705}" srcOrd="1" destOrd="0" presId="urn:microsoft.com/office/officeart/2005/8/layout/list1"/>
    <dgm:cxn modelId="{E166B139-9BB1-AF49-B6F7-5A62A2EEA0A8}" type="presParOf" srcId="{C19D68B0-F5DE-9D4B-A165-3D565A2F66CE}" destId="{430AFDDB-0EE4-644A-B730-752395B3F18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88B064-F386-C54F-AE91-4DE0812B5064}" type="doc">
      <dgm:prSet loTypeId="urn:microsoft.com/office/officeart/2005/8/layout/chevron1" loCatId="process" qsTypeId="urn:microsoft.com/office/officeart/2005/8/quickstyle/simple4" qsCatId="simple" csTypeId="urn:microsoft.com/office/officeart/2005/8/colors/accent1_2" csCatId="accent1" phldr="1"/>
      <dgm:spPr/>
    </dgm:pt>
    <dgm:pt modelId="{30E696FE-2D14-D748-B7E5-F6BAE89F014D}">
      <dgm:prSet phldrT="[Text]"/>
      <dgm:spPr>
        <a:solidFill>
          <a:schemeClr val="accent5">
            <a:lumMod val="50000"/>
          </a:schemeClr>
        </a:solidFill>
        <a:effectLst>
          <a:glow rad="63500">
            <a:schemeClr val="bg1">
              <a:alpha val="75000"/>
            </a:schemeClr>
          </a:glow>
          <a:softEdge rad="63500"/>
        </a:effectLst>
      </dgm:spPr>
      <dgm:t>
        <a:bodyPr/>
        <a:lstStyle/>
        <a:p>
          <a:r>
            <a:rPr lang="en-US" dirty="0" smtClean="0"/>
            <a:t>paging or process swapping</a:t>
          </a:r>
          <a:endParaRPr lang="en-US" dirty="0"/>
        </a:p>
      </dgm:t>
    </dgm:pt>
    <dgm:pt modelId="{9C3600CF-0429-3744-B3C3-E9160FEDEFE6}" type="parTrans" cxnId="{3C5A053E-BDEC-EA4D-9EC8-DD20E8CEB4DF}">
      <dgm:prSet/>
      <dgm:spPr/>
      <dgm:t>
        <a:bodyPr/>
        <a:lstStyle/>
        <a:p>
          <a:endParaRPr lang="en-US"/>
        </a:p>
      </dgm:t>
    </dgm:pt>
    <dgm:pt modelId="{950AAE6B-8C53-E841-BE21-DF3CFCC54E19}" type="sibTrans" cxnId="{3C5A053E-BDEC-EA4D-9EC8-DD20E8CEB4DF}">
      <dgm:prSet/>
      <dgm:spPr/>
      <dgm:t>
        <a:bodyPr/>
        <a:lstStyle/>
        <a:p>
          <a:endParaRPr lang="en-US"/>
        </a:p>
      </dgm:t>
    </dgm:pt>
    <dgm:pt modelId="{950B4321-C337-AF40-8373-9536B3F75E71}">
      <dgm:prSet/>
      <dgm:spPr>
        <a:solidFill>
          <a:schemeClr val="accent5">
            <a:lumMod val="50000"/>
          </a:schemeClr>
        </a:solidFill>
        <a:effectLst>
          <a:glow rad="63500">
            <a:schemeClr val="bg1">
              <a:alpha val="75000"/>
            </a:schemeClr>
          </a:glow>
          <a:softEdge rad="63500"/>
        </a:effectLst>
      </dgm:spPr>
      <dgm:t>
        <a:bodyPr/>
        <a:lstStyle/>
        <a:p>
          <a:r>
            <a:rPr lang="en-US" dirty="0" smtClean="0"/>
            <a:t>what processes must always be resident in main memory</a:t>
          </a:r>
        </a:p>
      </dgm:t>
    </dgm:pt>
    <dgm:pt modelId="{E329E7CC-9D52-9647-AA02-9124AA6AD310}" type="parTrans" cxnId="{2C4EAB04-2759-CD45-9403-919E1A9DEB98}">
      <dgm:prSet/>
      <dgm:spPr/>
      <dgm:t>
        <a:bodyPr/>
        <a:lstStyle/>
        <a:p>
          <a:endParaRPr lang="en-US"/>
        </a:p>
      </dgm:t>
    </dgm:pt>
    <dgm:pt modelId="{200522EA-DDD6-E043-88C4-CF3FC1ACBA3C}" type="sibTrans" cxnId="{2C4EAB04-2759-CD45-9403-919E1A9DEB98}">
      <dgm:prSet/>
      <dgm:spPr/>
      <dgm:t>
        <a:bodyPr/>
        <a:lstStyle/>
        <a:p>
          <a:endParaRPr lang="en-US"/>
        </a:p>
      </dgm:t>
    </dgm:pt>
    <dgm:pt modelId="{0BA94E77-B875-ED49-B002-311AC7DA32F2}">
      <dgm:prSet/>
      <dgm:spPr>
        <a:solidFill>
          <a:schemeClr val="accent5">
            <a:lumMod val="50000"/>
          </a:schemeClr>
        </a:solidFill>
        <a:effectLst>
          <a:glow rad="63500">
            <a:schemeClr val="bg1">
              <a:alpha val="75000"/>
            </a:schemeClr>
          </a:glow>
          <a:softEdge rad="63500"/>
        </a:effectLst>
      </dgm:spPr>
      <dgm:t>
        <a:bodyPr/>
        <a:lstStyle/>
        <a:p>
          <a:r>
            <a:rPr lang="en-US" dirty="0" smtClean="0"/>
            <a:t>what disk transfer algorithms are to be used</a:t>
          </a:r>
        </a:p>
      </dgm:t>
    </dgm:pt>
    <dgm:pt modelId="{9F17DA92-9A20-EA4A-9D71-0E5FEFAE2AE2}" type="parTrans" cxnId="{22DA4C92-5198-D54F-AB0C-C2BA81A2349D}">
      <dgm:prSet/>
      <dgm:spPr/>
      <dgm:t>
        <a:bodyPr/>
        <a:lstStyle/>
        <a:p>
          <a:endParaRPr lang="en-US"/>
        </a:p>
      </dgm:t>
    </dgm:pt>
    <dgm:pt modelId="{C31BBCDA-F948-CC40-B1F5-A0864FDA1F5E}" type="sibTrans" cxnId="{22DA4C92-5198-D54F-AB0C-C2BA81A2349D}">
      <dgm:prSet/>
      <dgm:spPr/>
      <dgm:t>
        <a:bodyPr/>
        <a:lstStyle/>
        <a:p>
          <a:endParaRPr lang="en-US"/>
        </a:p>
      </dgm:t>
    </dgm:pt>
    <dgm:pt modelId="{06C4F4FE-3B6C-814F-A76F-92DD183C217A}">
      <dgm:prSet/>
      <dgm:spPr>
        <a:solidFill>
          <a:schemeClr val="accent5">
            <a:lumMod val="50000"/>
          </a:schemeClr>
        </a:solidFill>
        <a:effectLst>
          <a:glow rad="63500">
            <a:schemeClr val="bg1">
              <a:alpha val="75000"/>
            </a:schemeClr>
          </a:glow>
          <a:softEdge rad="63500"/>
        </a:effectLst>
      </dgm:spPr>
      <dgm:t>
        <a:bodyPr/>
        <a:lstStyle/>
        <a:p>
          <a:r>
            <a:rPr lang="en-US" dirty="0" smtClean="0"/>
            <a:t>what rights the processes in various priority bands have</a:t>
          </a:r>
        </a:p>
      </dgm:t>
    </dgm:pt>
    <dgm:pt modelId="{48EA3FA1-C0B9-3E43-B9E5-DE2999F8C83A}" type="parTrans" cxnId="{08E40354-7025-3642-A6A4-D5F78D43F080}">
      <dgm:prSet/>
      <dgm:spPr/>
      <dgm:t>
        <a:bodyPr/>
        <a:lstStyle/>
        <a:p>
          <a:endParaRPr lang="en-US"/>
        </a:p>
      </dgm:t>
    </dgm:pt>
    <dgm:pt modelId="{706B7EEA-34EF-374B-9C5A-44FF9424C549}" type="sibTrans" cxnId="{08E40354-7025-3642-A6A4-D5F78D43F080}">
      <dgm:prSet/>
      <dgm:spPr/>
      <dgm:t>
        <a:bodyPr/>
        <a:lstStyle/>
        <a:p>
          <a:endParaRPr lang="en-US"/>
        </a:p>
      </dgm:t>
    </dgm:pt>
    <dgm:pt modelId="{0604B4DF-5ADB-D84D-AB4B-2F13B82F477C}" type="pres">
      <dgm:prSet presAssocID="{8D88B064-F386-C54F-AE91-4DE0812B5064}" presName="Name0" presStyleCnt="0">
        <dgm:presLayoutVars>
          <dgm:dir/>
          <dgm:animLvl val="lvl"/>
          <dgm:resizeHandles val="exact"/>
        </dgm:presLayoutVars>
      </dgm:prSet>
      <dgm:spPr/>
    </dgm:pt>
    <dgm:pt modelId="{36620728-2275-A147-B2E6-8093546A158F}" type="pres">
      <dgm:prSet presAssocID="{30E696FE-2D14-D748-B7E5-F6BAE89F014D}" presName="parTxOnly" presStyleLbl="node1" presStyleIdx="0" presStyleCnt="4">
        <dgm:presLayoutVars>
          <dgm:chMax val="0"/>
          <dgm:chPref val="0"/>
          <dgm:bulletEnabled val="1"/>
        </dgm:presLayoutVars>
      </dgm:prSet>
      <dgm:spPr/>
      <dgm:t>
        <a:bodyPr/>
        <a:lstStyle/>
        <a:p>
          <a:endParaRPr lang="en-US"/>
        </a:p>
      </dgm:t>
    </dgm:pt>
    <dgm:pt modelId="{3E2C3A37-133E-DA47-A77C-510FC9B06704}" type="pres">
      <dgm:prSet presAssocID="{950AAE6B-8C53-E841-BE21-DF3CFCC54E19}" presName="parTxOnlySpace" presStyleCnt="0"/>
      <dgm:spPr/>
    </dgm:pt>
    <dgm:pt modelId="{63FF7150-0462-854D-9C2C-73C773E7A7B2}" type="pres">
      <dgm:prSet presAssocID="{950B4321-C337-AF40-8373-9536B3F75E71}" presName="parTxOnly" presStyleLbl="node1" presStyleIdx="1" presStyleCnt="4" custScaleX="105046" custScaleY="108589" custLinFactNeighborX="-51593" custLinFactNeighborY="-132">
        <dgm:presLayoutVars>
          <dgm:chMax val="0"/>
          <dgm:chPref val="0"/>
          <dgm:bulletEnabled val="1"/>
        </dgm:presLayoutVars>
      </dgm:prSet>
      <dgm:spPr/>
      <dgm:t>
        <a:bodyPr/>
        <a:lstStyle/>
        <a:p>
          <a:endParaRPr lang="en-US"/>
        </a:p>
      </dgm:t>
    </dgm:pt>
    <dgm:pt modelId="{1D7D2AAF-E309-EF41-9FE0-B54262D654E8}" type="pres">
      <dgm:prSet presAssocID="{200522EA-DDD6-E043-88C4-CF3FC1ACBA3C}" presName="parTxOnlySpace" presStyleCnt="0"/>
      <dgm:spPr/>
    </dgm:pt>
    <dgm:pt modelId="{8E5F2A23-B564-EB4D-B907-37615B8A11D9}" type="pres">
      <dgm:prSet presAssocID="{0BA94E77-B875-ED49-B002-311AC7DA32F2}" presName="parTxOnly" presStyleLbl="node1" presStyleIdx="2" presStyleCnt="4" custScaleX="96262" custScaleY="106548" custLinFactNeighborX="-87694" custLinFactNeighborY="-1152">
        <dgm:presLayoutVars>
          <dgm:chMax val="0"/>
          <dgm:chPref val="0"/>
          <dgm:bulletEnabled val="1"/>
        </dgm:presLayoutVars>
      </dgm:prSet>
      <dgm:spPr/>
      <dgm:t>
        <a:bodyPr/>
        <a:lstStyle/>
        <a:p>
          <a:endParaRPr lang="en-US"/>
        </a:p>
      </dgm:t>
    </dgm:pt>
    <dgm:pt modelId="{9AD4D70B-209A-DD4B-B88F-9E4A21F59BF8}" type="pres">
      <dgm:prSet presAssocID="{C31BBCDA-F948-CC40-B1F5-A0864FDA1F5E}" presName="parTxOnlySpace" presStyleCnt="0"/>
      <dgm:spPr/>
    </dgm:pt>
    <dgm:pt modelId="{5FA5B7E7-53E8-DC4E-A62F-E3B5030137E9}" type="pres">
      <dgm:prSet presAssocID="{06C4F4FE-3B6C-814F-A76F-92DD183C217A}" presName="parTxOnly" presStyleLbl="node1" presStyleIdx="3" presStyleCnt="4" custLinFactX="-1645" custLinFactNeighborX="-100000" custLinFactNeighborY="3402">
        <dgm:presLayoutVars>
          <dgm:chMax val="0"/>
          <dgm:chPref val="0"/>
          <dgm:bulletEnabled val="1"/>
        </dgm:presLayoutVars>
      </dgm:prSet>
      <dgm:spPr/>
      <dgm:t>
        <a:bodyPr/>
        <a:lstStyle/>
        <a:p>
          <a:endParaRPr lang="en-US"/>
        </a:p>
      </dgm:t>
    </dgm:pt>
  </dgm:ptLst>
  <dgm:cxnLst>
    <dgm:cxn modelId="{3C5A053E-BDEC-EA4D-9EC8-DD20E8CEB4DF}" srcId="{8D88B064-F386-C54F-AE91-4DE0812B5064}" destId="{30E696FE-2D14-D748-B7E5-F6BAE89F014D}" srcOrd="0" destOrd="0" parTransId="{9C3600CF-0429-3744-B3C3-E9160FEDEFE6}" sibTransId="{950AAE6B-8C53-E841-BE21-DF3CFCC54E19}"/>
    <dgm:cxn modelId="{2C4EAB04-2759-CD45-9403-919E1A9DEB98}" srcId="{8D88B064-F386-C54F-AE91-4DE0812B5064}" destId="{950B4321-C337-AF40-8373-9536B3F75E71}" srcOrd="1" destOrd="0" parTransId="{E329E7CC-9D52-9647-AA02-9124AA6AD310}" sibTransId="{200522EA-DDD6-E043-88C4-CF3FC1ACBA3C}"/>
    <dgm:cxn modelId="{22DA4C92-5198-D54F-AB0C-C2BA81A2349D}" srcId="{8D88B064-F386-C54F-AE91-4DE0812B5064}" destId="{0BA94E77-B875-ED49-B002-311AC7DA32F2}" srcOrd="2" destOrd="0" parTransId="{9F17DA92-9A20-EA4A-9D71-0E5FEFAE2AE2}" sibTransId="{C31BBCDA-F948-CC40-B1F5-A0864FDA1F5E}"/>
    <dgm:cxn modelId="{641C0C45-A1CD-E84A-88E9-B517B6923D81}" type="presOf" srcId="{0BA94E77-B875-ED49-B002-311AC7DA32F2}" destId="{8E5F2A23-B564-EB4D-B907-37615B8A11D9}" srcOrd="0" destOrd="0" presId="urn:microsoft.com/office/officeart/2005/8/layout/chevron1"/>
    <dgm:cxn modelId="{08E40354-7025-3642-A6A4-D5F78D43F080}" srcId="{8D88B064-F386-C54F-AE91-4DE0812B5064}" destId="{06C4F4FE-3B6C-814F-A76F-92DD183C217A}" srcOrd="3" destOrd="0" parTransId="{48EA3FA1-C0B9-3E43-B9E5-DE2999F8C83A}" sibTransId="{706B7EEA-34EF-374B-9C5A-44FF9424C549}"/>
    <dgm:cxn modelId="{4B911202-DEFB-2742-8AFB-B43ED719D49C}" type="presOf" srcId="{30E696FE-2D14-D748-B7E5-F6BAE89F014D}" destId="{36620728-2275-A147-B2E6-8093546A158F}" srcOrd="0" destOrd="0" presId="urn:microsoft.com/office/officeart/2005/8/layout/chevron1"/>
    <dgm:cxn modelId="{471A7C33-AC20-0043-AC54-13C1032C5D94}" type="presOf" srcId="{06C4F4FE-3B6C-814F-A76F-92DD183C217A}" destId="{5FA5B7E7-53E8-DC4E-A62F-E3B5030137E9}" srcOrd="0" destOrd="0" presId="urn:microsoft.com/office/officeart/2005/8/layout/chevron1"/>
    <dgm:cxn modelId="{A58D42C8-AE1B-5B48-92F0-F75A7B4542E2}" type="presOf" srcId="{950B4321-C337-AF40-8373-9536B3F75E71}" destId="{63FF7150-0462-854D-9C2C-73C773E7A7B2}" srcOrd="0" destOrd="0" presId="urn:microsoft.com/office/officeart/2005/8/layout/chevron1"/>
    <dgm:cxn modelId="{2184809C-B0F2-9347-A2D8-B3015947F3BF}" type="presOf" srcId="{8D88B064-F386-C54F-AE91-4DE0812B5064}" destId="{0604B4DF-5ADB-D84D-AB4B-2F13B82F477C}" srcOrd="0" destOrd="0" presId="urn:microsoft.com/office/officeart/2005/8/layout/chevron1"/>
    <dgm:cxn modelId="{DCC19006-7ADE-F24B-BA7D-6A7C129E44C5}" type="presParOf" srcId="{0604B4DF-5ADB-D84D-AB4B-2F13B82F477C}" destId="{36620728-2275-A147-B2E6-8093546A158F}" srcOrd="0" destOrd="0" presId="urn:microsoft.com/office/officeart/2005/8/layout/chevron1"/>
    <dgm:cxn modelId="{557BF6BA-D17B-5C4B-9BD2-8A3FE47FA813}" type="presParOf" srcId="{0604B4DF-5ADB-D84D-AB4B-2F13B82F477C}" destId="{3E2C3A37-133E-DA47-A77C-510FC9B06704}" srcOrd="1" destOrd="0" presId="urn:microsoft.com/office/officeart/2005/8/layout/chevron1"/>
    <dgm:cxn modelId="{6D52EEB2-C61D-FE4E-AC1E-CC073457FF73}" type="presParOf" srcId="{0604B4DF-5ADB-D84D-AB4B-2F13B82F477C}" destId="{63FF7150-0462-854D-9C2C-73C773E7A7B2}" srcOrd="2" destOrd="0" presId="urn:microsoft.com/office/officeart/2005/8/layout/chevron1"/>
    <dgm:cxn modelId="{1EEEBC95-6760-CE4A-9817-9493D2A79F26}" type="presParOf" srcId="{0604B4DF-5ADB-D84D-AB4B-2F13B82F477C}" destId="{1D7D2AAF-E309-EF41-9FE0-B54262D654E8}" srcOrd="3" destOrd="0" presId="urn:microsoft.com/office/officeart/2005/8/layout/chevron1"/>
    <dgm:cxn modelId="{E8FF0C1C-4777-A747-9D8C-42BB7D0AB621}" type="presParOf" srcId="{0604B4DF-5ADB-D84D-AB4B-2F13B82F477C}" destId="{8E5F2A23-B564-EB4D-B907-37615B8A11D9}" srcOrd="4" destOrd="0" presId="urn:microsoft.com/office/officeart/2005/8/layout/chevron1"/>
    <dgm:cxn modelId="{EA9AEDBB-990A-C348-B47A-146D399F4105}" type="presParOf" srcId="{0604B4DF-5ADB-D84D-AB4B-2F13B82F477C}" destId="{9AD4D70B-209A-DD4B-B88F-9E4A21F59BF8}" srcOrd="5" destOrd="0" presId="urn:microsoft.com/office/officeart/2005/8/layout/chevron1"/>
    <dgm:cxn modelId="{BDCAB657-5327-904B-A9E0-8B798CD1253A}" type="presParOf" srcId="{0604B4DF-5ADB-D84D-AB4B-2F13B82F477C}" destId="{5FA5B7E7-53E8-DC4E-A62F-E3B5030137E9}"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336BA2-96D5-A84D-BAA4-E2A2B259F8C6}"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A0942C25-0541-014C-9FF4-4618B1C207B2}">
      <dgm:prSet/>
      <dgm:spPr/>
      <dgm:t>
        <a:bodyPr/>
        <a:lstStyle/>
        <a:p>
          <a:pPr rtl="0"/>
          <a:r>
            <a:rPr lang="en-US" dirty="0" smtClean="0"/>
            <a:t>Scheduling approaches depend on:</a:t>
          </a:r>
          <a:endParaRPr lang="en-US" dirty="0"/>
        </a:p>
      </dgm:t>
    </dgm:pt>
    <dgm:pt modelId="{D26CA410-21B7-B943-8123-011406BBEEE3}" type="parTrans" cxnId="{C03F9EDF-83D2-1C43-A85A-A49441CCAAF0}">
      <dgm:prSet/>
      <dgm:spPr/>
      <dgm:t>
        <a:bodyPr/>
        <a:lstStyle/>
        <a:p>
          <a:endParaRPr lang="en-US"/>
        </a:p>
      </dgm:t>
    </dgm:pt>
    <dgm:pt modelId="{403FE752-8996-E441-B82D-FB64DB4681CC}" type="sibTrans" cxnId="{C03F9EDF-83D2-1C43-A85A-A49441CCAAF0}">
      <dgm:prSet/>
      <dgm:spPr/>
      <dgm:t>
        <a:bodyPr/>
        <a:lstStyle/>
        <a:p>
          <a:endParaRPr lang="en-US"/>
        </a:p>
      </dgm:t>
    </dgm:pt>
    <dgm:pt modelId="{64E46A50-85B1-574D-9B3F-CA552FF07530}">
      <dgm:prSet/>
      <dgm:spPr/>
      <dgm:t>
        <a:bodyPr/>
        <a:lstStyle/>
        <a:p>
          <a:pPr rtl="0"/>
          <a:r>
            <a:rPr lang="en-US" dirty="0" smtClean="0"/>
            <a:t>whether a system performs </a:t>
          </a:r>
          <a:r>
            <a:rPr lang="en-US" dirty="0" err="1" smtClean="0"/>
            <a:t>schedulability</a:t>
          </a:r>
          <a:r>
            <a:rPr lang="en-US" dirty="0" smtClean="0"/>
            <a:t> analysis</a:t>
          </a:r>
          <a:endParaRPr lang="en-US" dirty="0"/>
        </a:p>
      </dgm:t>
    </dgm:pt>
    <dgm:pt modelId="{920F7E91-DA8B-3340-90D2-F5B9FA08E606}" type="parTrans" cxnId="{E6600139-3C4E-E14C-8365-E881BA0B5661}">
      <dgm:prSet/>
      <dgm:spPr>
        <a:ln>
          <a:solidFill>
            <a:schemeClr val="accent6"/>
          </a:solidFill>
        </a:ln>
      </dgm:spPr>
      <dgm:t>
        <a:bodyPr/>
        <a:lstStyle/>
        <a:p>
          <a:endParaRPr lang="en-US"/>
        </a:p>
      </dgm:t>
    </dgm:pt>
    <dgm:pt modelId="{733F0F48-587A-5246-AEB7-7999DE03FB46}" type="sibTrans" cxnId="{E6600139-3C4E-E14C-8365-E881BA0B5661}">
      <dgm:prSet/>
      <dgm:spPr/>
      <dgm:t>
        <a:bodyPr/>
        <a:lstStyle/>
        <a:p>
          <a:endParaRPr lang="en-US"/>
        </a:p>
      </dgm:t>
    </dgm:pt>
    <dgm:pt modelId="{C4037B20-2A1E-0B43-8A68-95EED158D8E9}">
      <dgm:prSet/>
      <dgm:spPr/>
      <dgm:t>
        <a:bodyPr/>
        <a:lstStyle/>
        <a:p>
          <a:pPr rtl="0"/>
          <a:r>
            <a:rPr lang="en-US" dirty="0" smtClean="0"/>
            <a:t>if it does, whether it is done statically or dynamically</a:t>
          </a:r>
          <a:endParaRPr lang="en-US" dirty="0"/>
        </a:p>
      </dgm:t>
    </dgm:pt>
    <dgm:pt modelId="{CC7A019F-EDEF-3443-B37B-6BB03C1DC258}" type="parTrans" cxnId="{E659A2F9-EAD1-3C46-A587-51B3449F2CD8}">
      <dgm:prSet/>
      <dgm:spPr>
        <a:ln>
          <a:solidFill>
            <a:schemeClr val="accent6"/>
          </a:solidFill>
        </a:ln>
      </dgm:spPr>
      <dgm:t>
        <a:bodyPr/>
        <a:lstStyle/>
        <a:p>
          <a:endParaRPr lang="en-US"/>
        </a:p>
      </dgm:t>
    </dgm:pt>
    <dgm:pt modelId="{A4487998-F199-BD40-AFCF-B07C42006CC1}" type="sibTrans" cxnId="{E659A2F9-EAD1-3C46-A587-51B3449F2CD8}">
      <dgm:prSet/>
      <dgm:spPr/>
      <dgm:t>
        <a:bodyPr/>
        <a:lstStyle/>
        <a:p>
          <a:endParaRPr lang="en-US"/>
        </a:p>
      </dgm:t>
    </dgm:pt>
    <dgm:pt modelId="{8744DD48-AFC3-E44A-AE90-AA6F2B1532E4}">
      <dgm:prSet/>
      <dgm:spPr/>
      <dgm:t>
        <a:bodyPr/>
        <a:lstStyle/>
        <a:p>
          <a:pPr rtl="0"/>
          <a:r>
            <a:rPr lang="en-US" dirty="0" smtClean="0"/>
            <a:t>whether the result of the analysis itself produces a scheduler plan according to which tasks are dispatched at run time</a:t>
          </a:r>
          <a:endParaRPr lang="en-US" dirty="0"/>
        </a:p>
      </dgm:t>
    </dgm:pt>
    <dgm:pt modelId="{F5260466-5479-0F42-BA58-8F418FAA03FD}" type="parTrans" cxnId="{FD931F38-503B-D24F-9AAE-38DAFEF4BDD3}">
      <dgm:prSet/>
      <dgm:spPr>
        <a:ln>
          <a:solidFill>
            <a:schemeClr val="accent6"/>
          </a:solidFill>
        </a:ln>
      </dgm:spPr>
      <dgm:t>
        <a:bodyPr/>
        <a:lstStyle/>
        <a:p>
          <a:endParaRPr lang="en-US"/>
        </a:p>
      </dgm:t>
    </dgm:pt>
    <dgm:pt modelId="{DDC8AF9D-6B4C-5047-BC91-C81BE0919B2A}" type="sibTrans" cxnId="{FD931F38-503B-D24F-9AAE-38DAFEF4BDD3}">
      <dgm:prSet/>
      <dgm:spPr/>
      <dgm:t>
        <a:bodyPr/>
        <a:lstStyle/>
        <a:p>
          <a:endParaRPr lang="en-US"/>
        </a:p>
      </dgm:t>
    </dgm:pt>
    <dgm:pt modelId="{0A02CC09-6589-E849-9B90-4F7626F6512D}" type="pres">
      <dgm:prSet presAssocID="{4F336BA2-96D5-A84D-BAA4-E2A2B259F8C6}" presName="diagram" presStyleCnt="0">
        <dgm:presLayoutVars>
          <dgm:chPref val="1"/>
          <dgm:dir/>
          <dgm:animOne val="branch"/>
          <dgm:animLvl val="lvl"/>
          <dgm:resizeHandles val="exact"/>
        </dgm:presLayoutVars>
      </dgm:prSet>
      <dgm:spPr/>
      <dgm:t>
        <a:bodyPr/>
        <a:lstStyle/>
        <a:p>
          <a:endParaRPr lang="en-US"/>
        </a:p>
      </dgm:t>
    </dgm:pt>
    <dgm:pt modelId="{7114087D-CCAC-7C4A-B8AF-8D19C3555CD4}" type="pres">
      <dgm:prSet presAssocID="{A0942C25-0541-014C-9FF4-4618B1C207B2}" presName="root1" presStyleCnt="0"/>
      <dgm:spPr/>
    </dgm:pt>
    <dgm:pt modelId="{595B0E0E-D430-B045-9D66-75AC2BD5E233}" type="pres">
      <dgm:prSet presAssocID="{A0942C25-0541-014C-9FF4-4618B1C207B2}" presName="LevelOneTextNode" presStyleLbl="node0" presStyleIdx="0" presStyleCnt="1">
        <dgm:presLayoutVars>
          <dgm:chPref val="3"/>
        </dgm:presLayoutVars>
      </dgm:prSet>
      <dgm:spPr/>
      <dgm:t>
        <a:bodyPr/>
        <a:lstStyle/>
        <a:p>
          <a:endParaRPr lang="en-US"/>
        </a:p>
      </dgm:t>
    </dgm:pt>
    <dgm:pt modelId="{D7164E02-4F0A-1D43-9A23-75E237D9BAA8}" type="pres">
      <dgm:prSet presAssocID="{A0942C25-0541-014C-9FF4-4618B1C207B2}" presName="level2hierChild" presStyleCnt="0"/>
      <dgm:spPr/>
    </dgm:pt>
    <dgm:pt modelId="{94111907-A3B8-3E47-B89E-3AC8239FADE4}" type="pres">
      <dgm:prSet presAssocID="{920F7E91-DA8B-3340-90D2-F5B9FA08E606}" presName="conn2-1" presStyleLbl="parChTrans1D2" presStyleIdx="0" presStyleCnt="2"/>
      <dgm:spPr/>
      <dgm:t>
        <a:bodyPr/>
        <a:lstStyle/>
        <a:p>
          <a:endParaRPr lang="en-US"/>
        </a:p>
      </dgm:t>
    </dgm:pt>
    <dgm:pt modelId="{7EBF6C3C-811B-284D-ABED-7CAF45847F90}" type="pres">
      <dgm:prSet presAssocID="{920F7E91-DA8B-3340-90D2-F5B9FA08E606}" presName="connTx" presStyleLbl="parChTrans1D2" presStyleIdx="0" presStyleCnt="2"/>
      <dgm:spPr/>
      <dgm:t>
        <a:bodyPr/>
        <a:lstStyle/>
        <a:p>
          <a:endParaRPr lang="en-US"/>
        </a:p>
      </dgm:t>
    </dgm:pt>
    <dgm:pt modelId="{D4DC0FDE-8717-034C-BB4E-8552429DE3FE}" type="pres">
      <dgm:prSet presAssocID="{64E46A50-85B1-574D-9B3F-CA552FF07530}" presName="root2" presStyleCnt="0"/>
      <dgm:spPr/>
    </dgm:pt>
    <dgm:pt modelId="{255108FC-7123-674F-8B6E-906F9B3BFB0E}" type="pres">
      <dgm:prSet presAssocID="{64E46A50-85B1-574D-9B3F-CA552FF07530}" presName="LevelTwoTextNode" presStyleLbl="node2" presStyleIdx="0" presStyleCnt="2">
        <dgm:presLayoutVars>
          <dgm:chPref val="3"/>
        </dgm:presLayoutVars>
      </dgm:prSet>
      <dgm:spPr/>
      <dgm:t>
        <a:bodyPr/>
        <a:lstStyle/>
        <a:p>
          <a:endParaRPr lang="en-US"/>
        </a:p>
      </dgm:t>
    </dgm:pt>
    <dgm:pt modelId="{909AD2BC-3F82-C04E-AA55-1A0619159C04}" type="pres">
      <dgm:prSet presAssocID="{64E46A50-85B1-574D-9B3F-CA552FF07530}" presName="level3hierChild" presStyleCnt="0"/>
      <dgm:spPr/>
    </dgm:pt>
    <dgm:pt modelId="{22B39D41-4796-5F4A-875D-432816E5B496}" type="pres">
      <dgm:prSet presAssocID="{CC7A019F-EDEF-3443-B37B-6BB03C1DC258}" presName="conn2-1" presStyleLbl="parChTrans1D3" presStyleIdx="0" presStyleCnt="1"/>
      <dgm:spPr/>
      <dgm:t>
        <a:bodyPr/>
        <a:lstStyle/>
        <a:p>
          <a:endParaRPr lang="en-US"/>
        </a:p>
      </dgm:t>
    </dgm:pt>
    <dgm:pt modelId="{4FF6F11E-B90B-8845-B584-4EA8E03CB85C}" type="pres">
      <dgm:prSet presAssocID="{CC7A019F-EDEF-3443-B37B-6BB03C1DC258}" presName="connTx" presStyleLbl="parChTrans1D3" presStyleIdx="0" presStyleCnt="1"/>
      <dgm:spPr/>
      <dgm:t>
        <a:bodyPr/>
        <a:lstStyle/>
        <a:p>
          <a:endParaRPr lang="en-US"/>
        </a:p>
      </dgm:t>
    </dgm:pt>
    <dgm:pt modelId="{FB229A95-5F87-0748-9C43-B466E292FAD3}" type="pres">
      <dgm:prSet presAssocID="{C4037B20-2A1E-0B43-8A68-95EED158D8E9}" presName="root2" presStyleCnt="0"/>
      <dgm:spPr/>
    </dgm:pt>
    <dgm:pt modelId="{9A524781-CD83-1B44-93E9-A6D250CF4D56}" type="pres">
      <dgm:prSet presAssocID="{C4037B20-2A1E-0B43-8A68-95EED158D8E9}" presName="LevelTwoTextNode" presStyleLbl="node3" presStyleIdx="0" presStyleCnt="1">
        <dgm:presLayoutVars>
          <dgm:chPref val="3"/>
        </dgm:presLayoutVars>
      </dgm:prSet>
      <dgm:spPr/>
      <dgm:t>
        <a:bodyPr/>
        <a:lstStyle/>
        <a:p>
          <a:endParaRPr lang="en-US"/>
        </a:p>
      </dgm:t>
    </dgm:pt>
    <dgm:pt modelId="{40C513DC-AC04-0144-8025-BB3911FB743F}" type="pres">
      <dgm:prSet presAssocID="{C4037B20-2A1E-0B43-8A68-95EED158D8E9}" presName="level3hierChild" presStyleCnt="0"/>
      <dgm:spPr/>
    </dgm:pt>
    <dgm:pt modelId="{20E886EB-A1E2-FD47-B8FB-F00DFB095B0F}" type="pres">
      <dgm:prSet presAssocID="{F5260466-5479-0F42-BA58-8F418FAA03FD}" presName="conn2-1" presStyleLbl="parChTrans1D2" presStyleIdx="1" presStyleCnt="2"/>
      <dgm:spPr/>
      <dgm:t>
        <a:bodyPr/>
        <a:lstStyle/>
        <a:p>
          <a:endParaRPr lang="en-US"/>
        </a:p>
      </dgm:t>
    </dgm:pt>
    <dgm:pt modelId="{2DD4F452-5F9A-8945-A704-D27968CACEBF}" type="pres">
      <dgm:prSet presAssocID="{F5260466-5479-0F42-BA58-8F418FAA03FD}" presName="connTx" presStyleLbl="parChTrans1D2" presStyleIdx="1" presStyleCnt="2"/>
      <dgm:spPr/>
      <dgm:t>
        <a:bodyPr/>
        <a:lstStyle/>
        <a:p>
          <a:endParaRPr lang="en-US"/>
        </a:p>
      </dgm:t>
    </dgm:pt>
    <dgm:pt modelId="{53D4F53E-D902-DD4F-8707-396C65A64B6B}" type="pres">
      <dgm:prSet presAssocID="{8744DD48-AFC3-E44A-AE90-AA6F2B1532E4}" presName="root2" presStyleCnt="0"/>
      <dgm:spPr/>
    </dgm:pt>
    <dgm:pt modelId="{465504A7-03BD-3545-B414-9436D7C8C6E1}" type="pres">
      <dgm:prSet presAssocID="{8744DD48-AFC3-E44A-AE90-AA6F2B1532E4}" presName="LevelTwoTextNode" presStyleLbl="node2" presStyleIdx="1" presStyleCnt="2">
        <dgm:presLayoutVars>
          <dgm:chPref val="3"/>
        </dgm:presLayoutVars>
      </dgm:prSet>
      <dgm:spPr/>
      <dgm:t>
        <a:bodyPr/>
        <a:lstStyle/>
        <a:p>
          <a:endParaRPr lang="en-US"/>
        </a:p>
      </dgm:t>
    </dgm:pt>
    <dgm:pt modelId="{613EC150-2F2F-CE48-84A4-2345EFE05B4B}" type="pres">
      <dgm:prSet presAssocID="{8744DD48-AFC3-E44A-AE90-AA6F2B1532E4}" presName="level3hierChild" presStyleCnt="0"/>
      <dgm:spPr/>
    </dgm:pt>
  </dgm:ptLst>
  <dgm:cxnLst>
    <dgm:cxn modelId="{E76CA9D1-9469-0D44-A190-E5B0463D0D19}" type="presOf" srcId="{8744DD48-AFC3-E44A-AE90-AA6F2B1532E4}" destId="{465504A7-03BD-3545-B414-9436D7C8C6E1}" srcOrd="0" destOrd="0" presId="urn:microsoft.com/office/officeart/2005/8/layout/hierarchy2"/>
    <dgm:cxn modelId="{BFF10238-DF61-BB48-93AD-0EDF49BFBE4A}" type="presOf" srcId="{C4037B20-2A1E-0B43-8A68-95EED158D8E9}" destId="{9A524781-CD83-1B44-93E9-A6D250CF4D56}" srcOrd="0" destOrd="0" presId="urn:microsoft.com/office/officeart/2005/8/layout/hierarchy2"/>
    <dgm:cxn modelId="{C113E4DC-9F7C-7D48-958D-280B9EFE6388}" type="presOf" srcId="{A0942C25-0541-014C-9FF4-4618B1C207B2}" destId="{595B0E0E-D430-B045-9D66-75AC2BD5E233}" srcOrd="0" destOrd="0" presId="urn:microsoft.com/office/officeart/2005/8/layout/hierarchy2"/>
    <dgm:cxn modelId="{E6600139-3C4E-E14C-8365-E881BA0B5661}" srcId="{A0942C25-0541-014C-9FF4-4618B1C207B2}" destId="{64E46A50-85B1-574D-9B3F-CA552FF07530}" srcOrd="0" destOrd="0" parTransId="{920F7E91-DA8B-3340-90D2-F5B9FA08E606}" sibTransId="{733F0F48-587A-5246-AEB7-7999DE03FB46}"/>
    <dgm:cxn modelId="{CD96C954-D27B-314F-82E8-56483BB0E2F0}" type="presOf" srcId="{CC7A019F-EDEF-3443-B37B-6BB03C1DC258}" destId="{22B39D41-4796-5F4A-875D-432816E5B496}" srcOrd="0" destOrd="0" presId="urn:microsoft.com/office/officeart/2005/8/layout/hierarchy2"/>
    <dgm:cxn modelId="{A196940F-EA52-2A49-B7F8-7CA9DB1A647D}" type="presOf" srcId="{920F7E91-DA8B-3340-90D2-F5B9FA08E606}" destId="{7EBF6C3C-811B-284D-ABED-7CAF45847F90}" srcOrd="1" destOrd="0" presId="urn:microsoft.com/office/officeart/2005/8/layout/hierarchy2"/>
    <dgm:cxn modelId="{FD931F38-503B-D24F-9AAE-38DAFEF4BDD3}" srcId="{A0942C25-0541-014C-9FF4-4618B1C207B2}" destId="{8744DD48-AFC3-E44A-AE90-AA6F2B1532E4}" srcOrd="1" destOrd="0" parTransId="{F5260466-5479-0F42-BA58-8F418FAA03FD}" sibTransId="{DDC8AF9D-6B4C-5047-BC91-C81BE0919B2A}"/>
    <dgm:cxn modelId="{049440F2-7093-2847-8CB7-272EB85A5881}" type="presOf" srcId="{F5260466-5479-0F42-BA58-8F418FAA03FD}" destId="{2DD4F452-5F9A-8945-A704-D27968CACEBF}" srcOrd="1" destOrd="0" presId="urn:microsoft.com/office/officeart/2005/8/layout/hierarchy2"/>
    <dgm:cxn modelId="{9E40F873-887E-4C42-84EB-7301872221DB}" type="presOf" srcId="{920F7E91-DA8B-3340-90D2-F5B9FA08E606}" destId="{94111907-A3B8-3E47-B89E-3AC8239FADE4}" srcOrd="0" destOrd="0" presId="urn:microsoft.com/office/officeart/2005/8/layout/hierarchy2"/>
    <dgm:cxn modelId="{E659A2F9-EAD1-3C46-A587-51B3449F2CD8}" srcId="{64E46A50-85B1-574D-9B3F-CA552FF07530}" destId="{C4037B20-2A1E-0B43-8A68-95EED158D8E9}" srcOrd="0" destOrd="0" parTransId="{CC7A019F-EDEF-3443-B37B-6BB03C1DC258}" sibTransId="{A4487998-F199-BD40-AFCF-B07C42006CC1}"/>
    <dgm:cxn modelId="{8CF679EE-06DD-0A4D-B79F-F877A3F5D5F6}" type="presOf" srcId="{F5260466-5479-0F42-BA58-8F418FAA03FD}" destId="{20E886EB-A1E2-FD47-B8FB-F00DFB095B0F}" srcOrd="0" destOrd="0" presId="urn:microsoft.com/office/officeart/2005/8/layout/hierarchy2"/>
    <dgm:cxn modelId="{48927888-5696-BB48-960F-2E3C5CDFB555}" type="presOf" srcId="{CC7A019F-EDEF-3443-B37B-6BB03C1DC258}" destId="{4FF6F11E-B90B-8845-B584-4EA8E03CB85C}" srcOrd="1" destOrd="0" presId="urn:microsoft.com/office/officeart/2005/8/layout/hierarchy2"/>
    <dgm:cxn modelId="{49064329-EC6E-3049-8913-F214D7250D3E}" type="presOf" srcId="{64E46A50-85B1-574D-9B3F-CA552FF07530}" destId="{255108FC-7123-674F-8B6E-906F9B3BFB0E}" srcOrd="0" destOrd="0" presId="urn:microsoft.com/office/officeart/2005/8/layout/hierarchy2"/>
    <dgm:cxn modelId="{2304C156-1660-F942-8A9C-3BF16B75BB26}" type="presOf" srcId="{4F336BA2-96D5-A84D-BAA4-E2A2B259F8C6}" destId="{0A02CC09-6589-E849-9B90-4F7626F6512D}" srcOrd="0" destOrd="0" presId="urn:microsoft.com/office/officeart/2005/8/layout/hierarchy2"/>
    <dgm:cxn modelId="{C03F9EDF-83D2-1C43-A85A-A49441CCAAF0}" srcId="{4F336BA2-96D5-A84D-BAA4-E2A2B259F8C6}" destId="{A0942C25-0541-014C-9FF4-4618B1C207B2}" srcOrd="0" destOrd="0" parTransId="{D26CA410-21B7-B943-8123-011406BBEEE3}" sibTransId="{403FE752-8996-E441-B82D-FB64DB4681CC}"/>
    <dgm:cxn modelId="{73FF9F20-3F83-2643-B0A8-38D44E06F6CA}" type="presParOf" srcId="{0A02CC09-6589-E849-9B90-4F7626F6512D}" destId="{7114087D-CCAC-7C4A-B8AF-8D19C3555CD4}" srcOrd="0" destOrd="0" presId="urn:microsoft.com/office/officeart/2005/8/layout/hierarchy2"/>
    <dgm:cxn modelId="{55C3DF49-354A-A24F-91A6-7912F6200E2B}" type="presParOf" srcId="{7114087D-CCAC-7C4A-B8AF-8D19C3555CD4}" destId="{595B0E0E-D430-B045-9D66-75AC2BD5E233}" srcOrd="0" destOrd="0" presId="urn:microsoft.com/office/officeart/2005/8/layout/hierarchy2"/>
    <dgm:cxn modelId="{AD8F1241-CA98-2346-9FED-FE7435CC1AED}" type="presParOf" srcId="{7114087D-CCAC-7C4A-B8AF-8D19C3555CD4}" destId="{D7164E02-4F0A-1D43-9A23-75E237D9BAA8}" srcOrd="1" destOrd="0" presId="urn:microsoft.com/office/officeart/2005/8/layout/hierarchy2"/>
    <dgm:cxn modelId="{3D5303F0-F224-8244-988A-910420E02178}" type="presParOf" srcId="{D7164E02-4F0A-1D43-9A23-75E237D9BAA8}" destId="{94111907-A3B8-3E47-B89E-3AC8239FADE4}" srcOrd="0" destOrd="0" presId="urn:microsoft.com/office/officeart/2005/8/layout/hierarchy2"/>
    <dgm:cxn modelId="{EDFFC4F0-FF4C-EA4C-ABE8-2457CFC441AF}" type="presParOf" srcId="{94111907-A3B8-3E47-B89E-3AC8239FADE4}" destId="{7EBF6C3C-811B-284D-ABED-7CAF45847F90}" srcOrd="0" destOrd="0" presId="urn:microsoft.com/office/officeart/2005/8/layout/hierarchy2"/>
    <dgm:cxn modelId="{3E1272D3-4D1C-4A46-8487-37F44C59BBE6}" type="presParOf" srcId="{D7164E02-4F0A-1D43-9A23-75E237D9BAA8}" destId="{D4DC0FDE-8717-034C-BB4E-8552429DE3FE}" srcOrd="1" destOrd="0" presId="urn:microsoft.com/office/officeart/2005/8/layout/hierarchy2"/>
    <dgm:cxn modelId="{F8F93ED5-8065-7C43-A949-B6FB70FF0E8E}" type="presParOf" srcId="{D4DC0FDE-8717-034C-BB4E-8552429DE3FE}" destId="{255108FC-7123-674F-8B6E-906F9B3BFB0E}" srcOrd="0" destOrd="0" presId="urn:microsoft.com/office/officeart/2005/8/layout/hierarchy2"/>
    <dgm:cxn modelId="{EA06BE62-EF4F-F248-8F26-35A2BE64505A}" type="presParOf" srcId="{D4DC0FDE-8717-034C-BB4E-8552429DE3FE}" destId="{909AD2BC-3F82-C04E-AA55-1A0619159C04}" srcOrd="1" destOrd="0" presId="urn:microsoft.com/office/officeart/2005/8/layout/hierarchy2"/>
    <dgm:cxn modelId="{1988455B-F420-D841-B22D-F6616DAF9FCA}" type="presParOf" srcId="{909AD2BC-3F82-C04E-AA55-1A0619159C04}" destId="{22B39D41-4796-5F4A-875D-432816E5B496}" srcOrd="0" destOrd="0" presId="urn:microsoft.com/office/officeart/2005/8/layout/hierarchy2"/>
    <dgm:cxn modelId="{C2F35FDA-E473-0E47-8C05-1571ED1525C4}" type="presParOf" srcId="{22B39D41-4796-5F4A-875D-432816E5B496}" destId="{4FF6F11E-B90B-8845-B584-4EA8E03CB85C}" srcOrd="0" destOrd="0" presId="urn:microsoft.com/office/officeart/2005/8/layout/hierarchy2"/>
    <dgm:cxn modelId="{A3AF16E6-5413-8847-B043-3E0CBFCA6554}" type="presParOf" srcId="{909AD2BC-3F82-C04E-AA55-1A0619159C04}" destId="{FB229A95-5F87-0748-9C43-B466E292FAD3}" srcOrd="1" destOrd="0" presId="urn:microsoft.com/office/officeart/2005/8/layout/hierarchy2"/>
    <dgm:cxn modelId="{01928525-C283-F646-826B-42D9AE30448E}" type="presParOf" srcId="{FB229A95-5F87-0748-9C43-B466E292FAD3}" destId="{9A524781-CD83-1B44-93E9-A6D250CF4D56}" srcOrd="0" destOrd="0" presId="urn:microsoft.com/office/officeart/2005/8/layout/hierarchy2"/>
    <dgm:cxn modelId="{FDC7F27B-4769-6A42-A58D-1B3BADF5B65A}" type="presParOf" srcId="{FB229A95-5F87-0748-9C43-B466E292FAD3}" destId="{40C513DC-AC04-0144-8025-BB3911FB743F}" srcOrd="1" destOrd="0" presId="urn:microsoft.com/office/officeart/2005/8/layout/hierarchy2"/>
    <dgm:cxn modelId="{C9A97EF6-CA31-F042-8840-D168C1837AC9}" type="presParOf" srcId="{D7164E02-4F0A-1D43-9A23-75E237D9BAA8}" destId="{20E886EB-A1E2-FD47-B8FB-F00DFB095B0F}" srcOrd="2" destOrd="0" presId="urn:microsoft.com/office/officeart/2005/8/layout/hierarchy2"/>
    <dgm:cxn modelId="{3CFD3EE6-7A7E-4A49-BA0F-1D84E37D111B}" type="presParOf" srcId="{20E886EB-A1E2-FD47-B8FB-F00DFB095B0F}" destId="{2DD4F452-5F9A-8945-A704-D27968CACEBF}" srcOrd="0" destOrd="0" presId="urn:microsoft.com/office/officeart/2005/8/layout/hierarchy2"/>
    <dgm:cxn modelId="{DBF7F1D5-A3B7-9247-9A08-F4620BBC4D80}" type="presParOf" srcId="{D7164E02-4F0A-1D43-9A23-75E237D9BAA8}" destId="{53D4F53E-D902-DD4F-8707-396C65A64B6B}" srcOrd="3" destOrd="0" presId="urn:microsoft.com/office/officeart/2005/8/layout/hierarchy2"/>
    <dgm:cxn modelId="{69F9E055-00FB-6E4B-A202-98C4C46D00EE}" type="presParOf" srcId="{53D4F53E-D902-DD4F-8707-396C65A64B6B}" destId="{465504A7-03BD-3545-B414-9436D7C8C6E1}" srcOrd="0" destOrd="0" presId="urn:microsoft.com/office/officeart/2005/8/layout/hierarchy2"/>
    <dgm:cxn modelId="{0C02E6AE-450C-EE46-9F03-53B1DE067111}" type="presParOf" srcId="{53D4F53E-D902-DD4F-8707-396C65A64B6B}" destId="{613EC150-2F2F-CE48-84A4-2345EFE05B4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90926A40-EABB-294D-A852-90B4A2B01B65}">
      <dgm:prSet/>
      <dgm:spPr/>
      <dgm:t>
        <a:bodyPr/>
        <a:lstStyle/>
        <a:p>
          <a:pPr rtl="0"/>
          <a:r>
            <a:rPr lang="en-US" b="1" dirty="0" smtClean="0"/>
            <a:t>Static table-driven approaches</a:t>
          </a:r>
          <a:endParaRPr lang="en-US" dirty="0"/>
        </a:p>
      </dgm:t>
    </dgm:pt>
    <dgm:pt modelId="{45F731D9-81A2-D346-84AF-62C401D52165}" type="parTrans" cxnId="{87765188-73C6-3F4F-9662-22E2BA879700}">
      <dgm:prSet/>
      <dgm:spPr/>
      <dgm:t>
        <a:bodyPr/>
        <a:lstStyle/>
        <a:p>
          <a:endParaRPr lang="en-US"/>
        </a:p>
      </dgm:t>
    </dgm:pt>
    <dgm:pt modelId="{B248DD92-2CAA-FA43-911C-D39B34266208}" type="sibTrans" cxnId="{87765188-73C6-3F4F-9662-22E2BA879700}">
      <dgm:prSet/>
      <dgm:spPr/>
      <dgm:t>
        <a:bodyPr/>
        <a:lstStyle/>
        <a:p>
          <a:endParaRPr lang="en-US"/>
        </a:p>
      </dgm:t>
    </dgm:pt>
    <dgm:pt modelId="{EFCB7E90-8FD3-D74F-A21D-46F255D8A86F}">
      <dgm:prSet/>
      <dgm:spPr/>
      <dgm:t>
        <a:bodyPr/>
        <a:lstStyle/>
        <a:p>
          <a:pPr rtl="0"/>
          <a:r>
            <a:rPr lang="en-US" dirty="0" smtClean="0"/>
            <a:t>performs a static analysis of feasible schedules of dispatching</a:t>
          </a:r>
          <a:endParaRPr lang="en-US" dirty="0"/>
        </a:p>
      </dgm:t>
    </dgm:pt>
    <dgm:pt modelId="{3F382F6D-B0FE-0C4B-B38D-F211B7A0E0BE}" type="parTrans" cxnId="{E6BE8832-11D1-A44C-818A-F7C8434B21D6}">
      <dgm:prSet/>
      <dgm:spPr/>
      <dgm:t>
        <a:bodyPr/>
        <a:lstStyle/>
        <a:p>
          <a:endParaRPr lang="en-US"/>
        </a:p>
      </dgm:t>
    </dgm:pt>
    <dgm:pt modelId="{3053A8E6-C808-F04A-AA1E-DA820981A748}" type="sibTrans" cxnId="{E6BE8832-11D1-A44C-818A-F7C8434B21D6}">
      <dgm:prSet/>
      <dgm:spPr/>
      <dgm:t>
        <a:bodyPr/>
        <a:lstStyle/>
        <a:p>
          <a:endParaRPr lang="en-US"/>
        </a:p>
      </dgm:t>
    </dgm:pt>
    <dgm:pt modelId="{0606933E-C30F-D342-BD97-F758919D9AD7}">
      <dgm:prSet/>
      <dgm:spPr/>
      <dgm:t>
        <a:bodyPr/>
        <a:lstStyle/>
        <a:p>
          <a:pPr rtl="0"/>
          <a:r>
            <a:rPr lang="en-US" dirty="0" smtClean="0"/>
            <a:t>result is a schedule that determines, at run time, when a task must begin execution</a:t>
          </a:r>
          <a:endParaRPr lang="en-US" dirty="0"/>
        </a:p>
      </dgm:t>
    </dgm:pt>
    <dgm:pt modelId="{480027EE-DA76-1C4D-B213-EC0DDDCD72A6}" type="parTrans" cxnId="{BE82C837-4B4C-534C-9C70-FE5D7A23D66A}">
      <dgm:prSet/>
      <dgm:spPr/>
      <dgm:t>
        <a:bodyPr/>
        <a:lstStyle/>
        <a:p>
          <a:endParaRPr lang="en-US"/>
        </a:p>
      </dgm:t>
    </dgm:pt>
    <dgm:pt modelId="{6226A02E-A361-9C4B-93BA-757F6A92A34E}" type="sibTrans" cxnId="{BE82C837-4B4C-534C-9C70-FE5D7A23D66A}">
      <dgm:prSet/>
      <dgm:spPr/>
      <dgm:t>
        <a:bodyPr/>
        <a:lstStyle/>
        <a:p>
          <a:endParaRPr lang="en-US"/>
        </a:p>
      </dgm:t>
    </dgm:pt>
    <dgm:pt modelId="{21E0CDFF-6225-B54E-8A5A-0136E61A5FEF}">
      <dgm:prSet/>
      <dgm:spPr/>
      <dgm:t>
        <a:bodyPr/>
        <a:lstStyle/>
        <a:p>
          <a:pPr rtl="0"/>
          <a:r>
            <a:rPr lang="en-US" b="1" dirty="0" smtClean="0"/>
            <a:t>Static priority-driven preemptive approaches</a:t>
          </a:r>
          <a:endParaRPr lang="en-US" dirty="0"/>
        </a:p>
      </dgm:t>
    </dgm:pt>
    <dgm:pt modelId="{1CDB3728-390E-8C4E-8716-88D6670AFB24}" type="parTrans" cxnId="{B4AFF294-3335-1C49-B105-94DF4DCEE1CB}">
      <dgm:prSet/>
      <dgm:spPr/>
      <dgm:t>
        <a:bodyPr/>
        <a:lstStyle/>
        <a:p>
          <a:endParaRPr lang="en-US"/>
        </a:p>
      </dgm:t>
    </dgm:pt>
    <dgm:pt modelId="{42BE8448-24CC-CA4B-848C-F4F79DEA83A5}" type="sibTrans" cxnId="{B4AFF294-3335-1C49-B105-94DF4DCEE1CB}">
      <dgm:prSet/>
      <dgm:spPr/>
      <dgm:t>
        <a:bodyPr/>
        <a:lstStyle/>
        <a:p>
          <a:endParaRPr lang="en-US"/>
        </a:p>
      </dgm:t>
    </dgm:pt>
    <dgm:pt modelId="{FE7C546F-30D2-7346-836C-496BBCE65E63}">
      <dgm:prSet/>
      <dgm:spPr/>
      <dgm:t>
        <a:bodyPr/>
        <a:lstStyle/>
        <a:p>
          <a:pPr rtl="0"/>
          <a:r>
            <a:rPr lang="en-US" dirty="0" smtClean="0"/>
            <a:t>a static analysis is performed but no schedule is drawn up</a:t>
          </a:r>
          <a:endParaRPr lang="en-US" dirty="0"/>
        </a:p>
      </dgm:t>
    </dgm:pt>
    <dgm:pt modelId="{8CE81803-4053-244C-BD9B-84694EFF1DFA}" type="parTrans" cxnId="{C467F6FC-2DCA-5A4C-B6CA-DA545BCA9FAE}">
      <dgm:prSet/>
      <dgm:spPr/>
      <dgm:t>
        <a:bodyPr/>
        <a:lstStyle/>
        <a:p>
          <a:endParaRPr lang="en-US"/>
        </a:p>
      </dgm:t>
    </dgm:pt>
    <dgm:pt modelId="{F8F4EC78-AF97-9648-80F7-077609D38690}" type="sibTrans" cxnId="{C467F6FC-2DCA-5A4C-B6CA-DA545BCA9FAE}">
      <dgm:prSet/>
      <dgm:spPr/>
      <dgm:t>
        <a:bodyPr/>
        <a:lstStyle/>
        <a:p>
          <a:endParaRPr lang="en-US"/>
        </a:p>
      </dgm:t>
    </dgm:pt>
    <dgm:pt modelId="{16FC4CE1-33DE-B444-B71C-74278F0D24CA}">
      <dgm:prSet/>
      <dgm:spPr/>
      <dgm:t>
        <a:bodyPr/>
        <a:lstStyle/>
        <a:p>
          <a:pPr rtl="0"/>
          <a:r>
            <a:rPr lang="en-US" dirty="0" smtClean="0"/>
            <a:t>analysis is used to assign priorities to tasks so that a traditional priority-driven preemptive scheduler can be used</a:t>
          </a:r>
          <a:endParaRPr lang="en-US" dirty="0"/>
        </a:p>
      </dgm:t>
    </dgm:pt>
    <dgm:pt modelId="{16641FB3-5D49-E642-85E4-F4EE1D1967BF}" type="parTrans" cxnId="{27E470B5-004E-E046-96AB-466CE7C817BC}">
      <dgm:prSet/>
      <dgm:spPr/>
      <dgm:t>
        <a:bodyPr/>
        <a:lstStyle/>
        <a:p>
          <a:endParaRPr lang="en-US"/>
        </a:p>
      </dgm:t>
    </dgm:pt>
    <dgm:pt modelId="{E078E4D6-A998-8447-A216-2CE3A24CDF5C}" type="sibTrans" cxnId="{27E470B5-004E-E046-96AB-466CE7C817BC}">
      <dgm:prSet/>
      <dgm:spPr/>
      <dgm:t>
        <a:bodyPr/>
        <a:lstStyle/>
        <a:p>
          <a:endParaRPr lang="en-US"/>
        </a:p>
      </dgm:t>
    </dgm:pt>
    <dgm:pt modelId="{A64BF799-F72F-2847-A557-887EBB360AD4}">
      <dgm:prSet/>
      <dgm:spPr/>
      <dgm:t>
        <a:bodyPr/>
        <a:lstStyle/>
        <a:p>
          <a:pPr rtl="0"/>
          <a:r>
            <a:rPr lang="en-US" b="1" dirty="0" smtClean="0"/>
            <a:t>Dynamic planning-based approaches</a:t>
          </a:r>
          <a:endParaRPr lang="en-US" dirty="0"/>
        </a:p>
      </dgm:t>
    </dgm:pt>
    <dgm:pt modelId="{AC906ED5-A930-0747-8D66-91DB9EB02E92}" type="parTrans" cxnId="{ED4F0EEF-EB9A-B34D-83B2-9EBC7C41A013}">
      <dgm:prSet/>
      <dgm:spPr/>
      <dgm:t>
        <a:bodyPr/>
        <a:lstStyle/>
        <a:p>
          <a:endParaRPr lang="en-US"/>
        </a:p>
      </dgm:t>
    </dgm:pt>
    <dgm:pt modelId="{E56844A1-6802-5B40-984B-E5157D23A2C8}" type="sibTrans" cxnId="{ED4F0EEF-EB9A-B34D-83B2-9EBC7C41A013}">
      <dgm:prSet/>
      <dgm:spPr/>
      <dgm:t>
        <a:bodyPr/>
        <a:lstStyle/>
        <a:p>
          <a:endParaRPr lang="en-US"/>
        </a:p>
      </dgm:t>
    </dgm:pt>
    <dgm:pt modelId="{8269821A-0B28-5249-9DD0-B5A3727EAC8A}">
      <dgm:prSet/>
      <dgm:spPr/>
      <dgm:t>
        <a:bodyPr/>
        <a:lstStyle/>
        <a:p>
          <a:pPr rtl="0"/>
          <a:r>
            <a:rPr lang="en-US" dirty="0" smtClean="0"/>
            <a:t>feasibility is determined at run time rather than offline prior to the start of execution</a:t>
          </a:r>
          <a:endParaRPr lang="en-US" dirty="0"/>
        </a:p>
      </dgm:t>
    </dgm:pt>
    <dgm:pt modelId="{1C8DC10E-F8D8-3C45-8C9F-1F940C4D9708}" type="parTrans" cxnId="{1444A76F-09A5-F145-97CD-233446BB0F77}">
      <dgm:prSet/>
      <dgm:spPr/>
      <dgm:t>
        <a:bodyPr/>
        <a:lstStyle/>
        <a:p>
          <a:endParaRPr lang="en-US"/>
        </a:p>
      </dgm:t>
    </dgm:pt>
    <dgm:pt modelId="{2CD8FADD-C358-C647-904A-38B8B88E3867}" type="sibTrans" cxnId="{1444A76F-09A5-F145-97CD-233446BB0F77}">
      <dgm:prSet/>
      <dgm:spPr/>
      <dgm:t>
        <a:bodyPr/>
        <a:lstStyle/>
        <a:p>
          <a:endParaRPr lang="en-US"/>
        </a:p>
      </dgm:t>
    </dgm:pt>
    <dgm:pt modelId="{5BB5F2EC-37C7-4540-A340-C9AE0F9FCACB}">
      <dgm:prSet/>
      <dgm:spPr/>
      <dgm:t>
        <a:bodyPr/>
        <a:lstStyle/>
        <a:p>
          <a:pPr rtl="0"/>
          <a:r>
            <a:rPr lang="en-US" dirty="0" smtClean="0"/>
            <a:t>one result of the analysis is a schedule or plan that is used to decide when to dispatch this task</a:t>
          </a:r>
          <a:endParaRPr lang="en-US" dirty="0"/>
        </a:p>
      </dgm:t>
    </dgm:pt>
    <dgm:pt modelId="{669A011C-EA64-9B47-BC59-218F3C0BC6C6}" type="parTrans" cxnId="{53D72D88-3483-2E4B-9AAA-F0CC1A835CEE}">
      <dgm:prSet/>
      <dgm:spPr/>
      <dgm:t>
        <a:bodyPr/>
        <a:lstStyle/>
        <a:p>
          <a:endParaRPr lang="en-US"/>
        </a:p>
      </dgm:t>
    </dgm:pt>
    <dgm:pt modelId="{79CD93EF-F5C3-2A4C-A3E6-5F2D4B3B3C68}" type="sibTrans" cxnId="{53D72D88-3483-2E4B-9AAA-F0CC1A835CEE}">
      <dgm:prSet/>
      <dgm:spPr/>
      <dgm:t>
        <a:bodyPr/>
        <a:lstStyle/>
        <a:p>
          <a:endParaRPr lang="en-US"/>
        </a:p>
      </dgm:t>
    </dgm:pt>
    <dgm:pt modelId="{5582B4A7-BFB3-9B48-9063-635965C8CF61}">
      <dgm:prSet/>
      <dgm:spPr/>
      <dgm:t>
        <a:bodyPr/>
        <a:lstStyle/>
        <a:p>
          <a:pPr rtl="0"/>
          <a:r>
            <a:rPr lang="en-US" b="1" dirty="0" smtClean="0"/>
            <a:t>Dynamic best effort approaches</a:t>
          </a:r>
          <a:endParaRPr lang="en-US" dirty="0"/>
        </a:p>
      </dgm:t>
    </dgm:pt>
    <dgm:pt modelId="{8EC36219-C710-F141-AF69-5CE373713659}" type="parTrans" cxnId="{598E4E25-4DA7-5F4D-96B1-9017ADA6E010}">
      <dgm:prSet/>
      <dgm:spPr/>
      <dgm:t>
        <a:bodyPr/>
        <a:lstStyle/>
        <a:p>
          <a:endParaRPr lang="en-US"/>
        </a:p>
      </dgm:t>
    </dgm:pt>
    <dgm:pt modelId="{B235AC7B-001A-0348-AD5C-92F1752CBA7A}" type="sibTrans" cxnId="{598E4E25-4DA7-5F4D-96B1-9017ADA6E010}">
      <dgm:prSet/>
      <dgm:spPr/>
      <dgm:t>
        <a:bodyPr/>
        <a:lstStyle/>
        <a:p>
          <a:endParaRPr lang="en-US"/>
        </a:p>
      </dgm:t>
    </dgm:pt>
    <dgm:pt modelId="{825901CD-8FC9-0642-9414-76973A91338E}">
      <dgm:prSet/>
      <dgm:spPr/>
      <dgm:t>
        <a:bodyPr/>
        <a:lstStyle/>
        <a:p>
          <a:pPr rtl="0"/>
          <a:r>
            <a:rPr lang="en-US" dirty="0" smtClean="0"/>
            <a:t>no feasibility analysis is performed</a:t>
          </a:r>
          <a:endParaRPr lang="en-US" dirty="0"/>
        </a:p>
      </dgm:t>
    </dgm:pt>
    <dgm:pt modelId="{3B295731-4AE3-CE4F-B4D3-621849A38E27}" type="parTrans" cxnId="{F641B58D-1CEF-A644-A699-8254637A6CC8}">
      <dgm:prSet/>
      <dgm:spPr/>
      <dgm:t>
        <a:bodyPr/>
        <a:lstStyle/>
        <a:p>
          <a:endParaRPr lang="en-US"/>
        </a:p>
      </dgm:t>
    </dgm:pt>
    <dgm:pt modelId="{EE207662-D193-644D-B4BD-81B4AB50433B}" type="sibTrans" cxnId="{F641B58D-1CEF-A644-A699-8254637A6CC8}">
      <dgm:prSet/>
      <dgm:spPr/>
      <dgm:t>
        <a:bodyPr/>
        <a:lstStyle/>
        <a:p>
          <a:endParaRPr lang="en-US"/>
        </a:p>
      </dgm:t>
    </dgm:pt>
    <dgm:pt modelId="{53357A02-48E6-3D41-872F-1A7BE20C36FF}">
      <dgm:prSet/>
      <dgm:spPr/>
      <dgm:t>
        <a:bodyPr/>
        <a:lstStyle/>
        <a:p>
          <a:pPr rtl="0"/>
          <a:r>
            <a:rPr lang="en-US" dirty="0" smtClean="0"/>
            <a:t>system tries to meet all deadlines and aborts any started process whose deadline is missed</a:t>
          </a:r>
          <a:endParaRPr lang="en-US" dirty="0"/>
        </a:p>
      </dgm:t>
    </dgm:pt>
    <dgm:pt modelId="{5E5B5FDA-5934-E449-BBA9-77B4F846734D}" type="parTrans" cxnId="{F6413B9E-9ED3-8147-A573-93489D67AC98}">
      <dgm:prSet/>
      <dgm:spPr/>
      <dgm:t>
        <a:bodyPr/>
        <a:lstStyle/>
        <a:p>
          <a:endParaRPr lang="en-US"/>
        </a:p>
      </dgm:t>
    </dgm:pt>
    <dgm:pt modelId="{34386501-0765-DE44-8DF5-75C6D1884AA4}" type="sibTrans" cxnId="{F6413B9E-9ED3-8147-A573-93489D67AC98}">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t>
        <a:bodyPr/>
        <a:lstStyle/>
        <a:p>
          <a:endParaRPr lang="en-US"/>
        </a:p>
      </dgm:t>
    </dgm:pt>
    <dgm:pt modelId="{BB0D10E6-7663-E546-892D-01BE22AD84EC}" type="pres">
      <dgm:prSet presAssocID="{90926A40-EABB-294D-A852-90B4A2B01B65}" presName="parentText" presStyleLbl="node1" presStyleIdx="0" presStyleCnt="4">
        <dgm:presLayoutVars>
          <dgm:chMax val="0"/>
          <dgm:bulletEnabled val="1"/>
        </dgm:presLayoutVars>
      </dgm:prSet>
      <dgm:spPr/>
      <dgm:t>
        <a:bodyPr/>
        <a:lstStyle/>
        <a:p>
          <a:endParaRPr lang="en-US"/>
        </a:p>
      </dgm:t>
    </dgm:pt>
    <dgm:pt modelId="{A18727D4-5CC5-1A4E-B0E8-050E27291FDB}" type="pres">
      <dgm:prSet presAssocID="{90926A40-EABB-294D-A852-90B4A2B01B65}" presName="childText" presStyleLbl="revTx" presStyleIdx="0" presStyleCnt="4">
        <dgm:presLayoutVars>
          <dgm:bulletEnabled val="1"/>
        </dgm:presLayoutVars>
      </dgm:prSet>
      <dgm:spPr/>
      <dgm:t>
        <a:bodyPr/>
        <a:lstStyle/>
        <a:p>
          <a:endParaRPr lang="en-US"/>
        </a:p>
      </dgm:t>
    </dgm:pt>
    <dgm:pt modelId="{6B3FFCD8-8A70-9341-9909-FA6B0199BE16}" type="pres">
      <dgm:prSet presAssocID="{21E0CDFF-6225-B54E-8A5A-0136E61A5FEF}" presName="parentText" presStyleLbl="node1" presStyleIdx="1" presStyleCnt="4">
        <dgm:presLayoutVars>
          <dgm:chMax val="0"/>
          <dgm:bulletEnabled val="1"/>
        </dgm:presLayoutVars>
      </dgm:prSet>
      <dgm:spPr/>
      <dgm:t>
        <a:bodyPr/>
        <a:lstStyle/>
        <a:p>
          <a:endParaRPr lang="en-US"/>
        </a:p>
      </dgm:t>
    </dgm:pt>
    <dgm:pt modelId="{617F76B0-7D98-D648-AEB6-65D6D4D3B2D6}" type="pres">
      <dgm:prSet presAssocID="{21E0CDFF-6225-B54E-8A5A-0136E61A5FEF}" presName="childText" presStyleLbl="revTx" presStyleIdx="1" presStyleCnt="4">
        <dgm:presLayoutVars>
          <dgm:bulletEnabled val="1"/>
        </dgm:presLayoutVars>
      </dgm:prSet>
      <dgm:spPr/>
      <dgm:t>
        <a:bodyPr/>
        <a:lstStyle/>
        <a:p>
          <a:endParaRPr lang="en-US"/>
        </a:p>
      </dgm:t>
    </dgm:pt>
    <dgm:pt modelId="{BCC20908-39AE-7547-B9E7-DB05FD89995E}" type="pres">
      <dgm:prSet presAssocID="{A64BF799-F72F-2847-A557-887EBB360AD4}" presName="parentText" presStyleLbl="node1" presStyleIdx="2" presStyleCnt="4">
        <dgm:presLayoutVars>
          <dgm:chMax val="0"/>
          <dgm:bulletEnabled val="1"/>
        </dgm:presLayoutVars>
      </dgm:prSet>
      <dgm:spPr/>
      <dgm:t>
        <a:bodyPr/>
        <a:lstStyle/>
        <a:p>
          <a:endParaRPr lang="en-US"/>
        </a:p>
      </dgm:t>
    </dgm:pt>
    <dgm:pt modelId="{B0D96BC5-37BD-944B-A15B-D24F8674E51D}" type="pres">
      <dgm:prSet presAssocID="{A64BF799-F72F-2847-A557-887EBB360AD4}" presName="childText" presStyleLbl="revTx" presStyleIdx="2" presStyleCnt="4">
        <dgm:presLayoutVars>
          <dgm:bulletEnabled val="1"/>
        </dgm:presLayoutVars>
      </dgm:prSet>
      <dgm:spPr/>
      <dgm:t>
        <a:bodyPr/>
        <a:lstStyle/>
        <a:p>
          <a:endParaRPr lang="en-US"/>
        </a:p>
      </dgm:t>
    </dgm:pt>
    <dgm:pt modelId="{279BC255-02E3-DD46-BE56-CB13406881CB}" type="pres">
      <dgm:prSet presAssocID="{5582B4A7-BFB3-9B48-9063-635965C8CF61}" presName="parentText" presStyleLbl="node1" presStyleIdx="3" presStyleCnt="4">
        <dgm:presLayoutVars>
          <dgm:chMax val="0"/>
          <dgm:bulletEnabled val="1"/>
        </dgm:presLayoutVars>
      </dgm:prSet>
      <dgm:spPr/>
      <dgm:t>
        <a:bodyPr/>
        <a:lstStyle/>
        <a:p>
          <a:endParaRPr lang="en-US"/>
        </a:p>
      </dgm:t>
    </dgm:pt>
    <dgm:pt modelId="{60355BE8-F99B-0C42-A835-518C32983606}" type="pres">
      <dgm:prSet presAssocID="{5582B4A7-BFB3-9B48-9063-635965C8CF61}" presName="childText" presStyleLbl="revTx" presStyleIdx="3" presStyleCnt="4">
        <dgm:presLayoutVars>
          <dgm:bulletEnabled val="1"/>
        </dgm:presLayoutVars>
      </dgm:prSet>
      <dgm:spPr/>
      <dgm:t>
        <a:bodyPr/>
        <a:lstStyle/>
        <a:p>
          <a:endParaRPr lang="en-US"/>
        </a:p>
      </dgm:t>
    </dgm:pt>
  </dgm:ptLst>
  <dgm:cxnLst>
    <dgm:cxn modelId="{58CA831D-E27D-CA41-A7F3-E7B20AA0AD7F}" type="presOf" srcId="{53357A02-48E6-3D41-872F-1A7BE20C36FF}" destId="{60355BE8-F99B-0C42-A835-518C32983606}" srcOrd="0" destOrd="1" presId="urn:microsoft.com/office/officeart/2005/8/layout/vList2"/>
    <dgm:cxn modelId="{F6789F57-6EBA-A04E-80C5-8438938C6528}" type="presOf" srcId="{8269821A-0B28-5249-9DD0-B5A3727EAC8A}" destId="{B0D96BC5-37BD-944B-A15B-D24F8674E51D}" srcOrd="0" destOrd="0" presId="urn:microsoft.com/office/officeart/2005/8/layout/vList2"/>
    <dgm:cxn modelId="{3E4D61A9-6616-8046-BA58-36E626D099C1}" type="presOf" srcId="{21E0CDFF-6225-B54E-8A5A-0136E61A5FEF}" destId="{6B3FFCD8-8A70-9341-9909-FA6B0199BE16}" srcOrd="0" destOrd="0" presId="urn:microsoft.com/office/officeart/2005/8/layout/vList2"/>
    <dgm:cxn modelId="{F641B58D-1CEF-A644-A699-8254637A6CC8}" srcId="{5582B4A7-BFB3-9B48-9063-635965C8CF61}" destId="{825901CD-8FC9-0642-9414-76973A91338E}" srcOrd="0" destOrd="0" parTransId="{3B295731-4AE3-CE4F-B4D3-621849A38E27}" sibTransId="{EE207662-D193-644D-B4BD-81B4AB50433B}"/>
    <dgm:cxn modelId="{ED4F0EEF-EB9A-B34D-83B2-9EBC7C41A013}" srcId="{5AB64FAF-98DD-B94A-BEC1-F34210CCCAAD}" destId="{A64BF799-F72F-2847-A557-887EBB360AD4}" srcOrd="2" destOrd="0" parTransId="{AC906ED5-A930-0747-8D66-91DB9EB02E92}" sibTransId="{E56844A1-6802-5B40-984B-E5157D23A2C8}"/>
    <dgm:cxn modelId="{0F49AA2E-926B-3743-8F25-061D4C077E75}" type="presOf" srcId="{5582B4A7-BFB3-9B48-9063-635965C8CF61}" destId="{279BC255-02E3-DD46-BE56-CB13406881CB}" srcOrd="0" destOrd="0" presId="urn:microsoft.com/office/officeart/2005/8/layout/vList2"/>
    <dgm:cxn modelId="{F6413B9E-9ED3-8147-A573-93489D67AC98}" srcId="{5582B4A7-BFB3-9B48-9063-635965C8CF61}" destId="{53357A02-48E6-3D41-872F-1A7BE20C36FF}" srcOrd="1" destOrd="0" parTransId="{5E5B5FDA-5934-E449-BBA9-77B4F846734D}" sibTransId="{34386501-0765-DE44-8DF5-75C6D1884AA4}"/>
    <dgm:cxn modelId="{87765188-73C6-3F4F-9662-22E2BA879700}" srcId="{5AB64FAF-98DD-B94A-BEC1-F34210CCCAAD}" destId="{90926A40-EABB-294D-A852-90B4A2B01B65}" srcOrd="0" destOrd="0" parTransId="{45F731D9-81A2-D346-84AF-62C401D52165}" sibTransId="{B248DD92-2CAA-FA43-911C-D39B34266208}"/>
    <dgm:cxn modelId="{3A628638-0CB2-3A4D-B136-5F449A0D2CE2}" type="presOf" srcId="{EFCB7E90-8FD3-D74F-A21D-46F255D8A86F}" destId="{A18727D4-5CC5-1A4E-B0E8-050E27291FDB}" srcOrd="0" destOrd="0" presId="urn:microsoft.com/office/officeart/2005/8/layout/vList2"/>
    <dgm:cxn modelId="{D6C84FE4-1E54-1246-BABF-AAB4911DC43F}" type="presOf" srcId="{0606933E-C30F-D342-BD97-F758919D9AD7}" destId="{A18727D4-5CC5-1A4E-B0E8-050E27291FDB}" srcOrd="0" destOrd="1" presId="urn:microsoft.com/office/officeart/2005/8/layout/vList2"/>
    <dgm:cxn modelId="{1444A76F-09A5-F145-97CD-233446BB0F77}" srcId="{A64BF799-F72F-2847-A557-887EBB360AD4}" destId="{8269821A-0B28-5249-9DD0-B5A3727EAC8A}" srcOrd="0" destOrd="0" parTransId="{1C8DC10E-F8D8-3C45-8C9F-1F940C4D9708}" sibTransId="{2CD8FADD-C358-C647-904A-38B8B88E3867}"/>
    <dgm:cxn modelId="{F43BF096-2F35-EF48-8ABB-466752891E04}" type="presOf" srcId="{90926A40-EABB-294D-A852-90B4A2B01B65}" destId="{BB0D10E6-7663-E546-892D-01BE22AD84EC}" srcOrd="0" destOrd="0" presId="urn:microsoft.com/office/officeart/2005/8/layout/vList2"/>
    <dgm:cxn modelId="{A6620FD5-966B-414A-B978-74C9A3319C50}" type="presOf" srcId="{A64BF799-F72F-2847-A557-887EBB360AD4}" destId="{BCC20908-39AE-7547-B9E7-DB05FD89995E}" srcOrd="0" destOrd="0" presId="urn:microsoft.com/office/officeart/2005/8/layout/vList2"/>
    <dgm:cxn modelId="{C467F6FC-2DCA-5A4C-B6CA-DA545BCA9FAE}" srcId="{21E0CDFF-6225-B54E-8A5A-0136E61A5FEF}" destId="{FE7C546F-30D2-7346-836C-496BBCE65E63}" srcOrd="0" destOrd="0" parTransId="{8CE81803-4053-244C-BD9B-84694EFF1DFA}" sibTransId="{F8F4EC78-AF97-9648-80F7-077609D38690}"/>
    <dgm:cxn modelId="{0FC34614-C930-CF4B-86FC-0FD139478F91}" type="presOf" srcId="{FE7C546F-30D2-7346-836C-496BBCE65E63}" destId="{617F76B0-7D98-D648-AEB6-65D6D4D3B2D6}" srcOrd="0" destOrd="0" presId="urn:microsoft.com/office/officeart/2005/8/layout/vList2"/>
    <dgm:cxn modelId="{9C0545BA-4D0D-204F-87BE-2EE2970EDFA2}" type="presOf" srcId="{5BB5F2EC-37C7-4540-A340-C9AE0F9FCACB}" destId="{B0D96BC5-37BD-944B-A15B-D24F8674E51D}" srcOrd="0" destOrd="1" presId="urn:microsoft.com/office/officeart/2005/8/layout/vList2"/>
    <dgm:cxn modelId="{8438EC51-B7CC-4940-B803-46C72445337D}" type="presOf" srcId="{5AB64FAF-98DD-B94A-BEC1-F34210CCCAAD}" destId="{7583D85D-D7A8-AE40-9D8C-50862F98EE35}" srcOrd="0" destOrd="0" presId="urn:microsoft.com/office/officeart/2005/8/layout/vList2"/>
    <dgm:cxn modelId="{53D72D88-3483-2E4B-9AAA-F0CC1A835CEE}" srcId="{A64BF799-F72F-2847-A557-887EBB360AD4}" destId="{5BB5F2EC-37C7-4540-A340-C9AE0F9FCACB}" srcOrd="1" destOrd="0" parTransId="{669A011C-EA64-9B47-BC59-218F3C0BC6C6}" sibTransId="{79CD93EF-F5C3-2A4C-A3E6-5F2D4B3B3C68}"/>
    <dgm:cxn modelId="{714BEECD-DB56-0A45-909C-9FE170CB82E8}" type="presOf" srcId="{16FC4CE1-33DE-B444-B71C-74278F0D24CA}" destId="{617F76B0-7D98-D648-AEB6-65D6D4D3B2D6}" srcOrd="0" destOrd="1" presId="urn:microsoft.com/office/officeart/2005/8/layout/vList2"/>
    <dgm:cxn modelId="{BE82C837-4B4C-534C-9C70-FE5D7A23D66A}" srcId="{90926A40-EABB-294D-A852-90B4A2B01B65}" destId="{0606933E-C30F-D342-BD97-F758919D9AD7}" srcOrd="1" destOrd="0" parTransId="{480027EE-DA76-1C4D-B213-EC0DDDCD72A6}" sibTransId="{6226A02E-A361-9C4B-93BA-757F6A92A34E}"/>
    <dgm:cxn modelId="{E6BE8832-11D1-A44C-818A-F7C8434B21D6}" srcId="{90926A40-EABB-294D-A852-90B4A2B01B65}" destId="{EFCB7E90-8FD3-D74F-A21D-46F255D8A86F}" srcOrd="0" destOrd="0" parTransId="{3F382F6D-B0FE-0C4B-B38D-F211B7A0E0BE}" sibTransId="{3053A8E6-C808-F04A-AA1E-DA820981A748}"/>
    <dgm:cxn modelId="{598E4E25-4DA7-5F4D-96B1-9017ADA6E010}" srcId="{5AB64FAF-98DD-B94A-BEC1-F34210CCCAAD}" destId="{5582B4A7-BFB3-9B48-9063-635965C8CF61}" srcOrd="3" destOrd="0" parTransId="{8EC36219-C710-F141-AF69-5CE373713659}" sibTransId="{B235AC7B-001A-0348-AD5C-92F1752CBA7A}"/>
    <dgm:cxn modelId="{05159046-3995-0246-A2F2-2F14702E2A38}" type="presOf" srcId="{825901CD-8FC9-0642-9414-76973A91338E}" destId="{60355BE8-F99B-0C42-A835-518C32983606}" srcOrd="0" destOrd="0" presId="urn:microsoft.com/office/officeart/2005/8/layout/vList2"/>
    <dgm:cxn modelId="{27E470B5-004E-E046-96AB-466CE7C817BC}" srcId="{21E0CDFF-6225-B54E-8A5A-0136E61A5FEF}" destId="{16FC4CE1-33DE-B444-B71C-74278F0D24CA}" srcOrd="1" destOrd="0" parTransId="{16641FB3-5D49-E642-85E4-F4EE1D1967BF}" sibTransId="{E078E4D6-A998-8447-A216-2CE3A24CDF5C}"/>
    <dgm:cxn modelId="{B4AFF294-3335-1C49-B105-94DF4DCEE1CB}" srcId="{5AB64FAF-98DD-B94A-BEC1-F34210CCCAAD}" destId="{21E0CDFF-6225-B54E-8A5A-0136E61A5FEF}" srcOrd="1" destOrd="0" parTransId="{1CDB3728-390E-8C4E-8716-88D6670AFB24}" sibTransId="{42BE8448-24CC-CA4B-848C-F4F79DEA83A5}"/>
    <dgm:cxn modelId="{840ABA9D-C285-5342-866B-269581A00BE8}" type="presParOf" srcId="{7583D85D-D7A8-AE40-9D8C-50862F98EE35}" destId="{BB0D10E6-7663-E546-892D-01BE22AD84EC}" srcOrd="0" destOrd="0" presId="urn:microsoft.com/office/officeart/2005/8/layout/vList2"/>
    <dgm:cxn modelId="{DCFFC2EA-516B-2446-9A8A-8BEBBA364183}" type="presParOf" srcId="{7583D85D-D7A8-AE40-9D8C-50862F98EE35}" destId="{A18727D4-5CC5-1A4E-B0E8-050E27291FDB}" srcOrd="1" destOrd="0" presId="urn:microsoft.com/office/officeart/2005/8/layout/vList2"/>
    <dgm:cxn modelId="{06F56A80-A733-6C4E-B26C-295177D81132}" type="presParOf" srcId="{7583D85D-D7A8-AE40-9D8C-50862F98EE35}" destId="{6B3FFCD8-8A70-9341-9909-FA6B0199BE16}" srcOrd="2" destOrd="0" presId="urn:microsoft.com/office/officeart/2005/8/layout/vList2"/>
    <dgm:cxn modelId="{7C55FB59-D6E7-774E-BD8F-059309DB6B1E}" type="presParOf" srcId="{7583D85D-D7A8-AE40-9D8C-50862F98EE35}" destId="{617F76B0-7D98-D648-AEB6-65D6D4D3B2D6}" srcOrd="3" destOrd="0" presId="urn:microsoft.com/office/officeart/2005/8/layout/vList2"/>
    <dgm:cxn modelId="{3507C8F3-DDD4-DB4A-A1D5-940B9A0ECF38}" type="presParOf" srcId="{7583D85D-D7A8-AE40-9D8C-50862F98EE35}" destId="{BCC20908-39AE-7547-B9E7-DB05FD89995E}" srcOrd="4" destOrd="0" presId="urn:microsoft.com/office/officeart/2005/8/layout/vList2"/>
    <dgm:cxn modelId="{A42FF596-19C4-F24B-9B0D-7C4E8E86CD67}" type="presParOf" srcId="{7583D85D-D7A8-AE40-9D8C-50862F98EE35}" destId="{B0D96BC5-37BD-944B-A15B-D24F8674E51D}" srcOrd="5" destOrd="0" presId="urn:microsoft.com/office/officeart/2005/8/layout/vList2"/>
    <dgm:cxn modelId="{0B985105-3185-1E49-80E4-9CDB83E342D9}" type="presParOf" srcId="{7583D85D-D7A8-AE40-9D8C-50862F98EE35}" destId="{279BC255-02E3-DD46-BE56-CB13406881CB}" srcOrd="6" destOrd="0" presId="urn:microsoft.com/office/officeart/2005/8/layout/vList2"/>
    <dgm:cxn modelId="{2DABF9E4-07C9-CE49-9C12-2CC789E2DC4C}" type="presParOf" srcId="{7583D85D-D7A8-AE40-9D8C-50862F98EE35}" destId="{60355BE8-F99B-0C42-A835-518C3298360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0697FF1-5CF6-854E-B699-8B7444F156F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7AB2A20-4051-3C45-82CA-9D2D4847709E}">
      <dgm:prSet phldrT="[Text]"/>
      <dgm:spPr>
        <a:solidFill>
          <a:schemeClr val="accent6"/>
        </a:solidFill>
      </dgm:spPr>
      <dgm:t>
        <a:bodyPr/>
        <a:lstStyle/>
        <a:p>
          <a:r>
            <a:rPr lang="en-US" b="1" dirty="0" smtClean="0"/>
            <a:t>Resource requirements</a:t>
          </a:r>
          <a:endParaRPr lang="en-US" dirty="0"/>
        </a:p>
      </dgm:t>
    </dgm:pt>
    <dgm:pt modelId="{79570890-8671-3449-A5A9-BDE7FF0A5173}" type="parTrans" cxnId="{0B8F4517-4ADF-2E4C-AB92-015BC342282E}">
      <dgm:prSet/>
      <dgm:spPr/>
      <dgm:t>
        <a:bodyPr/>
        <a:lstStyle/>
        <a:p>
          <a:endParaRPr lang="en-US"/>
        </a:p>
      </dgm:t>
    </dgm:pt>
    <dgm:pt modelId="{D70DA772-71DF-FE4B-8D53-258F545A3CB9}" type="sibTrans" cxnId="{0B8F4517-4ADF-2E4C-AB92-015BC342282E}">
      <dgm:prSet/>
      <dgm:spPr/>
      <dgm:t>
        <a:bodyPr/>
        <a:lstStyle/>
        <a:p>
          <a:endParaRPr lang="en-US"/>
        </a:p>
      </dgm:t>
    </dgm:pt>
    <dgm:pt modelId="{FD8A48D0-9DE2-0045-B14B-6A084AFAAC13}">
      <dgm:prSet/>
      <dgm:spPr>
        <a:solidFill>
          <a:schemeClr val="accent2"/>
        </a:solidFill>
      </dgm:spPr>
      <dgm:t>
        <a:bodyPr/>
        <a:lstStyle/>
        <a:p>
          <a:r>
            <a:rPr lang="en-US" smtClean="0"/>
            <a:t>resources required by the task while it is executing</a:t>
          </a:r>
          <a:endParaRPr lang="en-US" dirty="0" smtClean="0"/>
        </a:p>
      </dgm:t>
    </dgm:pt>
    <dgm:pt modelId="{C13E4E66-42AA-C040-92F4-474112768BF1}" type="parTrans" cxnId="{1556BA86-4CD1-DA42-AA07-B9E8CAFF2754}">
      <dgm:prSet/>
      <dgm:spPr/>
      <dgm:t>
        <a:bodyPr/>
        <a:lstStyle/>
        <a:p>
          <a:endParaRPr lang="en-US"/>
        </a:p>
      </dgm:t>
    </dgm:pt>
    <dgm:pt modelId="{F04C65D6-9A1B-CC47-970F-21EF2D049BD6}" type="sibTrans" cxnId="{1556BA86-4CD1-DA42-AA07-B9E8CAFF2754}">
      <dgm:prSet/>
      <dgm:spPr/>
      <dgm:t>
        <a:bodyPr/>
        <a:lstStyle/>
        <a:p>
          <a:endParaRPr lang="en-US"/>
        </a:p>
      </dgm:t>
    </dgm:pt>
    <dgm:pt modelId="{7E3A0436-DDA1-BD4E-B61B-59C44909E5B6}">
      <dgm:prSet/>
      <dgm:spPr/>
      <dgm:t>
        <a:bodyPr/>
        <a:lstStyle/>
        <a:p>
          <a:r>
            <a:rPr lang="en-US" b="1" smtClean="0"/>
            <a:t>Priority</a:t>
          </a:r>
          <a:endParaRPr lang="en-US" b="1" dirty="0" smtClean="0"/>
        </a:p>
      </dgm:t>
    </dgm:pt>
    <dgm:pt modelId="{FD93AA67-F9D1-9C4A-A3BE-AD41C44FE78A}" type="parTrans" cxnId="{3DAC2748-B65E-6542-9B62-AAD26CD6D966}">
      <dgm:prSet/>
      <dgm:spPr/>
      <dgm:t>
        <a:bodyPr/>
        <a:lstStyle/>
        <a:p>
          <a:endParaRPr lang="en-US"/>
        </a:p>
      </dgm:t>
    </dgm:pt>
    <dgm:pt modelId="{4841CDC5-6B98-1F4D-9DF2-A350522DB765}" type="sibTrans" cxnId="{3DAC2748-B65E-6542-9B62-AAD26CD6D966}">
      <dgm:prSet/>
      <dgm:spPr/>
      <dgm:t>
        <a:bodyPr/>
        <a:lstStyle/>
        <a:p>
          <a:endParaRPr lang="en-US"/>
        </a:p>
      </dgm:t>
    </dgm:pt>
    <dgm:pt modelId="{9E453713-EB2A-704E-9D60-3DA4872CAAD9}">
      <dgm:prSet/>
      <dgm:spPr>
        <a:solidFill>
          <a:schemeClr val="accent2"/>
        </a:solidFill>
      </dgm:spPr>
      <dgm:t>
        <a:bodyPr/>
        <a:lstStyle/>
        <a:p>
          <a:r>
            <a:rPr lang="en-US" dirty="0" smtClean="0"/>
            <a:t>measures relative importance of the task</a:t>
          </a:r>
        </a:p>
      </dgm:t>
    </dgm:pt>
    <dgm:pt modelId="{40512E96-16BA-F144-B20C-B3759CD73815}" type="parTrans" cxnId="{C5B7D378-9EB5-2340-B21B-ECC480D799B2}">
      <dgm:prSet/>
      <dgm:spPr/>
      <dgm:t>
        <a:bodyPr/>
        <a:lstStyle/>
        <a:p>
          <a:endParaRPr lang="en-US"/>
        </a:p>
      </dgm:t>
    </dgm:pt>
    <dgm:pt modelId="{FE8DE2A6-2E8F-C344-A1A9-5FBC644E46D9}" type="sibTrans" cxnId="{C5B7D378-9EB5-2340-B21B-ECC480D799B2}">
      <dgm:prSet/>
      <dgm:spPr/>
      <dgm:t>
        <a:bodyPr/>
        <a:lstStyle/>
        <a:p>
          <a:endParaRPr lang="en-US"/>
        </a:p>
      </dgm:t>
    </dgm:pt>
    <dgm:pt modelId="{230992F3-75C8-6D4B-9F83-A74F95921F31}">
      <dgm:prSet/>
      <dgm:spPr>
        <a:solidFill>
          <a:schemeClr val="accent6"/>
        </a:solidFill>
      </dgm:spPr>
      <dgm:t>
        <a:bodyPr/>
        <a:lstStyle/>
        <a:p>
          <a:r>
            <a:rPr lang="en-US" b="1" smtClean="0"/>
            <a:t>Subtask scheduler</a:t>
          </a:r>
          <a:endParaRPr lang="en-US" b="1" dirty="0" smtClean="0"/>
        </a:p>
      </dgm:t>
    </dgm:pt>
    <dgm:pt modelId="{76004202-464F-C246-BE7D-7006B3391922}" type="parTrans" cxnId="{A1140F91-0C0F-C64D-B57D-13AD2A35F704}">
      <dgm:prSet/>
      <dgm:spPr/>
      <dgm:t>
        <a:bodyPr/>
        <a:lstStyle/>
        <a:p>
          <a:endParaRPr lang="en-US"/>
        </a:p>
      </dgm:t>
    </dgm:pt>
    <dgm:pt modelId="{B8E40C67-829D-F043-BF2D-EC74CED9E4B9}" type="sibTrans" cxnId="{A1140F91-0C0F-C64D-B57D-13AD2A35F704}">
      <dgm:prSet/>
      <dgm:spPr/>
      <dgm:t>
        <a:bodyPr/>
        <a:lstStyle/>
        <a:p>
          <a:endParaRPr lang="en-US"/>
        </a:p>
      </dgm:t>
    </dgm:pt>
    <dgm:pt modelId="{4C5FC32F-EB58-1446-9D3D-790CDEF59E63}">
      <dgm:prSet/>
      <dgm:spPr>
        <a:solidFill>
          <a:schemeClr val="accent2"/>
        </a:solidFill>
      </dgm:spPr>
      <dgm:t>
        <a:bodyPr/>
        <a:lstStyle/>
        <a:p>
          <a:r>
            <a:rPr lang="en-US" dirty="0" smtClean="0"/>
            <a:t>a task may be decomposed into a mandatory subtask and an optional subtask</a:t>
          </a:r>
        </a:p>
      </dgm:t>
    </dgm:pt>
    <dgm:pt modelId="{9CC61792-DA3D-834A-8DA0-ADF030BE2EFE}" type="parTrans" cxnId="{78E5F251-1C9E-9D43-B367-F0A3330E2E51}">
      <dgm:prSet/>
      <dgm:spPr/>
      <dgm:t>
        <a:bodyPr/>
        <a:lstStyle/>
        <a:p>
          <a:endParaRPr lang="en-US"/>
        </a:p>
      </dgm:t>
    </dgm:pt>
    <dgm:pt modelId="{695DA99F-9093-D34C-B023-D1D93CE52B2B}" type="sibTrans" cxnId="{78E5F251-1C9E-9D43-B367-F0A3330E2E51}">
      <dgm:prSet/>
      <dgm:spPr/>
      <dgm:t>
        <a:bodyPr/>
        <a:lstStyle/>
        <a:p>
          <a:endParaRPr lang="en-US"/>
        </a:p>
      </dgm:t>
    </dgm:pt>
    <dgm:pt modelId="{E1A88EA4-DBB9-7D47-B436-1D647A49FFF1}" type="pres">
      <dgm:prSet presAssocID="{60697FF1-5CF6-854E-B699-8B7444F156F9}" presName="Name0" presStyleCnt="0">
        <dgm:presLayoutVars>
          <dgm:dir/>
          <dgm:animLvl val="lvl"/>
          <dgm:resizeHandles val="exact"/>
        </dgm:presLayoutVars>
      </dgm:prSet>
      <dgm:spPr/>
      <dgm:t>
        <a:bodyPr/>
        <a:lstStyle/>
        <a:p>
          <a:endParaRPr lang="en-US"/>
        </a:p>
      </dgm:t>
    </dgm:pt>
    <dgm:pt modelId="{ED9AA375-FC8F-334E-9A87-6B1E00BC7F1C}" type="pres">
      <dgm:prSet presAssocID="{B7AB2A20-4051-3C45-82CA-9D2D4847709E}" presName="linNode" presStyleCnt="0"/>
      <dgm:spPr/>
    </dgm:pt>
    <dgm:pt modelId="{4927A6F8-CC6B-944D-9D69-49059A690118}" type="pres">
      <dgm:prSet presAssocID="{B7AB2A20-4051-3C45-82CA-9D2D4847709E}" presName="parentText" presStyleLbl="node1" presStyleIdx="0" presStyleCnt="3">
        <dgm:presLayoutVars>
          <dgm:chMax val="1"/>
          <dgm:bulletEnabled val="1"/>
        </dgm:presLayoutVars>
      </dgm:prSet>
      <dgm:spPr/>
      <dgm:t>
        <a:bodyPr/>
        <a:lstStyle/>
        <a:p>
          <a:endParaRPr lang="en-US"/>
        </a:p>
      </dgm:t>
    </dgm:pt>
    <dgm:pt modelId="{BF7AE01B-A951-C44C-8A07-5EF306BEF5E9}" type="pres">
      <dgm:prSet presAssocID="{B7AB2A20-4051-3C45-82CA-9D2D4847709E}" presName="descendantText" presStyleLbl="alignAccFollowNode1" presStyleIdx="0" presStyleCnt="3">
        <dgm:presLayoutVars>
          <dgm:bulletEnabled val="1"/>
        </dgm:presLayoutVars>
      </dgm:prSet>
      <dgm:spPr/>
      <dgm:t>
        <a:bodyPr/>
        <a:lstStyle/>
        <a:p>
          <a:endParaRPr lang="en-US"/>
        </a:p>
      </dgm:t>
    </dgm:pt>
    <dgm:pt modelId="{0DD8595A-4487-1543-B9A1-2C9F61AD1415}" type="pres">
      <dgm:prSet presAssocID="{D70DA772-71DF-FE4B-8D53-258F545A3CB9}" presName="sp" presStyleCnt="0"/>
      <dgm:spPr/>
    </dgm:pt>
    <dgm:pt modelId="{667B877F-FEC2-F949-95B8-28EE638029C0}" type="pres">
      <dgm:prSet presAssocID="{7E3A0436-DDA1-BD4E-B61B-59C44909E5B6}" presName="linNode" presStyleCnt="0"/>
      <dgm:spPr/>
    </dgm:pt>
    <dgm:pt modelId="{8193D7F1-951B-504C-9C54-461FC1C25481}" type="pres">
      <dgm:prSet presAssocID="{7E3A0436-DDA1-BD4E-B61B-59C44909E5B6}" presName="parentText" presStyleLbl="node1" presStyleIdx="1" presStyleCnt="3">
        <dgm:presLayoutVars>
          <dgm:chMax val="1"/>
          <dgm:bulletEnabled val="1"/>
        </dgm:presLayoutVars>
      </dgm:prSet>
      <dgm:spPr/>
      <dgm:t>
        <a:bodyPr/>
        <a:lstStyle/>
        <a:p>
          <a:endParaRPr lang="en-US"/>
        </a:p>
      </dgm:t>
    </dgm:pt>
    <dgm:pt modelId="{BD2796BE-14BC-4943-9CDF-07B720C9F7F0}" type="pres">
      <dgm:prSet presAssocID="{7E3A0436-DDA1-BD4E-B61B-59C44909E5B6}" presName="descendantText" presStyleLbl="alignAccFollowNode1" presStyleIdx="1" presStyleCnt="3">
        <dgm:presLayoutVars>
          <dgm:bulletEnabled val="1"/>
        </dgm:presLayoutVars>
      </dgm:prSet>
      <dgm:spPr/>
      <dgm:t>
        <a:bodyPr/>
        <a:lstStyle/>
        <a:p>
          <a:endParaRPr lang="en-US"/>
        </a:p>
      </dgm:t>
    </dgm:pt>
    <dgm:pt modelId="{F306B4E9-C4D0-0748-B667-383E9399E3EB}" type="pres">
      <dgm:prSet presAssocID="{4841CDC5-6B98-1F4D-9DF2-A350522DB765}" presName="sp" presStyleCnt="0"/>
      <dgm:spPr/>
    </dgm:pt>
    <dgm:pt modelId="{45FF3D90-7FE0-9E4B-8159-622C3003DB31}" type="pres">
      <dgm:prSet presAssocID="{230992F3-75C8-6D4B-9F83-A74F95921F31}" presName="linNode" presStyleCnt="0"/>
      <dgm:spPr/>
    </dgm:pt>
    <dgm:pt modelId="{58F66E01-ACC7-214B-B2F0-C24CB4F46268}" type="pres">
      <dgm:prSet presAssocID="{230992F3-75C8-6D4B-9F83-A74F95921F31}" presName="parentText" presStyleLbl="node1" presStyleIdx="2" presStyleCnt="3">
        <dgm:presLayoutVars>
          <dgm:chMax val="1"/>
          <dgm:bulletEnabled val="1"/>
        </dgm:presLayoutVars>
      </dgm:prSet>
      <dgm:spPr/>
      <dgm:t>
        <a:bodyPr/>
        <a:lstStyle/>
        <a:p>
          <a:endParaRPr lang="en-US"/>
        </a:p>
      </dgm:t>
    </dgm:pt>
    <dgm:pt modelId="{FB08AB5A-C6EF-094E-ABD4-B9E0AE53245F}" type="pres">
      <dgm:prSet presAssocID="{230992F3-75C8-6D4B-9F83-A74F95921F31}" presName="descendantText" presStyleLbl="alignAccFollowNode1" presStyleIdx="2" presStyleCnt="3">
        <dgm:presLayoutVars>
          <dgm:bulletEnabled val="1"/>
        </dgm:presLayoutVars>
      </dgm:prSet>
      <dgm:spPr/>
      <dgm:t>
        <a:bodyPr/>
        <a:lstStyle/>
        <a:p>
          <a:endParaRPr lang="en-US"/>
        </a:p>
      </dgm:t>
    </dgm:pt>
  </dgm:ptLst>
  <dgm:cxnLst>
    <dgm:cxn modelId="{A513D151-3C4F-384E-A292-7E1A70CCC11B}" type="presOf" srcId="{B7AB2A20-4051-3C45-82CA-9D2D4847709E}" destId="{4927A6F8-CC6B-944D-9D69-49059A690118}" srcOrd="0" destOrd="0" presId="urn:microsoft.com/office/officeart/2005/8/layout/vList5"/>
    <dgm:cxn modelId="{3372D788-C560-AF4C-94B8-DD4D0C803DFA}" type="presOf" srcId="{230992F3-75C8-6D4B-9F83-A74F95921F31}" destId="{58F66E01-ACC7-214B-B2F0-C24CB4F46268}" srcOrd="0" destOrd="0" presId="urn:microsoft.com/office/officeart/2005/8/layout/vList5"/>
    <dgm:cxn modelId="{C5B7D378-9EB5-2340-B21B-ECC480D799B2}" srcId="{7E3A0436-DDA1-BD4E-B61B-59C44909E5B6}" destId="{9E453713-EB2A-704E-9D60-3DA4872CAAD9}" srcOrd="0" destOrd="0" parTransId="{40512E96-16BA-F144-B20C-B3759CD73815}" sibTransId="{FE8DE2A6-2E8F-C344-A1A9-5FBC644E46D9}"/>
    <dgm:cxn modelId="{A0F4E284-12D9-CD48-8EE4-D22979C8D77D}" type="presOf" srcId="{9E453713-EB2A-704E-9D60-3DA4872CAAD9}" destId="{BD2796BE-14BC-4943-9CDF-07B720C9F7F0}" srcOrd="0" destOrd="0" presId="urn:microsoft.com/office/officeart/2005/8/layout/vList5"/>
    <dgm:cxn modelId="{3DAC2748-B65E-6542-9B62-AAD26CD6D966}" srcId="{60697FF1-5CF6-854E-B699-8B7444F156F9}" destId="{7E3A0436-DDA1-BD4E-B61B-59C44909E5B6}" srcOrd="1" destOrd="0" parTransId="{FD93AA67-F9D1-9C4A-A3BE-AD41C44FE78A}" sibTransId="{4841CDC5-6B98-1F4D-9DF2-A350522DB765}"/>
    <dgm:cxn modelId="{A8A3B833-FB59-8140-8010-FBB9622FE054}" type="presOf" srcId="{60697FF1-5CF6-854E-B699-8B7444F156F9}" destId="{E1A88EA4-DBB9-7D47-B436-1D647A49FFF1}" srcOrd="0" destOrd="0" presId="urn:microsoft.com/office/officeart/2005/8/layout/vList5"/>
    <dgm:cxn modelId="{1556BA86-4CD1-DA42-AA07-B9E8CAFF2754}" srcId="{B7AB2A20-4051-3C45-82CA-9D2D4847709E}" destId="{FD8A48D0-9DE2-0045-B14B-6A084AFAAC13}" srcOrd="0" destOrd="0" parTransId="{C13E4E66-42AA-C040-92F4-474112768BF1}" sibTransId="{F04C65D6-9A1B-CC47-970F-21EF2D049BD6}"/>
    <dgm:cxn modelId="{A1140F91-0C0F-C64D-B57D-13AD2A35F704}" srcId="{60697FF1-5CF6-854E-B699-8B7444F156F9}" destId="{230992F3-75C8-6D4B-9F83-A74F95921F31}" srcOrd="2" destOrd="0" parTransId="{76004202-464F-C246-BE7D-7006B3391922}" sibTransId="{B8E40C67-829D-F043-BF2D-EC74CED9E4B9}"/>
    <dgm:cxn modelId="{0B8F4517-4ADF-2E4C-AB92-015BC342282E}" srcId="{60697FF1-5CF6-854E-B699-8B7444F156F9}" destId="{B7AB2A20-4051-3C45-82CA-9D2D4847709E}" srcOrd="0" destOrd="0" parTransId="{79570890-8671-3449-A5A9-BDE7FF0A5173}" sibTransId="{D70DA772-71DF-FE4B-8D53-258F545A3CB9}"/>
    <dgm:cxn modelId="{78E5F251-1C9E-9D43-B367-F0A3330E2E51}" srcId="{230992F3-75C8-6D4B-9F83-A74F95921F31}" destId="{4C5FC32F-EB58-1446-9D3D-790CDEF59E63}" srcOrd="0" destOrd="0" parTransId="{9CC61792-DA3D-834A-8DA0-ADF030BE2EFE}" sibTransId="{695DA99F-9093-D34C-B023-D1D93CE52B2B}"/>
    <dgm:cxn modelId="{A91B98F4-690A-4246-A195-B1B78B83C1C5}" type="presOf" srcId="{4C5FC32F-EB58-1446-9D3D-790CDEF59E63}" destId="{FB08AB5A-C6EF-094E-ABD4-B9E0AE53245F}" srcOrd="0" destOrd="0" presId="urn:microsoft.com/office/officeart/2005/8/layout/vList5"/>
    <dgm:cxn modelId="{1972694C-E9DE-F643-AF07-FECFB188AB10}" type="presOf" srcId="{FD8A48D0-9DE2-0045-B14B-6A084AFAAC13}" destId="{BF7AE01B-A951-C44C-8A07-5EF306BEF5E9}" srcOrd="0" destOrd="0" presId="urn:microsoft.com/office/officeart/2005/8/layout/vList5"/>
    <dgm:cxn modelId="{6B8348AA-8ACE-7D42-BA22-0BC85CB62DF7}" type="presOf" srcId="{7E3A0436-DDA1-BD4E-B61B-59C44909E5B6}" destId="{8193D7F1-951B-504C-9C54-461FC1C25481}" srcOrd="0" destOrd="0" presId="urn:microsoft.com/office/officeart/2005/8/layout/vList5"/>
    <dgm:cxn modelId="{DDC18D52-4142-8749-9AF8-E3305D20A30E}" type="presParOf" srcId="{E1A88EA4-DBB9-7D47-B436-1D647A49FFF1}" destId="{ED9AA375-FC8F-334E-9A87-6B1E00BC7F1C}" srcOrd="0" destOrd="0" presId="urn:microsoft.com/office/officeart/2005/8/layout/vList5"/>
    <dgm:cxn modelId="{9EFA89D4-6BAB-0D48-9D20-62BAE34227FE}" type="presParOf" srcId="{ED9AA375-FC8F-334E-9A87-6B1E00BC7F1C}" destId="{4927A6F8-CC6B-944D-9D69-49059A690118}" srcOrd="0" destOrd="0" presId="urn:microsoft.com/office/officeart/2005/8/layout/vList5"/>
    <dgm:cxn modelId="{FE474EE5-0646-2E4B-9FAE-29FECCCA1ABB}" type="presParOf" srcId="{ED9AA375-FC8F-334E-9A87-6B1E00BC7F1C}" destId="{BF7AE01B-A951-C44C-8A07-5EF306BEF5E9}" srcOrd="1" destOrd="0" presId="urn:microsoft.com/office/officeart/2005/8/layout/vList5"/>
    <dgm:cxn modelId="{28E8A458-4458-1F4D-8E06-C039B00EF993}" type="presParOf" srcId="{E1A88EA4-DBB9-7D47-B436-1D647A49FFF1}" destId="{0DD8595A-4487-1543-B9A1-2C9F61AD1415}" srcOrd="1" destOrd="0" presId="urn:microsoft.com/office/officeart/2005/8/layout/vList5"/>
    <dgm:cxn modelId="{105AFE4F-F63C-DA41-A649-F0DAABEFE726}" type="presParOf" srcId="{E1A88EA4-DBB9-7D47-B436-1D647A49FFF1}" destId="{667B877F-FEC2-F949-95B8-28EE638029C0}" srcOrd="2" destOrd="0" presId="urn:microsoft.com/office/officeart/2005/8/layout/vList5"/>
    <dgm:cxn modelId="{D9C480BE-582E-AD4F-9AE3-74F40D603BCB}" type="presParOf" srcId="{667B877F-FEC2-F949-95B8-28EE638029C0}" destId="{8193D7F1-951B-504C-9C54-461FC1C25481}" srcOrd="0" destOrd="0" presId="urn:microsoft.com/office/officeart/2005/8/layout/vList5"/>
    <dgm:cxn modelId="{C8A4E13A-C294-814A-A704-515A3869D67C}" type="presParOf" srcId="{667B877F-FEC2-F949-95B8-28EE638029C0}" destId="{BD2796BE-14BC-4943-9CDF-07B720C9F7F0}" srcOrd="1" destOrd="0" presId="urn:microsoft.com/office/officeart/2005/8/layout/vList5"/>
    <dgm:cxn modelId="{04BFB962-9B3E-4B4E-B948-51D2C1462A4E}" type="presParOf" srcId="{E1A88EA4-DBB9-7D47-B436-1D647A49FFF1}" destId="{F306B4E9-C4D0-0748-B667-383E9399E3EB}" srcOrd="3" destOrd="0" presId="urn:microsoft.com/office/officeart/2005/8/layout/vList5"/>
    <dgm:cxn modelId="{5A37EADE-F736-9F4F-8D72-C4E364E5AB80}" type="presParOf" srcId="{E1A88EA4-DBB9-7D47-B436-1D647A49FFF1}" destId="{45FF3D90-7FE0-9E4B-8159-622C3003DB31}" srcOrd="4" destOrd="0" presId="urn:microsoft.com/office/officeart/2005/8/layout/vList5"/>
    <dgm:cxn modelId="{1D5D1ECE-0A1F-3349-8D28-2D99229728CE}" type="presParOf" srcId="{45FF3D90-7FE0-9E4B-8159-622C3003DB31}" destId="{58F66E01-ACC7-214B-B2F0-C24CB4F46268}" srcOrd="0" destOrd="0" presId="urn:microsoft.com/office/officeart/2005/8/layout/vList5"/>
    <dgm:cxn modelId="{F306814C-6400-6C43-80D7-8AB9CA6FB970}" type="presParOf" srcId="{45FF3D90-7FE0-9E4B-8159-622C3003DB31}" destId="{FB08AB5A-C6EF-094E-ABD4-B9E0AE53245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F35DA36-B762-4843-8DAB-691088B5AE3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5153092-420D-484E-A354-E5F1C02E57BC}">
      <dgm:prSet phldrT="[Text]"/>
      <dgm:spPr/>
      <dgm:t>
        <a:bodyPr/>
        <a:lstStyle/>
        <a:p>
          <a:r>
            <a:rPr lang="en-US" b="1" dirty="0" smtClean="0"/>
            <a:t>Ready time</a:t>
          </a:r>
          <a:endParaRPr lang="en-US" dirty="0"/>
        </a:p>
      </dgm:t>
    </dgm:pt>
    <dgm:pt modelId="{1AAA002F-63A5-B642-9A10-7F7A5F7D0456}" type="parTrans" cxnId="{5218CADE-F96F-DF46-9474-1B4202F69B6C}">
      <dgm:prSet/>
      <dgm:spPr/>
      <dgm:t>
        <a:bodyPr/>
        <a:lstStyle/>
        <a:p>
          <a:endParaRPr lang="en-US"/>
        </a:p>
      </dgm:t>
    </dgm:pt>
    <dgm:pt modelId="{BFF43405-FD7D-7F4B-BD4B-47AFBEA9E0FA}" type="sibTrans" cxnId="{5218CADE-F96F-DF46-9474-1B4202F69B6C}">
      <dgm:prSet/>
      <dgm:spPr/>
      <dgm:t>
        <a:bodyPr/>
        <a:lstStyle/>
        <a:p>
          <a:endParaRPr lang="en-US"/>
        </a:p>
      </dgm:t>
    </dgm:pt>
    <dgm:pt modelId="{4F9F6C72-9618-8E48-8580-4209E2474946}">
      <dgm:prSet/>
      <dgm:spPr>
        <a:solidFill>
          <a:schemeClr val="accent2"/>
        </a:solidFill>
      </dgm:spPr>
      <dgm:t>
        <a:bodyPr/>
        <a:lstStyle/>
        <a:p>
          <a:r>
            <a:rPr lang="en-US" dirty="0" smtClean="0"/>
            <a:t>time task becomes ready for execution</a:t>
          </a:r>
        </a:p>
      </dgm:t>
    </dgm:pt>
    <dgm:pt modelId="{8EA04D94-A775-B548-B31F-1E4C00275812}" type="parTrans" cxnId="{2F99EB04-E1C6-5E40-BF25-101A4855331D}">
      <dgm:prSet/>
      <dgm:spPr/>
      <dgm:t>
        <a:bodyPr/>
        <a:lstStyle/>
        <a:p>
          <a:endParaRPr lang="en-US"/>
        </a:p>
      </dgm:t>
    </dgm:pt>
    <dgm:pt modelId="{53A18122-D6BD-A342-A3A7-3AEF95A7886C}" type="sibTrans" cxnId="{2F99EB04-E1C6-5E40-BF25-101A4855331D}">
      <dgm:prSet/>
      <dgm:spPr/>
      <dgm:t>
        <a:bodyPr/>
        <a:lstStyle/>
        <a:p>
          <a:endParaRPr lang="en-US"/>
        </a:p>
      </dgm:t>
    </dgm:pt>
    <dgm:pt modelId="{56F6703A-88CD-9846-89C8-FDBAFAB3CD7C}">
      <dgm:prSet/>
      <dgm:spPr>
        <a:solidFill>
          <a:schemeClr val="accent6"/>
        </a:solidFill>
      </dgm:spPr>
      <dgm:t>
        <a:bodyPr/>
        <a:lstStyle/>
        <a:p>
          <a:r>
            <a:rPr lang="en-US" b="1" smtClean="0"/>
            <a:t>Starting deadline</a:t>
          </a:r>
          <a:endParaRPr lang="en-US" b="1" dirty="0" smtClean="0"/>
        </a:p>
      </dgm:t>
    </dgm:pt>
    <dgm:pt modelId="{8DC048A3-D189-1A40-B2F0-7E03823D2A50}" type="parTrans" cxnId="{9D58A224-3FAC-6E40-9190-4135923B38D9}">
      <dgm:prSet/>
      <dgm:spPr/>
      <dgm:t>
        <a:bodyPr/>
        <a:lstStyle/>
        <a:p>
          <a:endParaRPr lang="en-US"/>
        </a:p>
      </dgm:t>
    </dgm:pt>
    <dgm:pt modelId="{2007ED4A-A406-AE4B-A271-0F5113658044}" type="sibTrans" cxnId="{9D58A224-3FAC-6E40-9190-4135923B38D9}">
      <dgm:prSet/>
      <dgm:spPr/>
      <dgm:t>
        <a:bodyPr/>
        <a:lstStyle/>
        <a:p>
          <a:endParaRPr lang="en-US"/>
        </a:p>
      </dgm:t>
    </dgm:pt>
    <dgm:pt modelId="{3FD83BD4-DD07-9548-A616-D6CD98428AA0}">
      <dgm:prSet/>
      <dgm:spPr>
        <a:solidFill>
          <a:schemeClr val="accent2"/>
        </a:solidFill>
      </dgm:spPr>
      <dgm:t>
        <a:bodyPr/>
        <a:lstStyle/>
        <a:p>
          <a:r>
            <a:rPr lang="en-US" smtClean="0"/>
            <a:t>time task must begin</a:t>
          </a:r>
          <a:endParaRPr lang="en-US" dirty="0" smtClean="0"/>
        </a:p>
      </dgm:t>
    </dgm:pt>
    <dgm:pt modelId="{F4BEA647-903B-E145-8237-31AAB62A862F}" type="parTrans" cxnId="{E3E69BE6-789A-A445-9A75-86EA71DD765F}">
      <dgm:prSet/>
      <dgm:spPr/>
      <dgm:t>
        <a:bodyPr/>
        <a:lstStyle/>
        <a:p>
          <a:endParaRPr lang="en-US"/>
        </a:p>
      </dgm:t>
    </dgm:pt>
    <dgm:pt modelId="{40FD59B6-D9C4-7147-A481-1E5637B9D12F}" type="sibTrans" cxnId="{E3E69BE6-789A-A445-9A75-86EA71DD765F}">
      <dgm:prSet/>
      <dgm:spPr/>
      <dgm:t>
        <a:bodyPr/>
        <a:lstStyle/>
        <a:p>
          <a:endParaRPr lang="en-US"/>
        </a:p>
      </dgm:t>
    </dgm:pt>
    <dgm:pt modelId="{B1DB99C3-401B-4D42-99A9-693453A7A69B}">
      <dgm:prSet/>
      <dgm:spPr/>
      <dgm:t>
        <a:bodyPr/>
        <a:lstStyle/>
        <a:p>
          <a:r>
            <a:rPr lang="en-US" b="1" smtClean="0"/>
            <a:t>Completion deadline</a:t>
          </a:r>
          <a:endParaRPr lang="en-US" b="1" dirty="0" smtClean="0"/>
        </a:p>
      </dgm:t>
    </dgm:pt>
    <dgm:pt modelId="{5440888A-B2B5-9B47-8B62-EE43E6C46E6C}" type="parTrans" cxnId="{38081E96-678F-7D4F-B9E8-74CD4B6E5D00}">
      <dgm:prSet/>
      <dgm:spPr/>
      <dgm:t>
        <a:bodyPr/>
        <a:lstStyle/>
        <a:p>
          <a:endParaRPr lang="en-US"/>
        </a:p>
      </dgm:t>
    </dgm:pt>
    <dgm:pt modelId="{288CB046-9B09-ED4D-A84E-534E7FE811DF}" type="sibTrans" cxnId="{38081E96-678F-7D4F-B9E8-74CD4B6E5D00}">
      <dgm:prSet/>
      <dgm:spPr/>
      <dgm:t>
        <a:bodyPr/>
        <a:lstStyle/>
        <a:p>
          <a:endParaRPr lang="en-US"/>
        </a:p>
      </dgm:t>
    </dgm:pt>
    <dgm:pt modelId="{38E03491-9DD7-AE4B-8A8A-87225BFC8A23}">
      <dgm:prSet/>
      <dgm:spPr>
        <a:solidFill>
          <a:schemeClr val="accent2"/>
        </a:solidFill>
      </dgm:spPr>
      <dgm:t>
        <a:bodyPr/>
        <a:lstStyle/>
        <a:p>
          <a:r>
            <a:rPr lang="en-US" dirty="0" smtClean="0"/>
            <a:t>time task must be completed</a:t>
          </a:r>
        </a:p>
      </dgm:t>
    </dgm:pt>
    <dgm:pt modelId="{61C76171-066B-084B-BD4D-E9A86049D739}" type="parTrans" cxnId="{6F22A76D-7A73-D14C-A516-05E490D6DD88}">
      <dgm:prSet/>
      <dgm:spPr/>
      <dgm:t>
        <a:bodyPr/>
        <a:lstStyle/>
        <a:p>
          <a:endParaRPr lang="en-US"/>
        </a:p>
      </dgm:t>
    </dgm:pt>
    <dgm:pt modelId="{295F6040-5F7A-A74D-8D3A-20698007CF9B}" type="sibTrans" cxnId="{6F22A76D-7A73-D14C-A516-05E490D6DD88}">
      <dgm:prSet/>
      <dgm:spPr/>
      <dgm:t>
        <a:bodyPr/>
        <a:lstStyle/>
        <a:p>
          <a:endParaRPr lang="en-US"/>
        </a:p>
      </dgm:t>
    </dgm:pt>
    <dgm:pt modelId="{11E6C1F9-2B56-7E4E-BC70-A11FEC18AD47}">
      <dgm:prSet/>
      <dgm:spPr>
        <a:solidFill>
          <a:schemeClr val="accent6"/>
        </a:solidFill>
      </dgm:spPr>
      <dgm:t>
        <a:bodyPr/>
        <a:lstStyle/>
        <a:p>
          <a:r>
            <a:rPr lang="en-US" b="1" smtClean="0"/>
            <a:t>Processing time</a:t>
          </a:r>
          <a:endParaRPr lang="en-US" b="1" dirty="0" smtClean="0"/>
        </a:p>
      </dgm:t>
    </dgm:pt>
    <dgm:pt modelId="{93090A08-42DB-E148-9991-C77A5FBD1DBC}" type="parTrans" cxnId="{CDECB27A-33ED-864D-84C3-8A982EA18EA9}">
      <dgm:prSet/>
      <dgm:spPr/>
      <dgm:t>
        <a:bodyPr/>
        <a:lstStyle/>
        <a:p>
          <a:endParaRPr lang="en-US"/>
        </a:p>
      </dgm:t>
    </dgm:pt>
    <dgm:pt modelId="{362A9244-5C39-8142-885A-1AB5FB93B01D}" type="sibTrans" cxnId="{CDECB27A-33ED-864D-84C3-8A982EA18EA9}">
      <dgm:prSet/>
      <dgm:spPr/>
      <dgm:t>
        <a:bodyPr/>
        <a:lstStyle/>
        <a:p>
          <a:endParaRPr lang="en-US"/>
        </a:p>
      </dgm:t>
    </dgm:pt>
    <dgm:pt modelId="{468FD077-7595-D948-8FBF-ABCBCC12CBD3}">
      <dgm:prSet/>
      <dgm:spPr>
        <a:solidFill>
          <a:schemeClr val="accent2"/>
        </a:solidFill>
      </dgm:spPr>
      <dgm:t>
        <a:bodyPr/>
        <a:lstStyle/>
        <a:p>
          <a:r>
            <a:rPr lang="en-US" smtClean="0"/>
            <a:t>time required to execute the task to completion</a:t>
          </a:r>
          <a:endParaRPr lang="en-US" dirty="0" smtClean="0"/>
        </a:p>
      </dgm:t>
    </dgm:pt>
    <dgm:pt modelId="{F18EBB53-C55E-4146-B659-6F9EAE58FC1F}" type="parTrans" cxnId="{832AB52E-5FF2-364C-B33F-C273EA2EBD4D}">
      <dgm:prSet/>
      <dgm:spPr/>
      <dgm:t>
        <a:bodyPr/>
        <a:lstStyle/>
        <a:p>
          <a:endParaRPr lang="en-US"/>
        </a:p>
      </dgm:t>
    </dgm:pt>
    <dgm:pt modelId="{A6AF9026-C79D-0F4C-873C-7D2AA843FA79}" type="sibTrans" cxnId="{832AB52E-5FF2-364C-B33F-C273EA2EBD4D}">
      <dgm:prSet/>
      <dgm:spPr/>
      <dgm:t>
        <a:bodyPr/>
        <a:lstStyle/>
        <a:p>
          <a:endParaRPr lang="en-US"/>
        </a:p>
      </dgm:t>
    </dgm:pt>
    <dgm:pt modelId="{12B7E18C-1150-E348-8C27-9F156E1B504A}" type="pres">
      <dgm:prSet presAssocID="{DF35DA36-B762-4843-8DAB-691088B5AE38}" presName="Name0" presStyleCnt="0">
        <dgm:presLayoutVars>
          <dgm:dir/>
          <dgm:animLvl val="lvl"/>
          <dgm:resizeHandles val="exact"/>
        </dgm:presLayoutVars>
      </dgm:prSet>
      <dgm:spPr/>
      <dgm:t>
        <a:bodyPr/>
        <a:lstStyle/>
        <a:p>
          <a:endParaRPr lang="en-US"/>
        </a:p>
      </dgm:t>
    </dgm:pt>
    <dgm:pt modelId="{60E25738-90B5-3B43-A960-2C4260DB99D4}" type="pres">
      <dgm:prSet presAssocID="{A5153092-420D-484E-A354-E5F1C02E57BC}" presName="linNode" presStyleCnt="0"/>
      <dgm:spPr/>
    </dgm:pt>
    <dgm:pt modelId="{50A84E1A-9239-4942-A149-D4F0EF116E8D}" type="pres">
      <dgm:prSet presAssocID="{A5153092-420D-484E-A354-E5F1C02E57BC}" presName="parentText" presStyleLbl="node1" presStyleIdx="0" presStyleCnt="4">
        <dgm:presLayoutVars>
          <dgm:chMax val="1"/>
          <dgm:bulletEnabled val="1"/>
        </dgm:presLayoutVars>
      </dgm:prSet>
      <dgm:spPr/>
      <dgm:t>
        <a:bodyPr/>
        <a:lstStyle/>
        <a:p>
          <a:endParaRPr lang="en-US"/>
        </a:p>
      </dgm:t>
    </dgm:pt>
    <dgm:pt modelId="{AFE9C7C1-BECD-7541-AFCE-F7E4E4BB042C}" type="pres">
      <dgm:prSet presAssocID="{A5153092-420D-484E-A354-E5F1C02E57BC}" presName="descendantText" presStyleLbl="alignAccFollowNode1" presStyleIdx="0" presStyleCnt="4">
        <dgm:presLayoutVars>
          <dgm:bulletEnabled val="1"/>
        </dgm:presLayoutVars>
      </dgm:prSet>
      <dgm:spPr/>
      <dgm:t>
        <a:bodyPr/>
        <a:lstStyle/>
        <a:p>
          <a:endParaRPr lang="en-US"/>
        </a:p>
      </dgm:t>
    </dgm:pt>
    <dgm:pt modelId="{8D50DF55-B635-A04C-8A7D-93EFD284B343}" type="pres">
      <dgm:prSet presAssocID="{BFF43405-FD7D-7F4B-BD4B-47AFBEA9E0FA}" presName="sp" presStyleCnt="0"/>
      <dgm:spPr/>
    </dgm:pt>
    <dgm:pt modelId="{C6C6CAD2-1574-9548-85D9-A28D42FB2712}" type="pres">
      <dgm:prSet presAssocID="{56F6703A-88CD-9846-89C8-FDBAFAB3CD7C}" presName="linNode" presStyleCnt="0"/>
      <dgm:spPr/>
    </dgm:pt>
    <dgm:pt modelId="{BB45A59B-5044-554F-A5E5-360D219ECC40}" type="pres">
      <dgm:prSet presAssocID="{56F6703A-88CD-9846-89C8-FDBAFAB3CD7C}" presName="parentText" presStyleLbl="node1" presStyleIdx="1" presStyleCnt="4">
        <dgm:presLayoutVars>
          <dgm:chMax val="1"/>
          <dgm:bulletEnabled val="1"/>
        </dgm:presLayoutVars>
      </dgm:prSet>
      <dgm:spPr/>
      <dgm:t>
        <a:bodyPr/>
        <a:lstStyle/>
        <a:p>
          <a:endParaRPr lang="en-US"/>
        </a:p>
      </dgm:t>
    </dgm:pt>
    <dgm:pt modelId="{6FF0FE67-B9A9-D549-81C1-A174B6997004}" type="pres">
      <dgm:prSet presAssocID="{56F6703A-88CD-9846-89C8-FDBAFAB3CD7C}" presName="descendantText" presStyleLbl="alignAccFollowNode1" presStyleIdx="1" presStyleCnt="4">
        <dgm:presLayoutVars>
          <dgm:bulletEnabled val="1"/>
        </dgm:presLayoutVars>
      </dgm:prSet>
      <dgm:spPr/>
      <dgm:t>
        <a:bodyPr/>
        <a:lstStyle/>
        <a:p>
          <a:endParaRPr lang="en-US"/>
        </a:p>
      </dgm:t>
    </dgm:pt>
    <dgm:pt modelId="{3DC3C9B0-6778-C74A-8C42-FEB3E871D0D8}" type="pres">
      <dgm:prSet presAssocID="{2007ED4A-A406-AE4B-A271-0F5113658044}" presName="sp" presStyleCnt="0"/>
      <dgm:spPr/>
    </dgm:pt>
    <dgm:pt modelId="{21597A1E-3D80-E046-BA60-997ECED5D26E}" type="pres">
      <dgm:prSet presAssocID="{B1DB99C3-401B-4D42-99A9-693453A7A69B}" presName="linNode" presStyleCnt="0"/>
      <dgm:spPr/>
    </dgm:pt>
    <dgm:pt modelId="{98BFCD61-8AFB-F04B-9B39-77FF4E68A5C1}" type="pres">
      <dgm:prSet presAssocID="{B1DB99C3-401B-4D42-99A9-693453A7A69B}" presName="parentText" presStyleLbl="node1" presStyleIdx="2" presStyleCnt="4">
        <dgm:presLayoutVars>
          <dgm:chMax val="1"/>
          <dgm:bulletEnabled val="1"/>
        </dgm:presLayoutVars>
      </dgm:prSet>
      <dgm:spPr/>
      <dgm:t>
        <a:bodyPr/>
        <a:lstStyle/>
        <a:p>
          <a:endParaRPr lang="en-US"/>
        </a:p>
      </dgm:t>
    </dgm:pt>
    <dgm:pt modelId="{B1CC6704-2731-D24C-9C57-805744016F1E}" type="pres">
      <dgm:prSet presAssocID="{B1DB99C3-401B-4D42-99A9-693453A7A69B}" presName="descendantText" presStyleLbl="alignAccFollowNode1" presStyleIdx="2" presStyleCnt="4">
        <dgm:presLayoutVars>
          <dgm:bulletEnabled val="1"/>
        </dgm:presLayoutVars>
      </dgm:prSet>
      <dgm:spPr/>
      <dgm:t>
        <a:bodyPr/>
        <a:lstStyle/>
        <a:p>
          <a:endParaRPr lang="en-US"/>
        </a:p>
      </dgm:t>
    </dgm:pt>
    <dgm:pt modelId="{06979917-EF02-B349-8F05-147C07D4E666}" type="pres">
      <dgm:prSet presAssocID="{288CB046-9B09-ED4D-A84E-534E7FE811DF}" presName="sp" presStyleCnt="0"/>
      <dgm:spPr/>
    </dgm:pt>
    <dgm:pt modelId="{235E1233-D54C-D74F-9426-1F2FBE657150}" type="pres">
      <dgm:prSet presAssocID="{11E6C1F9-2B56-7E4E-BC70-A11FEC18AD47}" presName="linNode" presStyleCnt="0"/>
      <dgm:spPr/>
    </dgm:pt>
    <dgm:pt modelId="{CDCD0445-3069-134A-A63F-1978123E8C80}" type="pres">
      <dgm:prSet presAssocID="{11E6C1F9-2B56-7E4E-BC70-A11FEC18AD47}" presName="parentText" presStyleLbl="node1" presStyleIdx="3" presStyleCnt="4">
        <dgm:presLayoutVars>
          <dgm:chMax val="1"/>
          <dgm:bulletEnabled val="1"/>
        </dgm:presLayoutVars>
      </dgm:prSet>
      <dgm:spPr/>
      <dgm:t>
        <a:bodyPr/>
        <a:lstStyle/>
        <a:p>
          <a:endParaRPr lang="en-US"/>
        </a:p>
      </dgm:t>
    </dgm:pt>
    <dgm:pt modelId="{7305BAC7-9048-104B-A174-FD1E4DC5D5C3}" type="pres">
      <dgm:prSet presAssocID="{11E6C1F9-2B56-7E4E-BC70-A11FEC18AD47}" presName="descendantText" presStyleLbl="alignAccFollowNode1" presStyleIdx="3" presStyleCnt="4">
        <dgm:presLayoutVars>
          <dgm:bulletEnabled val="1"/>
        </dgm:presLayoutVars>
      </dgm:prSet>
      <dgm:spPr/>
      <dgm:t>
        <a:bodyPr/>
        <a:lstStyle/>
        <a:p>
          <a:endParaRPr lang="en-US"/>
        </a:p>
      </dgm:t>
    </dgm:pt>
  </dgm:ptLst>
  <dgm:cxnLst>
    <dgm:cxn modelId="{33B90C52-6A4D-FD43-B0F3-BCF7677F22F9}" type="presOf" srcId="{56F6703A-88CD-9846-89C8-FDBAFAB3CD7C}" destId="{BB45A59B-5044-554F-A5E5-360D219ECC40}" srcOrd="0" destOrd="0" presId="urn:microsoft.com/office/officeart/2005/8/layout/vList5"/>
    <dgm:cxn modelId="{832AB52E-5FF2-364C-B33F-C273EA2EBD4D}" srcId="{11E6C1F9-2B56-7E4E-BC70-A11FEC18AD47}" destId="{468FD077-7595-D948-8FBF-ABCBCC12CBD3}" srcOrd="0" destOrd="0" parTransId="{F18EBB53-C55E-4146-B659-6F9EAE58FC1F}" sibTransId="{A6AF9026-C79D-0F4C-873C-7D2AA843FA79}"/>
    <dgm:cxn modelId="{10285DF9-4145-7444-9DF2-FC3CA711D444}" type="presOf" srcId="{B1DB99C3-401B-4D42-99A9-693453A7A69B}" destId="{98BFCD61-8AFB-F04B-9B39-77FF4E68A5C1}" srcOrd="0" destOrd="0" presId="urn:microsoft.com/office/officeart/2005/8/layout/vList5"/>
    <dgm:cxn modelId="{9D58A224-3FAC-6E40-9190-4135923B38D9}" srcId="{DF35DA36-B762-4843-8DAB-691088B5AE38}" destId="{56F6703A-88CD-9846-89C8-FDBAFAB3CD7C}" srcOrd="1" destOrd="0" parTransId="{8DC048A3-D189-1A40-B2F0-7E03823D2A50}" sibTransId="{2007ED4A-A406-AE4B-A271-0F5113658044}"/>
    <dgm:cxn modelId="{6F22A76D-7A73-D14C-A516-05E490D6DD88}" srcId="{B1DB99C3-401B-4D42-99A9-693453A7A69B}" destId="{38E03491-9DD7-AE4B-8A8A-87225BFC8A23}" srcOrd="0" destOrd="0" parTransId="{61C76171-066B-084B-BD4D-E9A86049D739}" sibTransId="{295F6040-5F7A-A74D-8D3A-20698007CF9B}"/>
    <dgm:cxn modelId="{E3E69BE6-789A-A445-9A75-86EA71DD765F}" srcId="{56F6703A-88CD-9846-89C8-FDBAFAB3CD7C}" destId="{3FD83BD4-DD07-9548-A616-D6CD98428AA0}" srcOrd="0" destOrd="0" parTransId="{F4BEA647-903B-E145-8237-31AAB62A862F}" sibTransId="{40FD59B6-D9C4-7147-A481-1E5637B9D12F}"/>
    <dgm:cxn modelId="{CDECB27A-33ED-864D-84C3-8A982EA18EA9}" srcId="{DF35DA36-B762-4843-8DAB-691088B5AE38}" destId="{11E6C1F9-2B56-7E4E-BC70-A11FEC18AD47}" srcOrd="3" destOrd="0" parTransId="{93090A08-42DB-E148-9991-C77A5FBD1DBC}" sibTransId="{362A9244-5C39-8142-885A-1AB5FB93B01D}"/>
    <dgm:cxn modelId="{B05755D7-7855-7C4C-81D2-8398A137AB29}" type="presOf" srcId="{4F9F6C72-9618-8E48-8580-4209E2474946}" destId="{AFE9C7C1-BECD-7541-AFCE-F7E4E4BB042C}" srcOrd="0" destOrd="0" presId="urn:microsoft.com/office/officeart/2005/8/layout/vList5"/>
    <dgm:cxn modelId="{38081E96-678F-7D4F-B9E8-74CD4B6E5D00}" srcId="{DF35DA36-B762-4843-8DAB-691088B5AE38}" destId="{B1DB99C3-401B-4D42-99A9-693453A7A69B}" srcOrd="2" destOrd="0" parTransId="{5440888A-B2B5-9B47-8B62-EE43E6C46E6C}" sibTransId="{288CB046-9B09-ED4D-A84E-534E7FE811DF}"/>
    <dgm:cxn modelId="{EFCA020A-3BCE-9C4F-80D7-30FF2793B3F5}" type="presOf" srcId="{468FD077-7595-D948-8FBF-ABCBCC12CBD3}" destId="{7305BAC7-9048-104B-A174-FD1E4DC5D5C3}" srcOrd="0" destOrd="0" presId="urn:microsoft.com/office/officeart/2005/8/layout/vList5"/>
    <dgm:cxn modelId="{2F99EB04-E1C6-5E40-BF25-101A4855331D}" srcId="{A5153092-420D-484E-A354-E5F1C02E57BC}" destId="{4F9F6C72-9618-8E48-8580-4209E2474946}" srcOrd="0" destOrd="0" parTransId="{8EA04D94-A775-B548-B31F-1E4C00275812}" sibTransId="{53A18122-D6BD-A342-A3A7-3AEF95A7886C}"/>
    <dgm:cxn modelId="{9DF0D20F-7407-6C43-97D2-1C9D69B0994F}" type="presOf" srcId="{11E6C1F9-2B56-7E4E-BC70-A11FEC18AD47}" destId="{CDCD0445-3069-134A-A63F-1978123E8C80}" srcOrd="0" destOrd="0" presId="urn:microsoft.com/office/officeart/2005/8/layout/vList5"/>
    <dgm:cxn modelId="{5218CADE-F96F-DF46-9474-1B4202F69B6C}" srcId="{DF35DA36-B762-4843-8DAB-691088B5AE38}" destId="{A5153092-420D-484E-A354-E5F1C02E57BC}" srcOrd="0" destOrd="0" parTransId="{1AAA002F-63A5-B642-9A10-7F7A5F7D0456}" sibTransId="{BFF43405-FD7D-7F4B-BD4B-47AFBEA9E0FA}"/>
    <dgm:cxn modelId="{55C5891D-06E4-6D4C-96CC-7BA679D9BAD3}" type="presOf" srcId="{3FD83BD4-DD07-9548-A616-D6CD98428AA0}" destId="{6FF0FE67-B9A9-D549-81C1-A174B6997004}" srcOrd="0" destOrd="0" presId="urn:microsoft.com/office/officeart/2005/8/layout/vList5"/>
    <dgm:cxn modelId="{8B2D8F07-3696-894C-950F-4E3B06464064}" type="presOf" srcId="{38E03491-9DD7-AE4B-8A8A-87225BFC8A23}" destId="{B1CC6704-2731-D24C-9C57-805744016F1E}" srcOrd="0" destOrd="0" presId="urn:microsoft.com/office/officeart/2005/8/layout/vList5"/>
    <dgm:cxn modelId="{B14C4702-A2DD-0B42-9720-D999AB3CB1C4}" type="presOf" srcId="{A5153092-420D-484E-A354-E5F1C02E57BC}" destId="{50A84E1A-9239-4942-A149-D4F0EF116E8D}" srcOrd="0" destOrd="0" presId="urn:microsoft.com/office/officeart/2005/8/layout/vList5"/>
    <dgm:cxn modelId="{F1BC3927-2D25-1143-9AD1-6E51A3177B20}" type="presOf" srcId="{DF35DA36-B762-4843-8DAB-691088B5AE38}" destId="{12B7E18C-1150-E348-8C27-9F156E1B504A}" srcOrd="0" destOrd="0" presId="urn:microsoft.com/office/officeart/2005/8/layout/vList5"/>
    <dgm:cxn modelId="{BB74D28F-91F7-314E-A924-696D5F37C6B9}" type="presParOf" srcId="{12B7E18C-1150-E348-8C27-9F156E1B504A}" destId="{60E25738-90B5-3B43-A960-2C4260DB99D4}" srcOrd="0" destOrd="0" presId="urn:microsoft.com/office/officeart/2005/8/layout/vList5"/>
    <dgm:cxn modelId="{B398BD47-9E2C-D64C-B6AF-7578EDD4AFDD}" type="presParOf" srcId="{60E25738-90B5-3B43-A960-2C4260DB99D4}" destId="{50A84E1A-9239-4942-A149-D4F0EF116E8D}" srcOrd="0" destOrd="0" presId="urn:microsoft.com/office/officeart/2005/8/layout/vList5"/>
    <dgm:cxn modelId="{27951A08-4037-6F46-80B8-E98425C4A47F}" type="presParOf" srcId="{60E25738-90B5-3B43-A960-2C4260DB99D4}" destId="{AFE9C7C1-BECD-7541-AFCE-F7E4E4BB042C}" srcOrd="1" destOrd="0" presId="urn:microsoft.com/office/officeart/2005/8/layout/vList5"/>
    <dgm:cxn modelId="{DE2BD338-7E36-1943-8FDA-06B72360E18B}" type="presParOf" srcId="{12B7E18C-1150-E348-8C27-9F156E1B504A}" destId="{8D50DF55-B635-A04C-8A7D-93EFD284B343}" srcOrd="1" destOrd="0" presId="urn:microsoft.com/office/officeart/2005/8/layout/vList5"/>
    <dgm:cxn modelId="{58A116C8-920E-1C49-A13B-1ECD6706A3B8}" type="presParOf" srcId="{12B7E18C-1150-E348-8C27-9F156E1B504A}" destId="{C6C6CAD2-1574-9548-85D9-A28D42FB2712}" srcOrd="2" destOrd="0" presId="urn:microsoft.com/office/officeart/2005/8/layout/vList5"/>
    <dgm:cxn modelId="{BF59A0C0-7789-8247-B193-90FB8C95B3C3}" type="presParOf" srcId="{C6C6CAD2-1574-9548-85D9-A28D42FB2712}" destId="{BB45A59B-5044-554F-A5E5-360D219ECC40}" srcOrd="0" destOrd="0" presId="urn:microsoft.com/office/officeart/2005/8/layout/vList5"/>
    <dgm:cxn modelId="{7F2CE829-310B-8347-89C9-2F66FD0CC36C}" type="presParOf" srcId="{C6C6CAD2-1574-9548-85D9-A28D42FB2712}" destId="{6FF0FE67-B9A9-D549-81C1-A174B6997004}" srcOrd="1" destOrd="0" presId="urn:microsoft.com/office/officeart/2005/8/layout/vList5"/>
    <dgm:cxn modelId="{F725CACF-1127-9449-839E-6042DC5D87C7}" type="presParOf" srcId="{12B7E18C-1150-E348-8C27-9F156E1B504A}" destId="{3DC3C9B0-6778-C74A-8C42-FEB3E871D0D8}" srcOrd="3" destOrd="0" presId="urn:microsoft.com/office/officeart/2005/8/layout/vList5"/>
    <dgm:cxn modelId="{86E14D5C-7977-F347-9EBA-35414A711465}" type="presParOf" srcId="{12B7E18C-1150-E348-8C27-9F156E1B504A}" destId="{21597A1E-3D80-E046-BA60-997ECED5D26E}" srcOrd="4" destOrd="0" presId="urn:microsoft.com/office/officeart/2005/8/layout/vList5"/>
    <dgm:cxn modelId="{D4827301-826F-D54B-B509-4AFD816367E7}" type="presParOf" srcId="{21597A1E-3D80-E046-BA60-997ECED5D26E}" destId="{98BFCD61-8AFB-F04B-9B39-77FF4E68A5C1}" srcOrd="0" destOrd="0" presId="urn:microsoft.com/office/officeart/2005/8/layout/vList5"/>
    <dgm:cxn modelId="{64B4A94C-0EB3-E643-9D1A-C0BB3E5EBD16}" type="presParOf" srcId="{21597A1E-3D80-E046-BA60-997ECED5D26E}" destId="{B1CC6704-2731-D24C-9C57-805744016F1E}" srcOrd="1" destOrd="0" presId="urn:microsoft.com/office/officeart/2005/8/layout/vList5"/>
    <dgm:cxn modelId="{F32F70CC-1655-E145-AF44-5CADAE57A298}" type="presParOf" srcId="{12B7E18C-1150-E348-8C27-9F156E1B504A}" destId="{06979917-EF02-B349-8F05-147C07D4E666}" srcOrd="5" destOrd="0" presId="urn:microsoft.com/office/officeart/2005/8/layout/vList5"/>
    <dgm:cxn modelId="{8C5A48DF-09A2-144F-9BF0-63A4E897F8EE}" type="presParOf" srcId="{12B7E18C-1150-E348-8C27-9F156E1B504A}" destId="{235E1233-D54C-D74F-9426-1F2FBE657150}" srcOrd="6" destOrd="0" presId="urn:microsoft.com/office/officeart/2005/8/layout/vList5"/>
    <dgm:cxn modelId="{AD8A84DC-3743-7444-B485-EBCAC3E49AC5}" type="presParOf" srcId="{235E1233-D54C-D74F-9426-1F2FBE657150}" destId="{CDCD0445-3069-134A-A63F-1978123E8C80}" srcOrd="0" destOrd="0" presId="urn:microsoft.com/office/officeart/2005/8/layout/vList5"/>
    <dgm:cxn modelId="{36F752F8-34EA-6242-9FB9-2E4779C16C65}" type="presParOf" srcId="{235E1233-D54C-D74F-9426-1F2FBE657150}" destId="{7305BAC7-9048-104B-A174-FD1E4DC5D5C3}" srcOrd="1" destOrd="0" presId="urn:microsoft.com/office/officeart/2005/8/layout/vList5"/>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6959169-D925-D643-A693-5D8951F1FD2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9752BE4-37A8-9245-815C-257DF085BE2A}">
      <dgm:prSet phldrT="[Text]"/>
      <dgm:spPr/>
      <dgm:t>
        <a:bodyPr/>
        <a:lstStyle/>
        <a:p>
          <a:r>
            <a:rPr lang="en-US" dirty="0" smtClean="0"/>
            <a:t>Unbounded Priority Inversion</a:t>
          </a:r>
          <a:endParaRPr lang="en-US" dirty="0"/>
        </a:p>
      </dgm:t>
    </dgm:pt>
    <dgm:pt modelId="{1260A8D9-99C7-0E4D-8689-D7E91A2F43C1}" type="parTrans" cxnId="{7BA37B89-4B8A-F74A-A63C-29A5320F54E6}">
      <dgm:prSet/>
      <dgm:spPr/>
      <dgm:t>
        <a:bodyPr/>
        <a:lstStyle/>
        <a:p>
          <a:endParaRPr lang="en-US"/>
        </a:p>
      </dgm:t>
    </dgm:pt>
    <dgm:pt modelId="{85F4313F-D0D3-C345-8049-AD5A9E396C04}" type="sibTrans" cxnId="{7BA37B89-4B8A-F74A-A63C-29A5320F54E6}">
      <dgm:prSet/>
      <dgm:spPr/>
      <dgm:t>
        <a:bodyPr/>
        <a:lstStyle/>
        <a:p>
          <a:endParaRPr lang="en-US"/>
        </a:p>
      </dgm:t>
    </dgm:pt>
    <dgm:pt modelId="{EABD1A28-34BE-3546-A913-E58E0B71A2B9}">
      <dgm:prSet/>
      <dgm:spPr>
        <a:ln>
          <a:solidFill>
            <a:schemeClr val="accent6">
              <a:lumMod val="75000"/>
            </a:schemeClr>
          </a:solidFill>
        </a:ln>
      </dgm:spPr>
      <dgm:t>
        <a:bodyPr/>
        <a:lstStyle/>
        <a:p>
          <a:r>
            <a:rPr lang="en-US" dirty="0" smtClean="0"/>
            <a:t>the duration of a priority inversion depends not only on the time required to handle a shared resource, but also on the unpredictable actions of other unrelated tasks</a:t>
          </a:r>
        </a:p>
      </dgm:t>
    </dgm:pt>
    <dgm:pt modelId="{69670178-6D18-5F40-9D81-B28C93571473}" type="parTrans" cxnId="{831D1921-67CB-0B41-A323-69089976A806}">
      <dgm:prSet/>
      <dgm:spPr/>
      <dgm:t>
        <a:bodyPr/>
        <a:lstStyle/>
        <a:p>
          <a:endParaRPr lang="en-US"/>
        </a:p>
      </dgm:t>
    </dgm:pt>
    <dgm:pt modelId="{02C73679-A7A3-E44F-BE0E-A760EAC27507}" type="sibTrans" cxnId="{831D1921-67CB-0B41-A323-69089976A806}">
      <dgm:prSet/>
      <dgm:spPr/>
      <dgm:t>
        <a:bodyPr/>
        <a:lstStyle/>
        <a:p>
          <a:endParaRPr lang="en-US"/>
        </a:p>
      </dgm:t>
    </dgm:pt>
    <dgm:pt modelId="{DB3D0F80-C8C4-2D4B-8FA8-B39C9F1905BB}" type="pres">
      <dgm:prSet presAssocID="{A6959169-D925-D643-A693-5D8951F1FD23}" presName="Name0" presStyleCnt="0">
        <dgm:presLayoutVars>
          <dgm:dir/>
          <dgm:animLvl val="lvl"/>
          <dgm:resizeHandles val="exact"/>
        </dgm:presLayoutVars>
      </dgm:prSet>
      <dgm:spPr/>
      <dgm:t>
        <a:bodyPr/>
        <a:lstStyle/>
        <a:p>
          <a:endParaRPr lang="en-US"/>
        </a:p>
      </dgm:t>
    </dgm:pt>
    <dgm:pt modelId="{E552BEE2-B00D-7A43-A9D8-2CD51398EA8D}" type="pres">
      <dgm:prSet presAssocID="{69752BE4-37A8-9245-815C-257DF085BE2A}" presName="composite" presStyleCnt="0"/>
      <dgm:spPr/>
    </dgm:pt>
    <dgm:pt modelId="{0BAF93F7-FF61-6443-9BC0-D41F345977F2}" type="pres">
      <dgm:prSet presAssocID="{69752BE4-37A8-9245-815C-257DF085BE2A}" presName="parTx" presStyleLbl="alignNode1" presStyleIdx="0" presStyleCnt="1">
        <dgm:presLayoutVars>
          <dgm:chMax val="0"/>
          <dgm:chPref val="0"/>
          <dgm:bulletEnabled val="1"/>
        </dgm:presLayoutVars>
      </dgm:prSet>
      <dgm:spPr/>
      <dgm:t>
        <a:bodyPr/>
        <a:lstStyle/>
        <a:p>
          <a:endParaRPr lang="en-US"/>
        </a:p>
      </dgm:t>
    </dgm:pt>
    <dgm:pt modelId="{797FC0B6-0A96-3F4A-AEFB-631EBF651611}" type="pres">
      <dgm:prSet presAssocID="{69752BE4-37A8-9245-815C-257DF085BE2A}" presName="desTx" presStyleLbl="alignAccFollowNode1" presStyleIdx="0" presStyleCnt="1">
        <dgm:presLayoutVars>
          <dgm:bulletEnabled val="1"/>
        </dgm:presLayoutVars>
      </dgm:prSet>
      <dgm:spPr/>
      <dgm:t>
        <a:bodyPr/>
        <a:lstStyle/>
        <a:p>
          <a:endParaRPr lang="en-US"/>
        </a:p>
      </dgm:t>
    </dgm:pt>
  </dgm:ptLst>
  <dgm:cxnLst>
    <dgm:cxn modelId="{831D1921-67CB-0B41-A323-69089976A806}" srcId="{69752BE4-37A8-9245-815C-257DF085BE2A}" destId="{EABD1A28-34BE-3546-A913-E58E0B71A2B9}" srcOrd="0" destOrd="0" parTransId="{69670178-6D18-5F40-9D81-B28C93571473}" sibTransId="{02C73679-A7A3-E44F-BE0E-A760EAC27507}"/>
    <dgm:cxn modelId="{7BA37B89-4B8A-F74A-A63C-29A5320F54E6}" srcId="{A6959169-D925-D643-A693-5D8951F1FD23}" destId="{69752BE4-37A8-9245-815C-257DF085BE2A}" srcOrd="0" destOrd="0" parTransId="{1260A8D9-99C7-0E4D-8689-D7E91A2F43C1}" sibTransId="{85F4313F-D0D3-C345-8049-AD5A9E396C04}"/>
    <dgm:cxn modelId="{4F414FB1-6500-B94B-98BC-DEA660607098}" type="presOf" srcId="{EABD1A28-34BE-3546-A913-E58E0B71A2B9}" destId="{797FC0B6-0A96-3F4A-AEFB-631EBF651611}" srcOrd="0" destOrd="0" presId="urn:microsoft.com/office/officeart/2005/8/layout/hList1"/>
    <dgm:cxn modelId="{C7A76719-0D83-604C-9936-9B7C40EBF8FB}" type="presOf" srcId="{69752BE4-37A8-9245-815C-257DF085BE2A}" destId="{0BAF93F7-FF61-6443-9BC0-D41F345977F2}" srcOrd="0" destOrd="0" presId="urn:microsoft.com/office/officeart/2005/8/layout/hList1"/>
    <dgm:cxn modelId="{5F484AB2-32CA-704D-A3DA-3CC00E2B99F9}" type="presOf" srcId="{A6959169-D925-D643-A693-5D8951F1FD23}" destId="{DB3D0F80-C8C4-2D4B-8FA8-B39C9F1905BB}" srcOrd="0" destOrd="0" presId="urn:microsoft.com/office/officeart/2005/8/layout/hList1"/>
    <dgm:cxn modelId="{5A5D18D9-FDAD-2042-989F-2AB86224F232}" type="presParOf" srcId="{DB3D0F80-C8C4-2D4B-8FA8-B39C9F1905BB}" destId="{E552BEE2-B00D-7A43-A9D8-2CD51398EA8D}" srcOrd="0" destOrd="0" presId="urn:microsoft.com/office/officeart/2005/8/layout/hList1"/>
    <dgm:cxn modelId="{9B5EAC28-4712-D948-8F90-D641231ECF1C}" type="presParOf" srcId="{E552BEE2-B00D-7A43-A9D8-2CD51398EA8D}" destId="{0BAF93F7-FF61-6443-9BC0-D41F345977F2}" srcOrd="0" destOrd="0" presId="urn:microsoft.com/office/officeart/2005/8/layout/hList1"/>
    <dgm:cxn modelId="{DE2E9122-5145-0C4D-B414-BDD556F595B4}" type="presParOf" srcId="{E552BEE2-B00D-7A43-A9D8-2CD51398EA8D}" destId="{797FC0B6-0A96-3F4A-AEFB-631EBF65161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432F2-190C-8A46-9376-9DE10D56DD37}" type="doc">
      <dgm:prSet loTypeId="urn:microsoft.com/office/officeart/2005/8/layout/pyramid2" loCatId="pyramid" qsTypeId="urn:microsoft.com/office/officeart/2005/8/quickstyle/simple4" qsCatId="simple" csTypeId="urn:microsoft.com/office/officeart/2005/8/colors/accent1_2" csCatId="accent1" phldr="1"/>
      <dgm:spPr/>
    </dgm:pt>
    <dgm:pt modelId="{ECCBA306-FDC8-F14E-9EF0-44137E9D727C}">
      <dgm:prSet phldrT="[Text]" custT="1"/>
      <dgm:spPr/>
      <dgm:t>
        <a:bodyPr/>
        <a:lstStyle/>
        <a:p>
          <a:r>
            <a:rPr lang="en-US" sz="1500" dirty="0" smtClean="0"/>
            <a:t>each user is performing a particular application</a:t>
          </a:r>
          <a:endParaRPr lang="en-US" sz="1500" dirty="0"/>
        </a:p>
      </dgm:t>
    </dgm:pt>
    <dgm:pt modelId="{35856519-6AAE-FF4D-A730-817642FA4A34}" type="parTrans" cxnId="{5DE4767C-2DD2-AC4B-ACD9-5AA28A10A5DE}">
      <dgm:prSet/>
      <dgm:spPr/>
      <dgm:t>
        <a:bodyPr/>
        <a:lstStyle/>
        <a:p>
          <a:endParaRPr lang="en-US"/>
        </a:p>
      </dgm:t>
    </dgm:pt>
    <dgm:pt modelId="{2DBC877C-EE58-394D-8981-629F5ABF3D52}" type="sibTrans" cxnId="{5DE4767C-2DD2-AC4B-ACD9-5AA28A10A5DE}">
      <dgm:prSet/>
      <dgm:spPr/>
      <dgm:t>
        <a:bodyPr/>
        <a:lstStyle/>
        <a:p>
          <a:endParaRPr lang="en-US"/>
        </a:p>
      </dgm:t>
    </dgm:pt>
    <dgm:pt modelId="{CFBC30C9-E2AD-7E4F-A903-2591B8D14B6A}">
      <dgm:prSet custT="1"/>
      <dgm:spPr/>
      <dgm:t>
        <a:bodyPr/>
        <a:lstStyle/>
        <a:p>
          <a:r>
            <a:rPr lang="en-US" sz="1500" dirty="0" smtClean="0"/>
            <a:t>multiprocessor provides the same service as a </a:t>
          </a:r>
          <a:r>
            <a:rPr lang="en-US" sz="1500" dirty="0" err="1" smtClean="0"/>
            <a:t>multiprogrammed</a:t>
          </a:r>
          <a:r>
            <a:rPr lang="en-US" sz="1500" dirty="0" smtClean="0"/>
            <a:t> </a:t>
          </a:r>
          <a:r>
            <a:rPr lang="en-US" sz="1500" dirty="0" err="1" smtClean="0"/>
            <a:t>uniprocessor</a:t>
          </a:r>
          <a:endParaRPr lang="en-US" sz="1500" dirty="0" smtClean="0"/>
        </a:p>
      </dgm:t>
    </dgm:pt>
    <dgm:pt modelId="{8F5F6E4C-F8D8-8146-8111-F88F02A54819}" type="parTrans" cxnId="{F71AE5C3-5077-0445-97A6-BE5E8DD3C86C}">
      <dgm:prSet/>
      <dgm:spPr/>
      <dgm:t>
        <a:bodyPr/>
        <a:lstStyle/>
        <a:p>
          <a:endParaRPr lang="en-US"/>
        </a:p>
      </dgm:t>
    </dgm:pt>
    <dgm:pt modelId="{49FFF1F0-C878-1C4F-872B-0C12D62D8DBE}" type="sibTrans" cxnId="{F71AE5C3-5077-0445-97A6-BE5E8DD3C86C}">
      <dgm:prSet/>
      <dgm:spPr/>
      <dgm:t>
        <a:bodyPr/>
        <a:lstStyle/>
        <a:p>
          <a:endParaRPr lang="en-US"/>
        </a:p>
      </dgm:t>
    </dgm:pt>
    <dgm:pt modelId="{50A9C35A-1DF0-4441-AE53-102CBC0D1B4D}">
      <dgm:prSet custT="1"/>
      <dgm:spPr/>
      <dgm:t>
        <a:bodyPr/>
        <a:lstStyle/>
        <a:p>
          <a:r>
            <a:rPr lang="en-US" sz="1500" dirty="0" smtClean="0"/>
            <a:t>because more than one processor is available, average response time to the users will be less</a:t>
          </a:r>
        </a:p>
      </dgm:t>
    </dgm:pt>
    <dgm:pt modelId="{D88C9D25-D9EE-9447-8C07-5B6FA457AB5A}" type="parTrans" cxnId="{3C711081-3B9B-AF4B-BFF1-C931EB4BE26A}">
      <dgm:prSet/>
      <dgm:spPr/>
      <dgm:t>
        <a:bodyPr/>
        <a:lstStyle/>
        <a:p>
          <a:endParaRPr lang="en-US"/>
        </a:p>
      </dgm:t>
    </dgm:pt>
    <dgm:pt modelId="{64A0AF07-2518-734F-8961-92B72B4711F2}" type="sibTrans" cxnId="{3C711081-3B9B-AF4B-BFF1-C931EB4BE26A}">
      <dgm:prSet/>
      <dgm:spPr/>
      <dgm:t>
        <a:bodyPr/>
        <a:lstStyle/>
        <a:p>
          <a:endParaRPr lang="en-US"/>
        </a:p>
      </dgm:t>
    </dgm:pt>
    <dgm:pt modelId="{331468B7-6C52-CA49-92E9-3F5566635177}" type="pres">
      <dgm:prSet presAssocID="{548432F2-190C-8A46-9376-9DE10D56DD37}" presName="compositeShape" presStyleCnt="0">
        <dgm:presLayoutVars>
          <dgm:dir/>
          <dgm:resizeHandles/>
        </dgm:presLayoutVars>
      </dgm:prSet>
      <dgm:spPr/>
    </dgm:pt>
    <dgm:pt modelId="{A7BE2231-D5A1-1E4F-AF2B-824FA6D457FA}" type="pres">
      <dgm:prSet presAssocID="{548432F2-190C-8A46-9376-9DE10D56DD37}" presName="pyramid" presStyleLbl="node1" presStyleIdx="0" presStyleCnt="1"/>
      <dgm:spPr/>
    </dgm:pt>
    <dgm:pt modelId="{DF9C575B-B57A-A54C-AF3E-3E06ABD43790}" type="pres">
      <dgm:prSet presAssocID="{548432F2-190C-8A46-9376-9DE10D56DD37}" presName="theList" presStyleCnt="0"/>
      <dgm:spPr/>
    </dgm:pt>
    <dgm:pt modelId="{C370E95A-AB95-DA4A-9834-42BA57606DE9}" type="pres">
      <dgm:prSet presAssocID="{ECCBA306-FDC8-F14E-9EF0-44137E9D727C}" presName="aNode" presStyleLbl="fgAcc1" presStyleIdx="0" presStyleCnt="3">
        <dgm:presLayoutVars>
          <dgm:bulletEnabled val="1"/>
        </dgm:presLayoutVars>
      </dgm:prSet>
      <dgm:spPr/>
      <dgm:t>
        <a:bodyPr/>
        <a:lstStyle/>
        <a:p>
          <a:endParaRPr lang="en-US"/>
        </a:p>
      </dgm:t>
    </dgm:pt>
    <dgm:pt modelId="{97242960-1616-9040-B072-B4C277BDB48D}" type="pres">
      <dgm:prSet presAssocID="{ECCBA306-FDC8-F14E-9EF0-44137E9D727C}" presName="aSpace" presStyleCnt="0"/>
      <dgm:spPr/>
    </dgm:pt>
    <dgm:pt modelId="{76228D28-5856-8B42-B541-1114E6BFB591}" type="pres">
      <dgm:prSet presAssocID="{CFBC30C9-E2AD-7E4F-A903-2591B8D14B6A}" presName="aNode" presStyleLbl="fgAcc1" presStyleIdx="1" presStyleCnt="3">
        <dgm:presLayoutVars>
          <dgm:bulletEnabled val="1"/>
        </dgm:presLayoutVars>
      </dgm:prSet>
      <dgm:spPr/>
      <dgm:t>
        <a:bodyPr/>
        <a:lstStyle/>
        <a:p>
          <a:endParaRPr lang="en-US"/>
        </a:p>
      </dgm:t>
    </dgm:pt>
    <dgm:pt modelId="{8C67A19C-D84F-8E4E-9A99-8DDE789A5ECF}" type="pres">
      <dgm:prSet presAssocID="{CFBC30C9-E2AD-7E4F-A903-2591B8D14B6A}" presName="aSpace" presStyleCnt="0"/>
      <dgm:spPr/>
    </dgm:pt>
    <dgm:pt modelId="{9377B66D-8AC4-9E41-B897-A51F8557AD7D}" type="pres">
      <dgm:prSet presAssocID="{50A9C35A-1DF0-4441-AE53-102CBC0D1B4D}" presName="aNode" presStyleLbl="fgAcc1" presStyleIdx="2" presStyleCnt="3">
        <dgm:presLayoutVars>
          <dgm:bulletEnabled val="1"/>
        </dgm:presLayoutVars>
      </dgm:prSet>
      <dgm:spPr/>
      <dgm:t>
        <a:bodyPr/>
        <a:lstStyle/>
        <a:p>
          <a:endParaRPr lang="en-US"/>
        </a:p>
      </dgm:t>
    </dgm:pt>
    <dgm:pt modelId="{BD9B674D-B0A2-9E43-AE1B-FA29BD7EB356}" type="pres">
      <dgm:prSet presAssocID="{50A9C35A-1DF0-4441-AE53-102CBC0D1B4D}" presName="aSpace" presStyleCnt="0"/>
      <dgm:spPr/>
    </dgm:pt>
  </dgm:ptLst>
  <dgm:cxnLst>
    <dgm:cxn modelId="{F71AE5C3-5077-0445-97A6-BE5E8DD3C86C}" srcId="{548432F2-190C-8A46-9376-9DE10D56DD37}" destId="{CFBC30C9-E2AD-7E4F-A903-2591B8D14B6A}" srcOrd="1" destOrd="0" parTransId="{8F5F6E4C-F8D8-8146-8111-F88F02A54819}" sibTransId="{49FFF1F0-C878-1C4F-872B-0C12D62D8DBE}"/>
    <dgm:cxn modelId="{7F76D2B0-6822-A240-B93D-16C805EFA6DB}" type="presOf" srcId="{50A9C35A-1DF0-4441-AE53-102CBC0D1B4D}" destId="{9377B66D-8AC4-9E41-B897-A51F8557AD7D}" srcOrd="0" destOrd="0" presId="urn:microsoft.com/office/officeart/2005/8/layout/pyramid2"/>
    <dgm:cxn modelId="{5E830A79-DA87-5B40-8F72-B596537CBC01}" type="presOf" srcId="{ECCBA306-FDC8-F14E-9EF0-44137E9D727C}" destId="{C370E95A-AB95-DA4A-9834-42BA57606DE9}" srcOrd="0" destOrd="0" presId="urn:microsoft.com/office/officeart/2005/8/layout/pyramid2"/>
    <dgm:cxn modelId="{46E4AFFF-909F-8944-96E8-134BE94594D5}" type="presOf" srcId="{548432F2-190C-8A46-9376-9DE10D56DD37}" destId="{331468B7-6C52-CA49-92E9-3F5566635177}" srcOrd="0" destOrd="0" presId="urn:microsoft.com/office/officeart/2005/8/layout/pyramid2"/>
    <dgm:cxn modelId="{CCDB077A-3DCA-6C4C-AC99-C81BAF857CD3}" type="presOf" srcId="{CFBC30C9-E2AD-7E4F-A903-2591B8D14B6A}" destId="{76228D28-5856-8B42-B541-1114E6BFB591}" srcOrd="0" destOrd="0" presId="urn:microsoft.com/office/officeart/2005/8/layout/pyramid2"/>
    <dgm:cxn modelId="{3C711081-3B9B-AF4B-BFF1-C931EB4BE26A}" srcId="{548432F2-190C-8A46-9376-9DE10D56DD37}" destId="{50A9C35A-1DF0-4441-AE53-102CBC0D1B4D}" srcOrd="2" destOrd="0" parTransId="{D88C9D25-D9EE-9447-8C07-5B6FA457AB5A}" sibTransId="{64A0AF07-2518-734F-8961-92B72B4711F2}"/>
    <dgm:cxn modelId="{5DE4767C-2DD2-AC4B-ACD9-5AA28A10A5DE}" srcId="{548432F2-190C-8A46-9376-9DE10D56DD37}" destId="{ECCBA306-FDC8-F14E-9EF0-44137E9D727C}" srcOrd="0" destOrd="0" parTransId="{35856519-6AAE-FF4D-A730-817642FA4A34}" sibTransId="{2DBC877C-EE58-394D-8981-629F5ABF3D52}"/>
    <dgm:cxn modelId="{7A263EDD-B444-FC4F-9A65-65CD3F20F405}" type="presParOf" srcId="{331468B7-6C52-CA49-92E9-3F5566635177}" destId="{A7BE2231-D5A1-1E4F-AF2B-824FA6D457FA}" srcOrd="0" destOrd="0" presId="urn:microsoft.com/office/officeart/2005/8/layout/pyramid2"/>
    <dgm:cxn modelId="{86E501EE-E042-0D4A-9D03-9B773C838DA5}" type="presParOf" srcId="{331468B7-6C52-CA49-92E9-3F5566635177}" destId="{DF9C575B-B57A-A54C-AF3E-3E06ABD43790}" srcOrd="1" destOrd="0" presId="urn:microsoft.com/office/officeart/2005/8/layout/pyramid2"/>
    <dgm:cxn modelId="{3700B8A0-9C6E-BC42-82BD-6221D8CD6F34}" type="presParOf" srcId="{DF9C575B-B57A-A54C-AF3E-3E06ABD43790}" destId="{C370E95A-AB95-DA4A-9834-42BA57606DE9}" srcOrd="0" destOrd="0" presId="urn:microsoft.com/office/officeart/2005/8/layout/pyramid2"/>
    <dgm:cxn modelId="{D4DD36FE-0790-6445-8799-3608CBC99BF3}" type="presParOf" srcId="{DF9C575B-B57A-A54C-AF3E-3E06ABD43790}" destId="{97242960-1616-9040-B072-B4C277BDB48D}" srcOrd="1" destOrd="0" presId="urn:microsoft.com/office/officeart/2005/8/layout/pyramid2"/>
    <dgm:cxn modelId="{369AFA73-2441-A144-8BC9-9CFEC460FA45}" type="presParOf" srcId="{DF9C575B-B57A-A54C-AF3E-3E06ABD43790}" destId="{76228D28-5856-8B42-B541-1114E6BFB591}" srcOrd="2" destOrd="0" presId="urn:microsoft.com/office/officeart/2005/8/layout/pyramid2"/>
    <dgm:cxn modelId="{8A8B871B-B603-884F-B58D-AD63FC63EB76}" type="presParOf" srcId="{DF9C575B-B57A-A54C-AF3E-3E06ABD43790}" destId="{8C67A19C-D84F-8E4E-9A99-8DDE789A5ECF}" srcOrd="3" destOrd="0" presId="urn:microsoft.com/office/officeart/2005/8/layout/pyramid2"/>
    <dgm:cxn modelId="{DA5A1090-0AB0-7A43-B157-985C6133F11D}" type="presParOf" srcId="{DF9C575B-B57A-A54C-AF3E-3E06ABD43790}" destId="{9377B66D-8AC4-9E41-B897-A51F8557AD7D}" srcOrd="4" destOrd="0" presId="urn:microsoft.com/office/officeart/2005/8/layout/pyramid2"/>
    <dgm:cxn modelId="{786BF7D5-CD4A-E449-9B63-B6FBA62052F4}" type="presParOf" srcId="{DF9C575B-B57A-A54C-AF3E-3E06ABD43790}" destId="{BD9B674D-B0A2-9E43-AE1B-FA29BD7EB35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85CB0DF-B697-654A-8565-A3280A90F35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E18422-56E0-1F48-BDBB-92CE0F0B4F36}">
      <dgm:prSet phldrT="[Text]"/>
      <dgm:spPr>
        <a:solidFill>
          <a:schemeClr val="accent6"/>
        </a:solidFill>
      </dgm:spPr>
      <dgm:t>
        <a:bodyPr/>
        <a:lstStyle/>
        <a:p>
          <a:r>
            <a:rPr lang="en-NZ" dirty="0" smtClean="0"/>
            <a:t>The new algorithm is designed to give:</a:t>
          </a:r>
          <a:endParaRPr lang="en-US" dirty="0"/>
        </a:p>
      </dgm:t>
    </dgm:pt>
    <dgm:pt modelId="{D08D2DC0-CFEE-A648-886C-891B5F9636AB}" type="parTrans" cxnId="{D382565F-8D79-2646-98F3-50DF11BFE931}">
      <dgm:prSet/>
      <dgm:spPr/>
      <dgm:t>
        <a:bodyPr/>
        <a:lstStyle/>
        <a:p>
          <a:endParaRPr lang="en-US"/>
        </a:p>
      </dgm:t>
    </dgm:pt>
    <dgm:pt modelId="{CB70F357-2EDE-FD49-897E-EF5C4DCC6C49}" type="sibTrans" cxnId="{D382565F-8D79-2646-98F3-50DF11BFE931}">
      <dgm:prSet/>
      <dgm:spPr/>
      <dgm:t>
        <a:bodyPr/>
        <a:lstStyle/>
        <a:p>
          <a:endParaRPr lang="en-US"/>
        </a:p>
      </dgm:t>
    </dgm:pt>
    <dgm:pt modelId="{C24926B4-0F88-384D-AE5D-9D842704AB90}">
      <dgm:prSet/>
      <dgm:spPr/>
      <dgm:t>
        <a:bodyPr/>
        <a:lstStyle/>
        <a:p>
          <a:r>
            <a:rPr lang="en-NZ" dirty="0" smtClean="0"/>
            <a:t>highest preference to real-time processes </a:t>
          </a:r>
        </a:p>
      </dgm:t>
    </dgm:pt>
    <dgm:pt modelId="{B1CA375D-D2DA-0249-98BE-1EB43EF32BA3}" type="parTrans" cxnId="{1A9F94C9-8A14-A946-8278-BD38541C8636}">
      <dgm:prSet/>
      <dgm:spPr/>
      <dgm:t>
        <a:bodyPr/>
        <a:lstStyle/>
        <a:p>
          <a:endParaRPr lang="en-US"/>
        </a:p>
      </dgm:t>
    </dgm:pt>
    <dgm:pt modelId="{71AD497C-07C3-0343-95A3-8F18E6C96419}" type="sibTrans" cxnId="{1A9F94C9-8A14-A946-8278-BD38541C8636}">
      <dgm:prSet/>
      <dgm:spPr/>
      <dgm:t>
        <a:bodyPr/>
        <a:lstStyle/>
        <a:p>
          <a:endParaRPr lang="en-US"/>
        </a:p>
      </dgm:t>
    </dgm:pt>
    <dgm:pt modelId="{3E0CE087-BFEA-1E41-8963-D419D285AE6E}">
      <dgm:prSet/>
      <dgm:spPr/>
      <dgm:t>
        <a:bodyPr/>
        <a:lstStyle/>
        <a:p>
          <a:r>
            <a:rPr lang="en-NZ" smtClean="0"/>
            <a:t>next-highest preference to kernel-mode processes </a:t>
          </a:r>
          <a:endParaRPr lang="en-NZ" dirty="0" smtClean="0"/>
        </a:p>
      </dgm:t>
    </dgm:pt>
    <dgm:pt modelId="{FA308D55-ABD5-2B4B-9F3B-D055D70848D4}" type="parTrans" cxnId="{CB373233-C939-5E4F-992F-2AF4A3D217BA}">
      <dgm:prSet/>
      <dgm:spPr/>
      <dgm:t>
        <a:bodyPr/>
        <a:lstStyle/>
        <a:p>
          <a:endParaRPr lang="en-US"/>
        </a:p>
      </dgm:t>
    </dgm:pt>
    <dgm:pt modelId="{190C06A6-64FD-A94B-A2FD-2BA25654773C}" type="sibTrans" cxnId="{CB373233-C939-5E4F-992F-2AF4A3D217BA}">
      <dgm:prSet/>
      <dgm:spPr/>
      <dgm:t>
        <a:bodyPr/>
        <a:lstStyle/>
        <a:p>
          <a:endParaRPr lang="en-US"/>
        </a:p>
      </dgm:t>
    </dgm:pt>
    <dgm:pt modelId="{DE0A8074-F9F5-A04A-861C-41F76CCD5ED0}">
      <dgm:prSet/>
      <dgm:spPr/>
      <dgm:t>
        <a:bodyPr/>
        <a:lstStyle/>
        <a:p>
          <a:r>
            <a:rPr lang="en-NZ" dirty="0" smtClean="0"/>
            <a:t>lowest preference to other user-mode processes</a:t>
          </a:r>
        </a:p>
      </dgm:t>
    </dgm:pt>
    <dgm:pt modelId="{164FCCC6-CEB1-E54E-BBF4-8504A403E86D}" type="parTrans" cxnId="{4A1D25CC-B9CE-6346-B4ED-CD3062EB80FE}">
      <dgm:prSet/>
      <dgm:spPr/>
      <dgm:t>
        <a:bodyPr/>
        <a:lstStyle/>
        <a:p>
          <a:endParaRPr lang="en-US"/>
        </a:p>
      </dgm:t>
    </dgm:pt>
    <dgm:pt modelId="{EC00D24F-80E4-8A4A-BE0C-21FAA1B0F1FF}" type="sibTrans" cxnId="{4A1D25CC-B9CE-6346-B4ED-CD3062EB80FE}">
      <dgm:prSet/>
      <dgm:spPr/>
      <dgm:t>
        <a:bodyPr/>
        <a:lstStyle/>
        <a:p>
          <a:endParaRPr lang="en-US"/>
        </a:p>
      </dgm:t>
    </dgm:pt>
    <dgm:pt modelId="{1832E097-F677-5D44-8CDE-41041788C964}" type="pres">
      <dgm:prSet presAssocID="{E85CB0DF-B697-654A-8565-A3280A90F353}" presName="linear" presStyleCnt="0">
        <dgm:presLayoutVars>
          <dgm:dir/>
          <dgm:animLvl val="lvl"/>
          <dgm:resizeHandles val="exact"/>
        </dgm:presLayoutVars>
      </dgm:prSet>
      <dgm:spPr/>
      <dgm:t>
        <a:bodyPr/>
        <a:lstStyle/>
        <a:p>
          <a:endParaRPr lang="en-US"/>
        </a:p>
      </dgm:t>
    </dgm:pt>
    <dgm:pt modelId="{FD3C268A-3984-E849-80E9-034F2E97874F}" type="pres">
      <dgm:prSet presAssocID="{09E18422-56E0-1F48-BDBB-92CE0F0B4F36}" presName="parentLin" presStyleCnt="0"/>
      <dgm:spPr/>
    </dgm:pt>
    <dgm:pt modelId="{8AD54A42-A81D-A64B-B6B7-B4162D5FBA46}" type="pres">
      <dgm:prSet presAssocID="{09E18422-56E0-1F48-BDBB-92CE0F0B4F36}" presName="parentLeftMargin" presStyleLbl="node1" presStyleIdx="0" presStyleCnt="1"/>
      <dgm:spPr/>
      <dgm:t>
        <a:bodyPr/>
        <a:lstStyle/>
        <a:p>
          <a:endParaRPr lang="en-US"/>
        </a:p>
      </dgm:t>
    </dgm:pt>
    <dgm:pt modelId="{060D64D0-3C27-FD49-8659-1CD33340F0E6}" type="pres">
      <dgm:prSet presAssocID="{09E18422-56E0-1F48-BDBB-92CE0F0B4F36}" presName="parentText" presStyleLbl="node1" presStyleIdx="0" presStyleCnt="1">
        <dgm:presLayoutVars>
          <dgm:chMax val="0"/>
          <dgm:bulletEnabled val="1"/>
        </dgm:presLayoutVars>
      </dgm:prSet>
      <dgm:spPr/>
      <dgm:t>
        <a:bodyPr/>
        <a:lstStyle/>
        <a:p>
          <a:endParaRPr lang="en-US"/>
        </a:p>
      </dgm:t>
    </dgm:pt>
    <dgm:pt modelId="{63B74370-B5C7-5149-BE23-0A42A3266FAF}" type="pres">
      <dgm:prSet presAssocID="{09E18422-56E0-1F48-BDBB-92CE0F0B4F36}" presName="negativeSpace" presStyleCnt="0"/>
      <dgm:spPr/>
    </dgm:pt>
    <dgm:pt modelId="{4DC579F0-FF87-6942-93CB-A701272FFEAC}" type="pres">
      <dgm:prSet presAssocID="{09E18422-56E0-1F48-BDBB-92CE0F0B4F36}" presName="childText" presStyleLbl="conFgAcc1" presStyleIdx="0" presStyleCnt="1">
        <dgm:presLayoutVars>
          <dgm:bulletEnabled val="1"/>
        </dgm:presLayoutVars>
      </dgm:prSet>
      <dgm:spPr/>
      <dgm:t>
        <a:bodyPr/>
        <a:lstStyle/>
        <a:p>
          <a:endParaRPr lang="en-US"/>
        </a:p>
      </dgm:t>
    </dgm:pt>
  </dgm:ptLst>
  <dgm:cxnLst>
    <dgm:cxn modelId="{D382565F-8D79-2646-98F3-50DF11BFE931}" srcId="{E85CB0DF-B697-654A-8565-A3280A90F353}" destId="{09E18422-56E0-1F48-BDBB-92CE0F0B4F36}" srcOrd="0" destOrd="0" parTransId="{D08D2DC0-CFEE-A648-886C-891B5F9636AB}" sibTransId="{CB70F357-2EDE-FD49-897E-EF5C4DCC6C49}"/>
    <dgm:cxn modelId="{7C82DB98-CB86-CA4E-802D-50DBACB6F9E9}" type="presOf" srcId="{E85CB0DF-B697-654A-8565-A3280A90F353}" destId="{1832E097-F677-5D44-8CDE-41041788C964}" srcOrd="0" destOrd="0" presId="urn:microsoft.com/office/officeart/2005/8/layout/list1"/>
    <dgm:cxn modelId="{6949B9A5-B74C-2147-AD6F-DF8D4036D5BA}" type="presOf" srcId="{3E0CE087-BFEA-1E41-8963-D419D285AE6E}" destId="{4DC579F0-FF87-6942-93CB-A701272FFEAC}" srcOrd="0" destOrd="1" presId="urn:microsoft.com/office/officeart/2005/8/layout/list1"/>
    <dgm:cxn modelId="{591EC65B-6025-AA42-82F1-3106C54D3F09}" type="presOf" srcId="{C24926B4-0F88-384D-AE5D-9D842704AB90}" destId="{4DC579F0-FF87-6942-93CB-A701272FFEAC}" srcOrd="0" destOrd="0" presId="urn:microsoft.com/office/officeart/2005/8/layout/list1"/>
    <dgm:cxn modelId="{FAD3D25E-3847-C841-9088-08C737D0E26D}" type="presOf" srcId="{DE0A8074-F9F5-A04A-861C-41F76CCD5ED0}" destId="{4DC579F0-FF87-6942-93CB-A701272FFEAC}" srcOrd="0" destOrd="2" presId="urn:microsoft.com/office/officeart/2005/8/layout/list1"/>
    <dgm:cxn modelId="{1A9F94C9-8A14-A946-8278-BD38541C8636}" srcId="{09E18422-56E0-1F48-BDBB-92CE0F0B4F36}" destId="{C24926B4-0F88-384D-AE5D-9D842704AB90}" srcOrd="0" destOrd="0" parTransId="{B1CA375D-D2DA-0249-98BE-1EB43EF32BA3}" sibTransId="{71AD497C-07C3-0343-95A3-8F18E6C96419}"/>
    <dgm:cxn modelId="{CB373233-C939-5E4F-992F-2AF4A3D217BA}" srcId="{09E18422-56E0-1F48-BDBB-92CE0F0B4F36}" destId="{3E0CE087-BFEA-1E41-8963-D419D285AE6E}" srcOrd="1" destOrd="0" parTransId="{FA308D55-ABD5-2B4B-9F3B-D055D70848D4}" sibTransId="{190C06A6-64FD-A94B-A2FD-2BA25654773C}"/>
    <dgm:cxn modelId="{E1AE8D33-12A1-204F-BBD6-56CEDB8BCDB7}" type="presOf" srcId="{09E18422-56E0-1F48-BDBB-92CE0F0B4F36}" destId="{8AD54A42-A81D-A64B-B6B7-B4162D5FBA46}" srcOrd="0" destOrd="0" presId="urn:microsoft.com/office/officeart/2005/8/layout/list1"/>
    <dgm:cxn modelId="{4A1D25CC-B9CE-6346-B4ED-CD3062EB80FE}" srcId="{09E18422-56E0-1F48-BDBB-92CE0F0B4F36}" destId="{DE0A8074-F9F5-A04A-861C-41F76CCD5ED0}" srcOrd="2" destOrd="0" parTransId="{164FCCC6-CEB1-E54E-BBF4-8504A403E86D}" sibTransId="{EC00D24F-80E4-8A4A-BE0C-21FAA1B0F1FF}"/>
    <dgm:cxn modelId="{CCFE5C39-E407-324F-9797-DAF6D8E1BBCD}" type="presOf" srcId="{09E18422-56E0-1F48-BDBB-92CE0F0B4F36}" destId="{060D64D0-3C27-FD49-8659-1CD33340F0E6}" srcOrd="1" destOrd="0" presId="urn:microsoft.com/office/officeart/2005/8/layout/list1"/>
    <dgm:cxn modelId="{EBBC67ED-C442-D042-A146-5F3660A6DFC7}" type="presParOf" srcId="{1832E097-F677-5D44-8CDE-41041788C964}" destId="{FD3C268A-3984-E849-80E9-034F2E97874F}" srcOrd="0" destOrd="0" presId="urn:microsoft.com/office/officeart/2005/8/layout/list1"/>
    <dgm:cxn modelId="{ECE04B9A-7E03-4D4D-8426-354DC57D5739}" type="presParOf" srcId="{FD3C268A-3984-E849-80E9-034F2E97874F}" destId="{8AD54A42-A81D-A64B-B6B7-B4162D5FBA46}" srcOrd="0" destOrd="0" presId="urn:microsoft.com/office/officeart/2005/8/layout/list1"/>
    <dgm:cxn modelId="{0F792E2A-D876-DB4B-B9D7-EBE3F9AD613C}" type="presParOf" srcId="{FD3C268A-3984-E849-80E9-034F2E97874F}" destId="{060D64D0-3C27-FD49-8659-1CD33340F0E6}" srcOrd="1" destOrd="0" presId="urn:microsoft.com/office/officeart/2005/8/layout/list1"/>
    <dgm:cxn modelId="{FF874023-D814-9443-A532-019B42E13E0D}" type="presParOf" srcId="{1832E097-F677-5D44-8CDE-41041788C964}" destId="{63B74370-B5C7-5149-BE23-0A42A3266FAF}" srcOrd="1" destOrd="0" presId="urn:microsoft.com/office/officeart/2005/8/layout/list1"/>
    <dgm:cxn modelId="{A823A019-5686-7548-9E6B-9AE20BEFF5F9}" type="presParOf" srcId="{1832E097-F677-5D44-8CDE-41041788C964}" destId="{4DC579F0-FF87-6942-93CB-A701272FFEA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E37F272-11C2-B14C-B05F-B6F6392E55CE}"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D7AE936B-EF6E-9648-89D3-6522C25E08B8}">
      <dgm:prSet/>
      <dgm:spPr/>
      <dgm:t>
        <a:bodyPr/>
        <a:lstStyle/>
        <a:p>
          <a:pPr rtl="0"/>
          <a:r>
            <a:rPr lang="en-US" b="1" dirty="0" smtClean="0"/>
            <a:t>Real time (159 – 100)</a:t>
          </a:r>
          <a:endParaRPr lang="en-US" dirty="0"/>
        </a:p>
      </dgm:t>
    </dgm:pt>
    <dgm:pt modelId="{2FEB09EA-349C-5945-9B07-E9D6A894EC05}" type="parTrans" cxnId="{F0EBCE2B-1E48-1B45-ABE1-608B3D2082F0}">
      <dgm:prSet/>
      <dgm:spPr/>
      <dgm:t>
        <a:bodyPr/>
        <a:lstStyle/>
        <a:p>
          <a:endParaRPr lang="en-US"/>
        </a:p>
      </dgm:t>
    </dgm:pt>
    <dgm:pt modelId="{C81FB861-055D-C84B-9AAA-45868529354D}" type="sibTrans" cxnId="{F0EBCE2B-1E48-1B45-ABE1-608B3D2082F0}">
      <dgm:prSet/>
      <dgm:spPr/>
      <dgm:t>
        <a:bodyPr/>
        <a:lstStyle/>
        <a:p>
          <a:endParaRPr lang="en-US"/>
        </a:p>
      </dgm:t>
    </dgm:pt>
    <dgm:pt modelId="{2B6FFE3F-00FE-7444-8A8D-BD0C93922699}">
      <dgm:prSet/>
      <dgm:spPr>
        <a:ln>
          <a:solidFill>
            <a:schemeClr val="accent6">
              <a:lumMod val="75000"/>
            </a:schemeClr>
          </a:solidFill>
        </a:ln>
      </dgm:spPr>
      <dgm:t>
        <a:bodyPr/>
        <a:lstStyle/>
        <a:p>
          <a:pPr rtl="0"/>
          <a:r>
            <a:rPr lang="en-US" dirty="0" smtClean="0"/>
            <a:t>guaranteed to be selected to run before any kernel or time-sharing process</a:t>
          </a:r>
          <a:endParaRPr lang="en-US" dirty="0"/>
        </a:p>
      </dgm:t>
    </dgm:pt>
    <dgm:pt modelId="{BD56D933-1FB1-CF41-8682-EEFEE81DA679}" type="parTrans" cxnId="{6349B2EC-A6C0-F140-84B2-50FB4DAA57A0}">
      <dgm:prSet/>
      <dgm:spPr>
        <a:solidFill>
          <a:schemeClr val="accent6"/>
        </a:solidFill>
      </dgm:spPr>
      <dgm:t>
        <a:bodyPr/>
        <a:lstStyle/>
        <a:p>
          <a:endParaRPr lang="en-US"/>
        </a:p>
      </dgm:t>
    </dgm:pt>
    <dgm:pt modelId="{96E05A0A-568A-5B4E-BABE-FDBD0956005C}" type="sibTrans" cxnId="{6349B2EC-A6C0-F140-84B2-50FB4DAA57A0}">
      <dgm:prSet/>
      <dgm:spPr>
        <a:solidFill>
          <a:schemeClr val="accent6"/>
        </a:solidFill>
      </dgm:spPr>
      <dgm:t>
        <a:bodyPr/>
        <a:lstStyle/>
        <a:p>
          <a:endParaRPr lang="en-US"/>
        </a:p>
      </dgm:t>
    </dgm:pt>
    <dgm:pt modelId="{EEAFDAC8-95CD-FC42-A90F-E1D9D40A70FC}">
      <dgm:prSet/>
      <dgm:spPr>
        <a:ln>
          <a:solidFill>
            <a:schemeClr val="accent6">
              <a:lumMod val="75000"/>
            </a:schemeClr>
          </a:solidFill>
        </a:ln>
      </dgm:spPr>
      <dgm:t>
        <a:bodyPr/>
        <a:lstStyle/>
        <a:p>
          <a:pPr rtl="0"/>
          <a:r>
            <a:rPr lang="en-US" dirty="0" smtClean="0"/>
            <a:t>can preempt kernel and user processes</a:t>
          </a:r>
          <a:endParaRPr lang="en-US" dirty="0"/>
        </a:p>
      </dgm:t>
    </dgm:pt>
    <dgm:pt modelId="{DD3B51F1-F9A5-5E4D-AAAB-23E556AD0B85}" type="parTrans" cxnId="{2C1E1563-CBAE-7D4C-85C3-06C921EC7B1D}">
      <dgm:prSet/>
      <dgm:spPr/>
      <dgm:t>
        <a:bodyPr/>
        <a:lstStyle/>
        <a:p>
          <a:endParaRPr lang="en-US"/>
        </a:p>
      </dgm:t>
    </dgm:pt>
    <dgm:pt modelId="{22AD10B1-3DBE-F943-B259-4156CFC1F5E8}" type="sibTrans" cxnId="{2C1E1563-CBAE-7D4C-85C3-06C921EC7B1D}">
      <dgm:prSet/>
      <dgm:spPr/>
      <dgm:t>
        <a:bodyPr/>
        <a:lstStyle/>
        <a:p>
          <a:endParaRPr lang="en-US"/>
        </a:p>
      </dgm:t>
    </dgm:pt>
    <dgm:pt modelId="{510AC067-41FE-BB46-9787-F791B33B4731}">
      <dgm:prSet/>
      <dgm:spPr/>
      <dgm:t>
        <a:bodyPr/>
        <a:lstStyle/>
        <a:p>
          <a:pPr rtl="0"/>
          <a:r>
            <a:rPr lang="en-US" b="1" dirty="0" smtClean="0"/>
            <a:t>Kernel (99 – 60)</a:t>
          </a:r>
          <a:endParaRPr lang="en-US" dirty="0"/>
        </a:p>
      </dgm:t>
    </dgm:pt>
    <dgm:pt modelId="{93BD1A86-0916-8D40-8F2E-8B6F7617F987}" type="parTrans" cxnId="{ADDB8101-5496-B249-B495-A564E19E26BD}">
      <dgm:prSet/>
      <dgm:spPr/>
      <dgm:t>
        <a:bodyPr/>
        <a:lstStyle/>
        <a:p>
          <a:endParaRPr lang="en-US"/>
        </a:p>
      </dgm:t>
    </dgm:pt>
    <dgm:pt modelId="{1097FB41-1A85-A943-9841-F91AA4DC2BB3}" type="sibTrans" cxnId="{ADDB8101-5496-B249-B495-A564E19E26BD}">
      <dgm:prSet/>
      <dgm:spPr/>
      <dgm:t>
        <a:bodyPr/>
        <a:lstStyle/>
        <a:p>
          <a:endParaRPr lang="en-US"/>
        </a:p>
      </dgm:t>
    </dgm:pt>
    <dgm:pt modelId="{3FB8723E-94AA-C842-97C0-C1CE3DFDF485}">
      <dgm:prSet/>
      <dgm:spPr>
        <a:ln>
          <a:solidFill>
            <a:schemeClr val="accent6">
              <a:lumMod val="75000"/>
            </a:schemeClr>
          </a:solidFill>
        </a:ln>
      </dgm:spPr>
      <dgm:t>
        <a:bodyPr/>
        <a:lstStyle/>
        <a:p>
          <a:pPr rtl="0"/>
          <a:r>
            <a:rPr lang="en-US" dirty="0" smtClean="0"/>
            <a:t>guaranteed to be selected to run before any time-sharing process, but must defer to real-time processes</a:t>
          </a:r>
          <a:endParaRPr lang="en-US" dirty="0"/>
        </a:p>
      </dgm:t>
    </dgm:pt>
    <dgm:pt modelId="{BD7395D1-813F-F247-A87F-B0EE7B91F24D}" type="parTrans" cxnId="{D25C612C-93E9-4F46-99CC-F155EC6BCD30}">
      <dgm:prSet/>
      <dgm:spPr>
        <a:solidFill>
          <a:schemeClr val="accent6"/>
        </a:solidFill>
      </dgm:spPr>
      <dgm:t>
        <a:bodyPr/>
        <a:lstStyle/>
        <a:p>
          <a:endParaRPr lang="en-US"/>
        </a:p>
      </dgm:t>
    </dgm:pt>
    <dgm:pt modelId="{D4A46213-9F99-C644-BA70-EF87651D1CCB}" type="sibTrans" cxnId="{D25C612C-93E9-4F46-99CC-F155EC6BCD30}">
      <dgm:prSet/>
      <dgm:spPr/>
      <dgm:t>
        <a:bodyPr/>
        <a:lstStyle/>
        <a:p>
          <a:endParaRPr lang="en-US"/>
        </a:p>
      </dgm:t>
    </dgm:pt>
    <dgm:pt modelId="{D01BD9BB-14A0-DF42-A9DA-E79068AF59AF}">
      <dgm:prSet/>
      <dgm:spPr/>
      <dgm:t>
        <a:bodyPr/>
        <a:lstStyle/>
        <a:p>
          <a:pPr rtl="0"/>
          <a:r>
            <a:rPr lang="en-US" b="1" dirty="0" smtClean="0"/>
            <a:t>Time-shared (59-0)</a:t>
          </a:r>
          <a:endParaRPr lang="en-US" dirty="0"/>
        </a:p>
      </dgm:t>
    </dgm:pt>
    <dgm:pt modelId="{2E7689A7-BE04-AA4C-A0DA-5CADCD62D6C3}" type="parTrans" cxnId="{11C81344-BFAD-3B4C-827C-E7A124BA0EF5}">
      <dgm:prSet/>
      <dgm:spPr/>
      <dgm:t>
        <a:bodyPr/>
        <a:lstStyle/>
        <a:p>
          <a:endParaRPr lang="en-US"/>
        </a:p>
      </dgm:t>
    </dgm:pt>
    <dgm:pt modelId="{DDC9ADAD-83C6-0846-89F1-96BC82C53507}" type="sibTrans" cxnId="{11C81344-BFAD-3B4C-827C-E7A124BA0EF5}">
      <dgm:prSet/>
      <dgm:spPr/>
      <dgm:t>
        <a:bodyPr/>
        <a:lstStyle/>
        <a:p>
          <a:endParaRPr lang="en-US"/>
        </a:p>
      </dgm:t>
    </dgm:pt>
    <dgm:pt modelId="{02631A45-31CB-EA48-BD67-9B64D083E9CD}">
      <dgm:prSet/>
      <dgm:spPr>
        <a:ln>
          <a:solidFill>
            <a:schemeClr val="accent6">
              <a:lumMod val="75000"/>
            </a:schemeClr>
          </a:solidFill>
        </a:ln>
      </dgm:spPr>
      <dgm:t>
        <a:bodyPr/>
        <a:lstStyle/>
        <a:p>
          <a:pPr rtl="0"/>
          <a:r>
            <a:rPr lang="en-US" dirty="0" smtClean="0"/>
            <a:t>lowest-priority processes, intended for user applications other than real-time applications</a:t>
          </a:r>
          <a:endParaRPr lang="en-US" dirty="0"/>
        </a:p>
      </dgm:t>
    </dgm:pt>
    <dgm:pt modelId="{4074CA22-0573-F840-82D2-43AF191F8958}" type="parTrans" cxnId="{ADA79D14-BC1D-0E44-BC18-E20FCE139425}">
      <dgm:prSet/>
      <dgm:spPr>
        <a:solidFill>
          <a:schemeClr val="accent6"/>
        </a:solidFill>
      </dgm:spPr>
      <dgm:t>
        <a:bodyPr/>
        <a:lstStyle/>
        <a:p>
          <a:endParaRPr lang="en-US"/>
        </a:p>
      </dgm:t>
    </dgm:pt>
    <dgm:pt modelId="{724CE4A4-7198-D348-96C3-4F2D85E51895}" type="sibTrans" cxnId="{ADA79D14-BC1D-0E44-BC18-E20FCE139425}">
      <dgm:prSet/>
      <dgm:spPr/>
      <dgm:t>
        <a:bodyPr/>
        <a:lstStyle/>
        <a:p>
          <a:endParaRPr lang="en-US"/>
        </a:p>
      </dgm:t>
    </dgm:pt>
    <dgm:pt modelId="{D2B0AE7B-F0B9-AE4E-8F2D-64D83F30EBEA}" type="pres">
      <dgm:prSet presAssocID="{4E37F272-11C2-B14C-B05F-B6F6392E55CE}" presName="Name0" presStyleCnt="0">
        <dgm:presLayoutVars>
          <dgm:dir/>
          <dgm:animLvl val="lvl"/>
          <dgm:resizeHandles val="exact"/>
        </dgm:presLayoutVars>
      </dgm:prSet>
      <dgm:spPr/>
      <dgm:t>
        <a:bodyPr/>
        <a:lstStyle/>
        <a:p>
          <a:endParaRPr lang="en-US"/>
        </a:p>
      </dgm:t>
    </dgm:pt>
    <dgm:pt modelId="{F63E1A98-DBD7-044D-85A2-0677F8760B42}" type="pres">
      <dgm:prSet presAssocID="{D7AE936B-EF6E-9648-89D3-6522C25E08B8}" presName="vertFlow" presStyleCnt="0"/>
      <dgm:spPr/>
    </dgm:pt>
    <dgm:pt modelId="{73DFEAE8-7692-A54B-A99B-E231AAEA99C5}" type="pres">
      <dgm:prSet presAssocID="{D7AE936B-EF6E-9648-89D3-6522C25E08B8}" presName="header" presStyleLbl="node1" presStyleIdx="0" presStyleCnt="3"/>
      <dgm:spPr/>
      <dgm:t>
        <a:bodyPr/>
        <a:lstStyle/>
        <a:p>
          <a:endParaRPr lang="en-US"/>
        </a:p>
      </dgm:t>
    </dgm:pt>
    <dgm:pt modelId="{56E11E59-B55F-5946-A391-29361A10EF1C}" type="pres">
      <dgm:prSet presAssocID="{BD56D933-1FB1-CF41-8682-EEFEE81DA679}" presName="parTrans" presStyleLbl="sibTrans2D1" presStyleIdx="0" presStyleCnt="4"/>
      <dgm:spPr/>
      <dgm:t>
        <a:bodyPr/>
        <a:lstStyle/>
        <a:p>
          <a:endParaRPr lang="en-US"/>
        </a:p>
      </dgm:t>
    </dgm:pt>
    <dgm:pt modelId="{66328757-40ED-A14F-8B8B-0A515F07F10B}" type="pres">
      <dgm:prSet presAssocID="{2B6FFE3F-00FE-7444-8A8D-BD0C93922699}" presName="child" presStyleLbl="alignAccFollowNode1" presStyleIdx="0" presStyleCnt="4">
        <dgm:presLayoutVars>
          <dgm:chMax val="0"/>
          <dgm:bulletEnabled val="1"/>
        </dgm:presLayoutVars>
      </dgm:prSet>
      <dgm:spPr/>
      <dgm:t>
        <a:bodyPr/>
        <a:lstStyle/>
        <a:p>
          <a:endParaRPr lang="en-US"/>
        </a:p>
      </dgm:t>
    </dgm:pt>
    <dgm:pt modelId="{E6A945B9-E56D-8445-96E6-0D8F08A49B8B}" type="pres">
      <dgm:prSet presAssocID="{96E05A0A-568A-5B4E-BABE-FDBD0956005C}" presName="sibTrans" presStyleLbl="sibTrans2D1" presStyleIdx="1" presStyleCnt="4"/>
      <dgm:spPr/>
      <dgm:t>
        <a:bodyPr/>
        <a:lstStyle/>
        <a:p>
          <a:endParaRPr lang="en-US"/>
        </a:p>
      </dgm:t>
    </dgm:pt>
    <dgm:pt modelId="{16B5A46C-6C6D-CE4E-84A4-7BAFE1FD3FAB}" type="pres">
      <dgm:prSet presAssocID="{EEAFDAC8-95CD-FC42-A90F-E1D9D40A70FC}" presName="child" presStyleLbl="alignAccFollowNode1" presStyleIdx="1" presStyleCnt="4">
        <dgm:presLayoutVars>
          <dgm:chMax val="0"/>
          <dgm:bulletEnabled val="1"/>
        </dgm:presLayoutVars>
      </dgm:prSet>
      <dgm:spPr/>
      <dgm:t>
        <a:bodyPr/>
        <a:lstStyle/>
        <a:p>
          <a:endParaRPr lang="en-US"/>
        </a:p>
      </dgm:t>
    </dgm:pt>
    <dgm:pt modelId="{E0B3FA9D-75F4-1E4B-A410-5CA62125470D}" type="pres">
      <dgm:prSet presAssocID="{D7AE936B-EF6E-9648-89D3-6522C25E08B8}" presName="hSp" presStyleCnt="0"/>
      <dgm:spPr/>
    </dgm:pt>
    <dgm:pt modelId="{AF422756-175C-4444-8BC5-00704D763A78}" type="pres">
      <dgm:prSet presAssocID="{510AC067-41FE-BB46-9787-F791B33B4731}" presName="vertFlow" presStyleCnt="0"/>
      <dgm:spPr/>
    </dgm:pt>
    <dgm:pt modelId="{51FE9A48-8697-CA41-85ED-5F7E7D9BA64B}" type="pres">
      <dgm:prSet presAssocID="{510AC067-41FE-BB46-9787-F791B33B4731}" presName="header" presStyleLbl="node1" presStyleIdx="1" presStyleCnt="3"/>
      <dgm:spPr/>
      <dgm:t>
        <a:bodyPr/>
        <a:lstStyle/>
        <a:p>
          <a:endParaRPr lang="en-US"/>
        </a:p>
      </dgm:t>
    </dgm:pt>
    <dgm:pt modelId="{2B99B8DC-86B7-5C42-9AEA-2039158A69D1}" type="pres">
      <dgm:prSet presAssocID="{BD7395D1-813F-F247-A87F-B0EE7B91F24D}" presName="parTrans" presStyleLbl="sibTrans2D1" presStyleIdx="2" presStyleCnt="4"/>
      <dgm:spPr/>
      <dgm:t>
        <a:bodyPr/>
        <a:lstStyle/>
        <a:p>
          <a:endParaRPr lang="en-US"/>
        </a:p>
      </dgm:t>
    </dgm:pt>
    <dgm:pt modelId="{7FB2F1C3-26EB-1A48-899B-FA85B6D12036}" type="pres">
      <dgm:prSet presAssocID="{3FB8723E-94AA-C842-97C0-C1CE3DFDF485}" presName="child" presStyleLbl="alignAccFollowNode1" presStyleIdx="2" presStyleCnt="4">
        <dgm:presLayoutVars>
          <dgm:chMax val="0"/>
          <dgm:bulletEnabled val="1"/>
        </dgm:presLayoutVars>
      </dgm:prSet>
      <dgm:spPr/>
      <dgm:t>
        <a:bodyPr/>
        <a:lstStyle/>
        <a:p>
          <a:endParaRPr lang="en-US"/>
        </a:p>
      </dgm:t>
    </dgm:pt>
    <dgm:pt modelId="{C0C34176-8DA8-DB47-8B87-7DFFA474427F}" type="pres">
      <dgm:prSet presAssocID="{510AC067-41FE-BB46-9787-F791B33B4731}" presName="hSp" presStyleCnt="0"/>
      <dgm:spPr/>
    </dgm:pt>
    <dgm:pt modelId="{8EFDC8CF-DE34-554C-9EF4-6D3AEA1344CD}" type="pres">
      <dgm:prSet presAssocID="{D01BD9BB-14A0-DF42-A9DA-E79068AF59AF}" presName="vertFlow" presStyleCnt="0"/>
      <dgm:spPr/>
    </dgm:pt>
    <dgm:pt modelId="{73E80C98-AB8C-EF44-90E6-5E8F42562EBE}" type="pres">
      <dgm:prSet presAssocID="{D01BD9BB-14A0-DF42-A9DA-E79068AF59AF}" presName="header" presStyleLbl="node1" presStyleIdx="2" presStyleCnt="3"/>
      <dgm:spPr/>
      <dgm:t>
        <a:bodyPr/>
        <a:lstStyle/>
        <a:p>
          <a:endParaRPr lang="en-US"/>
        </a:p>
      </dgm:t>
    </dgm:pt>
    <dgm:pt modelId="{0D86775F-09B4-7A43-ABF8-9B8CDE1CF314}" type="pres">
      <dgm:prSet presAssocID="{4074CA22-0573-F840-82D2-43AF191F8958}" presName="parTrans" presStyleLbl="sibTrans2D1" presStyleIdx="3" presStyleCnt="4"/>
      <dgm:spPr/>
      <dgm:t>
        <a:bodyPr/>
        <a:lstStyle/>
        <a:p>
          <a:endParaRPr lang="en-US"/>
        </a:p>
      </dgm:t>
    </dgm:pt>
    <dgm:pt modelId="{2CC21506-3EDA-E743-B526-63D522559978}" type="pres">
      <dgm:prSet presAssocID="{02631A45-31CB-EA48-BD67-9B64D083E9CD}" presName="child" presStyleLbl="alignAccFollowNode1" presStyleIdx="3" presStyleCnt="4">
        <dgm:presLayoutVars>
          <dgm:chMax val="0"/>
          <dgm:bulletEnabled val="1"/>
        </dgm:presLayoutVars>
      </dgm:prSet>
      <dgm:spPr/>
      <dgm:t>
        <a:bodyPr/>
        <a:lstStyle/>
        <a:p>
          <a:endParaRPr lang="en-US"/>
        </a:p>
      </dgm:t>
    </dgm:pt>
  </dgm:ptLst>
  <dgm:cxnLst>
    <dgm:cxn modelId="{D25C612C-93E9-4F46-99CC-F155EC6BCD30}" srcId="{510AC067-41FE-BB46-9787-F791B33B4731}" destId="{3FB8723E-94AA-C842-97C0-C1CE3DFDF485}" srcOrd="0" destOrd="0" parTransId="{BD7395D1-813F-F247-A87F-B0EE7B91F24D}" sibTransId="{D4A46213-9F99-C644-BA70-EF87651D1CCB}"/>
    <dgm:cxn modelId="{11C81344-BFAD-3B4C-827C-E7A124BA0EF5}" srcId="{4E37F272-11C2-B14C-B05F-B6F6392E55CE}" destId="{D01BD9BB-14A0-DF42-A9DA-E79068AF59AF}" srcOrd="2" destOrd="0" parTransId="{2E7689A7-BE04-AA4C-A0DA-5CADCD62D6C3}" sibTransId="{DDC9ADAD-83C6-0846-89F1-96BC82C53507}"/>
    <dgm:cxn modelId="{368A77D2-0E98-AD4F-949C-37BCB70EE841}" type="presOf" srcId="{510AC067-41FE-BB46-9787-F791B33B4731}" destId="{51FE9A48-8697-CA41-85ED-5F7E7D9BA64B}" srcOrd="0" destOrd="0" presId="urn:microsoft.com/office/officeart/2005/8/layout/lProcess1"/>
    <dgm:cxn modelId="{99E22084-D5A9-8A4F-8396-852E4568C8F1}" type="presOf" srcId="{2B6FFE3F-00FE-7444-8A8D-BD0C93922699}" destId="{66328757-40ED-A14F-8B8B-0A515F07F10B}" srcOrd="0" destOrd="0" presId="urn:microsoft.com/office/officeart/2005/8/layout/lProcess1"/>
    <dgm:cxn modelId="{B6476A3A-5F80-5A47-BC7D-BC36980C719B}" type="presOf" srcId="{96E05A0A-568A-5B4E-BABE-FDBD0956005C}" destId="{E6A945B9-E56D-8445-96E6-0D8F08A49B8B}" srcOrd="0" destOrd="0" presId="urn:microsoft.com/office/officeart/2005/8/layout/lProcess1"/>
    <dgm:cxn modelId="{9808CD0C-07FF-224B-BCA2-67108B1CE7E5}" type="presOf" srcId="{02631A45-31CB-EA48-BD67-9B64D083E9CD}" destId="{2CC21506-3EDA-E743-B526-63D522559978}" srcOrd="0" destOrd="0" presId="urn:microsoft.com/office/officeart/2005/8/layout/lProcess1"/>
    <dgm:cxn modelId="{ADDB8101-5496-B249-B495-A564E19E26BD}" srcId="{4E37F272-11C2-B14C-B05F-B6F6392E55CE}" destId="{510AC067-41FE-BB46-9787-F791B33B4731}" srcOrd="1" destOrd="0" parTransId="{93BD1A86-0916-8D40-8F2E-8B6F7617F987}" sibTransId="{1097FB41-1A85-A943-9841-F91AA4DC2BB3}"/>
    <dgm:cxn modelId="{082D87A6-BF15-9F4F-B2CC-4A711DFF7CF0}" type="presOf" srcId="{D7AE936B-EF6E-9648-89D3-6522C25E08B8}" destId="{73DFEAE8-7692-A54B-A99B-E231AAEA99C5}" srcOrd="0" destOrd="0" presId="urn:microsoft.com/office/officeart/2005/8/layout/lProcess1"/>
    <dgm:cxn modelId="{D5F76A7B-4F38-7B42-93EB-FBDAB5F5C133}" type="presOf" srcId="{3FB8723E-94AA-C842-97C0-C1CE3DFDF485}" destId="{7FB2F1C3-26EB-1A48-899B-FA85B6D12036}" srcOrd="0" destOrd="0" presId="urn:microsoft.com/office/officeart/2005/8/layout/lProcess1"/>
    <dgm:cxn modelId="{A0B36F6F-A2CD-574A-B5CD-710EE9423334}" type="presOf" srcId="{EEAFDAC8-95CD-FC42-A90F-E1D9D40A70FC}" destId="{16B5A46C-6C6D-CE4E-84A4-7BAFE1FD3FAB}" srcOrd="0" destOrd="0" presId="urn:microsoft.com/office/officeart/2005/8/layout/lProcess1"/>
    <dgm:cxn modelId="{E2BE28F4-8543-534C-A1C8-2B39EFE1FB42}" type="presOf" srcId="{4E37F272-11C2-B14C-B05F-B6F6392E55CE}" destId="{D2B0AE7B-F0B9-AE4E-8F2D-64D83F30EBEA}" srcOrd="0" destOrd="0" presId="urn:microsoft.com/office/officeart/2005/8/layout/lProcess1"/>
    <dgm:cxn modelId="{F44C18D2-C1F3-514B-90BB-962308B33686}" type="presOf" srcId="{BD56D933-1FB1-CF41-8682-EEFEE81DA679}" destId="{56E11E59-B55F-5946-A391-29361A10EF1C}" srcOrd="0" destOrd="0" presId="urn:microsoft.com/office/officeart/2005/8/layout/lProcess1"/>
    <dgm:cxn modelId="{ADA79D14-BC1D-0E44-BC18-E20FCE139425}" srcId="{D01BD9BB-14A0-DF42-A9DA-E79068AF59AF}" destId="{02631A45-31CB-EA48-BD67-9B64D083E9CD}" srcOrd="0" destOrd="0" parTransId="{4074CA22-0573-F840-82D2-43AF191F8958}" sibTransId="{724CE4A4-7198-D348-96C3-4F2D85E51895}"/>
    <dgm:cxn modelId="{6349B2EC-A6C0-F140-84B2-50FB4DAA57A0}" srcId="{D7AE936B-EF6E-9648-89D3-6522C25E08B8}" destId="{2B6FFE3F-00FE-7444-8A8D-BD0C93922699}" srcOrd="0" destOrd="0" parTransId="{BD56D933-1FB1-CF41-8682-EEFEE81DA679}" sibTransId="{96E05A0A-568A-5B4E-BABE-FDBD0956005C}"/>
    <dgm:cxn modelId="{B703056F-E057-8647-9BE9-5981D351D179}" type="presOf" srcId="{D01BD9BB-14A0-DF42-A9DA-E79068AF59AF}" destId="{73E80C98-AB8C-EF44-90E6-5E8F42562EBE}" srcOrd="0" destOrd="0" presId="urn:microsoft.com/office/officeart/2005/8/layout/lProcess1"/>
    <dgm:cxn modelId="{F0EBCE2B-1E48-1B45-ABE1-608B3D2082F0}" srcId="{4E37F272-11C2-B14C-B05F-B6F6392E55CE}" destId="{D7AE936B-EF6E-9648-89D3-6522C25E08B8}" srcOrd="0" destOrd="0" parTransId="{2FEB09EA-349C-5945-9B07-E9D6A894EC05}" sibTransId="{C81FB861-055D-C84B-9AAA-45868529354D}"/>
    <dgm:cxn modelId="{ACC0279B-E395-B540-8403-51BEDAEA7755}" type="presOf" srcId="{BD7395D1-813F-F247-A87F-B0EE7B91F24D}" destId="{2B99B8DC-86B7-5C42-9AEA-2039158A69D1}" srcOrd="0" destOrd="0" presId="urn:microsoft.com/office/officeart/2005/8/layout/lProcess1"/>
    <dgm:cxn modelId="{15488792-0635-C844-B654-36C014C13845}" type="presOf" srcId="{4074CA22-0573-F840-82D2-43AF191F8958}" destId="{0D86775F-09B4-7A43-ABF8-9B8CDE1CF314}" srcOrd="0" destOrd="0" presId="urn:microsoft.com/office/officeart/2005/8/layout/lProcess1"/>
    <dgm:cxn modelId="{2C1E1563-CBAE-7D4C-85C3-06C921EC7B1D}" srcId="{D7AE936B-EF6E-9648-89D3-6522C25E08B8}" destId="{EEAFDAC8-95CD-FC42-A90F-E1D9D40A70FC}" srcOrd="1" destOrd="0" parTransId="{DD3B51F1-F9A5-5E4D-AAAB-23E556AD0B85}" sibTransId="{22AD10B1-3DBE-F943-B259-4156CFC1F5E8}"/>
    <dgm:cxn modelId="{090C7D8E-2E47-B449-A032-354D32A2898F}" type="presParOf" srcId="{D2B0AE7B-F0B9-AE4E-8F2D-64D83F30EBEA}" destId="{F63E1A98-DBD7-044D-85A2-0677F8760B42}" srcOrd="0" destOrd="0" presId="urn:microsoft.com/office/officeart/2005/8/layout/lProcess1"/>
    <dgm:cxn modelId="{C61213FC-DAB7-5644-B2B3-EAD5010B186A}" type="presParOf" srcId="{F63E1A98-DBD7-044D-85A2-0677F8760B42}" destId="{73DFEAE8-7692-A54B-A99B-E231AAEA99C5}" srcOrd="0" destOrd="0" presId="urn:microsoft.com/office/officeart/2005/8/layout/lProcess1"/>
    <dgm:cxn modelId="{4AA380E8-4874-1E46-B4F5-000C4E1511D4}" type="presParOf" srcId="{F63E1A98-DBD7-044D-85A2-0677F8760B42}" destId="{56E11E59-B55F-5946-A391-29361A10EF1C}" srcOrd="1" destOrd="0" presId="urn:microsoft.com/office/officeart/2005/8/layout/lProcess1"/>
    <dgm:cxn modelId="{5A344CC3-A0A4-0A48-B0EB-F78304CB2E11}" type="presParOf" srcId="{F63E1A98-DBD7-044D-85A2-0677F8760B42}" destId="{66328757-40ED-A14F-8B8B-0A515F07F10B}" srcOrd="2" destOrd="0" presId="urn:microsoft.com/office/officeart/2005/8/layout/lProcess1"/>
    <dgm:cxn modelId="{AFF80EA7-BC56-2447-A9AD-68C00234BE3A}" type="presParOf" srcId="{F63E1A98-DBD7-044D-85A2-0677F8760B42}" destId="{E6A945B9-E56D-8445-96E6-0D8F08A49B8B}" srcOrd="3" destOrd="0" presId="urn:microsoft.com/office/officeart/2005/8/layout/lProcess1"/>
    <dgm:cxn modelId="{667261F8-F6C8-A946-BA2F-AD26206824C3}" type="presParOf" srcId="{F63E1A98-DBD7-044D-85A2-0677F8760B42}" destId="{16B5A46C-6C6D-CE4E-84A4-7BAFE1FD3FAB}" srcOrd="4" destOrd="0" presId="urn:microsoft.com/office/officeart/2005/8/layout/lProcess1"/>
    <dgm:cxn modelId="{430F53B9-498B-3146-AF19-A87B84BD4F5C}" type="presParOf" srcId="{D2B0AE7B-F0B9-AE4E-8F2D-64D83F30EBEA}" destId="{E0B3FA9D-75F4-1E4B-A410-5CA62125470D}" srcOrd="1" destOrd="0" presId="urn:microsoft.com/office/officeart/2005/8/layout/lProcess1"/>
    <dgm:cxn modelId="{634D959B-B8AD-0641-AD64-2AA666730502}" type="presParOf" srcId="{D2B0AE7B-F0B9-AE4E-8F2D-64D83F30EBEA}" destId="{AF422756-175C-4444-8BC5-00704D763A78}" srcOrd="2" destOrd="0" presId="urn:microsoft.com/office/officeart/2005/8/layout/lProcess1"/>
    <dgm:cxn modelId="{732DA6BE-35F6-9A44-8F84-8582026C64B4}" type="presParOf" srcId="{AF422756-175C-4444-8BC5-00704D763A78}" destId="{51FE9A48-8697-CA41-85ED-5F7E7D9BA64B}" srcOrd="0" destOrd="0" presId="urn:microsoft.com/office/officeart/2005/8/layout/lProcess1"/>
    <dgm:cxn modelId="{2B2A4733-AD42-B348-9254-195E7D18C41B}" type="presParOf" srcId="{AF422756-175C-4444-8BC5-00704D763A78}" destId="{2B99B8DC-86B7-5C42-9AEA-2039158A69D1}" srcOrd="1" destOrd="0" presId="urn:microsoft.com/office/officeart/2005/8/layout/lProcess1"/>
    <dgm:cxn modelId="{5439ECE4-3F59-CF47-BE1A-CCD8FE36AEE1}" type="presParOf" srcId="{AF422756-175C-4444-8BC5-00704D763A78}" destId="{7FB2F1C3-26EB-1A48-899B-FA85B6D12036}" srcOrd="2" destOrd="0" presId="urn:microsoft.com/office/officeart/2005/8/layout/lProcess1"/>
    <dgm:cxn modelId="{CE480F57-9D02-2D4C-9C87-5D3D3B624DFA}" type="presParOf" srcId="{D2B0AE7B-F0B9-AE4E-8F2D-64D83F30EBEA}" destId="{C0C34176-8DA8-DB47-8B87-7DFFA474427F}" srcOrd="3" destOrd="0" presId="urn:microsoft.com/office/officeart/2005/8/layout/lProcess1"/>
    <dgm:cxn modelId="{3D41C247-B16D-3C41-A474-AD71594777DA}" type="presParOf" srcId="{D2B0AE7B-F0B9-AE4E-8F2D-64D83F30EBEA}" destId="{8EFDC8CF-DE34-554C-9EF4-6D3AEA1344CD}" srcOrd="4" destOrd="0" presId="urn:microsoft.com/office/officeart/2005/8/layout/lProcess1"/>
    <dgm:cxn modelId="{9503BC82-750F-D949-B2AD-BD29B4F1D544}" type="presParOf" srcId="{8EFDC8CF-DE34-554C-9EF4-6D3AEA1344CD}" destId="{73E80C98-AB8C-EF44-90E6-5E8F42562EBE}" srcOrd="0" destOrd="0" presId="urn:microsoft.com/office/officeart/2005/8/layout/lProcess1"/>
    <dgm:cxn modelId="{8A3A9F9C-01C6-2D41-A077-C282BAE7EA29}" type="presParOf" srcId="{8EFDC8CF-DE34-554C-9EF4-6D3AEA1344CD}" destId="{0D86775F-09B4-7A43-ABF8-9B8CDE1CF314}" srcOrd="1" destOrd="0" presId="urn:microsoft.com/office/officeart/2005/8/layout/lProcess1"/>
    <dgm:cxn modelId="{17DBF96F-38D4-4545-A22D-5E990B0C2ED0}" type="presParOf" srcId="{8EFDC8CF-DE34-554C-9EF4-6D3AEA1344CD}" destId="{2CC21506-3EDA-E743-B526-63D522559978}"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EAA0BD4-EADD-4A48-85A7-55D47A4A7A98}"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7027F8F9-FC01-5D43-8D9C-8AFD6BD30687}">
      <dgm:prSet phldrT="[Text]" custT="1"/>
      <dgm:spPr/>
      <dgm:t>
        <a:bodyPr/>
        <a:lstStyle/>
        <a:p>
          <a:r>
            <a:rPr lang="en-US" sz="1400" dirty="0" smtClean="0"/>
            <a:t>FreeBSD scheduler supports two mechanisms for thread migration to balance load:</a:t>
          </a:r>
          <a:endParaRPr lang="en-US" sz="1400" dirty="0"/>
        </a:p>
      </dgm:t>
    </dgm:pt>
    <dgm:pt modelId="{C1576277-8C27-7340-9F56-C3207D7E8FCA}" type="parTrans" cxnId="{FBBA1C0C-5059-DB4A-AEC3-16F9F2F04CC0}">
      <dgm:prSet/>
      <dgm:spPr/>
      <dgm:t>
        <a:bodyPr/>
        <a:lstStyle/>
        <a:p>
          <a:endParaRPr lang="en-US"/>
        </a:p>
      </dgm:t>
    </dgm:pt>
    <dgm:pt modelId="{6D699F75-8BEA-9249-995A-CCFCBF7862EF}" type="sibTrans" cxnId="{FBBA1C0C-5059-DB4A-AEC3-16F9F2F04CC0}">
      <dgm:prSet/>
      <dgm:spPr/>
      <dgm:t>
        <a:bodyPr/>
        <a:lstStyle/>
        <a:p>
          <a:endParaRPr lang="en-US"/>
        </a:p>
      </dgm:t>
    </dgm:pt>
    <dgm:pt modelId="{7506289D-116A-EE47-9948-D7BC8C78529D}">
      <dgm:prSet custT="1"/>
      <dgm:spPr>
        <a:solidFill>
          <a:schemeClr val="accent6"/>
        </a:solidFill>
      </dgm:spPr>
      <dgm:t>
        <a:bodyPr/>
        <a:lstStyle/>
        <a:p>
          <a:r>
            <a:rPr lang="en-US" sz="1400" dirty="0" smtClean="0"/>
            <a:t>Pull Mechanism</a:t>
          </a:r>
        </a:p>
      </dgm:t>
    </dgm:pt>
    <dgm:pt modelId="{D1AA340E-2DB5-A243-9CC2-0ED9E8D33A66}" type="parTrans" cxnId="{7A332912-975E-774F-8E82-F9B9E8B5C62C}">
      <dgm:prSet/>
      <dgm:spPr>
        <a:effectLst/>
      </dgm:spPr>
      <dgm:t>
        <a:bodyPr/>
        <a:lstStyle/>
        <a:p>
          <a:endParaRPr lang="en-US"/>
        </a:p>
      </dgm:t>
    </dgm:pt>
    <dgm:pt modelId="{D9321AFC-412D-2F4B-87E5-96324E65EE99}" type="sibTrans" cxnId="{7A332912-975E-774F-8E82-F9B9E8B5C62C}">
      <dgm:prSet/>
      <dgm:spPr/>
      <dgm:t>
        <a:bodyPr/>
        <a:lstStyle/>
        <a:p>
          <a:endParaRPr lang="en-US"/>
        </a:p>
      </dgm:t>
    </dgm:pt>
    <dgm:pt modelId="{E32837DF-AEC5-144C-BD8E-0F05DF43A1A6}">
      <dgm:prSet custT="1"/>
      <dgm:spPr/>
      <dgm:t>
        <a:bodyPr/>
        <a:lstStyle/>
        <a:p>
          <a:r>
            <a:rPr lang="en-US" sz="1400" dirty="0" smtClean="0"/>
            <a:t>an idle processor steals a thread from a </a:t>
          </a:r>
          <a:r>
            <a:rPr lang="en-US" sz="1400" dirty="0" err="1" smtClean="0"/>
            <a:t>nonidle</a:t>
          </a:r>
          <a:r>
            <a:rPr lang="en-US" sz="1400" dirty="0" smtClean="0"/>
            <a:t> processor</a:t>
          </a:r>
        </a:p>
      </dgm:t>
    </dgm:pt>
    <dgm:pt modelId="{BC7D0425-3C19-0440-B804-C4AE18B06FA6}" type="parTrans" cxnId="{7E905230-D8EC-9B49-B003-CD771DEBF207}">
      <dgm:prSet/>
      <dgm:spPr>
        <a:effectLst/>
      </dgm:spPr>
      <dgm:t>
        <a:bodyPr/>
        <a:lstStyle/>
        <a:p>
          <a:endParaRPr lang="en-US"/>
        </a:p>
      </dgm:t>
    </dgm:pt>
    <dgm:pt modelId="{C0E33E10-A235-A141-9165-3576CB525D9D}" type="sibTrans" cxnId="{7E905230-D8EC-9B49-B003-CD771DEBF207}">
      <dgm:prSet/>
      <dgm:spPr/>
      <dgm:t>
        <a:bodyPr/>
        <a:lstStyle/>
        <a:p>
          <a:endParaRPr lang="en-US"/>
        </a:p>
      </dgm:t>
    </dgm:pt>
    <dgm:pt modelId="{E8E41445-140E-1940-A473-68925B9BC3E4}">
      <dgm:prSet custT="1"/>
      <dgm:spPr/>
      <dgm:t>
        <a:bodyPr/>
        <a:lstStyle/>
        <a:p>
          <a:r>
            <a:rPr lang="en-US" sz="1400" dirty="0" smtClean="0"/>
            <a:t>primarily useful when there is a light or sporadic load or in situations where processes are starting and exiting very frequently</a:t>
          </a:r>
        </a:p>
      </dgm:t>
    </dgm:pt>
    <dgm:pt modelId="{3F4B72D3-3A28-F046-9427-A5D84166B6A7}" type="parTrans" cxnId="{23BD88C2-C29E-EE41-8580-B3F93E59DCE2}">
      <dgm:prSet/>
      <dgm:spPr>
        <a:effectLst/>
      </dgm:spPr>
      <dgm:t>
        <a:bodyPr/>
        <a:lstStyle/>
        <a:p>
          <a:endParaRPr lang="en-US"/>
        </a:p>
      </dgm:t>
    </dgm:pt>
    <dgm:pt modelId="{B55DA5DD-3279-644F-B3D3-4F6F0582D978}" type="sibTrans" cxnId="{23BD88C2-C29E-EE41-8580-B3F93E59DCE2}">
      <dgm:prSet/>
      <dgm:spPr/>
      <dgm:t>
        <a:bodyPr/>
        <a:lstStyle/>
        <a:p>
          <a:endParaRPr lang="en-US"/>
        </a:p>
      </dgm:t>
    </dgm:pt>
    <dgm:pt modelId="{95160894-B8F0-1842-9527-EB04FF029A83}">
      <dgm:prSet custT="1"/>
      <dgm:spPr>
        <a:solidFill>
          <a:schemeClr val="accent6"/>
        </a:solidFill>
      </dgm:spPr>
      <dgm:t>
        <a:bodyPr/>
        <a:lstStyle/>
        <a:p>
          <a:r>
            <a:rPr lang="en-US" sz="1400" dirty="0" smtClean="0"/>
            <a:t>Push Mechanism</a:t>
          </a:r>
        </a:p>
      </dgm:t>
    </dgm:pt>
    <dgm:pt modelId="{29100C36-E538-ED42-80E5-F9185D35FA57}" type="parTrans" cxnId="{9A55F175-5AE0-974C-B2E6-A28B31D602F1}">
      <dgm:prSet/>
      <dgm:spPr>
        <a:effectLst/>
      </dgm:spPr>
      <dgm:t>
        <a:bodyPr/>
        <a:lstStyle/>
        <a:p>
          <a:endParaRPr lang="en-US"/>
        </a:p>
      </dgm:t>
    </dgm:pt>
    <dgm:pt modelId="{FEFA656E-566A-4148-B54F-B02D242E0234}" type="sibTrans" cxnId="{9A55F175-5AE0-974C-B2E6-A28B31D602F1}">
      <dgm:prSet/>
      <dgm:spPr/>
      <dgm:t>
        <a:bodyPr/>
        <a:lstStyle/>
        <a:p>
          <a:endParaRPr lang="en-US"/>
        </a:p>
      </dgm:t>
    </dgm:pt>
    <dgm:pt modelId="{4805D67F-66EE-504D-9B54-4CC0F90F5CB9}">
      <dgm:prSet custT="1"/>
      <dgm:spPr/>
      <dgm:t>
        <a:bodyPr/>
        <a:lstStyle/>
        <a:p>
          <a:r>
            <a:rPr lang="en-US" sz="1400" dirty="0" smtClean="0"/>
            <a:t>a periodic scheduler task evaluates the current load situation and evens it out</a:t>
          </a:r>
        </a:p>
      </dgm:t>
    </dgm:pt>
    <dgm:pt modelId="{065344CE-49DB-314F-A9D1-C8CDCEF2B53E}" type="parTrans" cxnId="{8FF1E08F-D6AF-1445-8A83-984C97CA5CEE}">
      <dgm:prSet/>
      <dgm:spPr>
        <a:effectLst/>
      </dgm:spPr>
      <dgm:t>
        <a:bodyPr/>
        <a:lstStyle/>
        <a:p>
          <a:endParaRPr lang="en-US"/>
        </a:p>
      </dgm:t>
    </dgm:pt>
    <dgm:pt modelId="{E0151257-30AD-C345-AF97-65CB6138D044}" type="sibTrans" cxnId="{8FF1E08F-D6AF-1445-8A83-984C97CA5CEE}">
      <dgm:prSet/>
      <dgm:spPr/>
      <dgm:t>
        <a:bodyPr/>
        <a:lstStyle/>
        <a:p>
          <a:endParaRPr lang="en-US"/>
        </a:p>
      </dgm:t>
    </dgm:pt>
    <dgm:pt modelId="{42132A72-A73C-564E-BCC5-35E12DB1E079}">
      <dgm:prSet custT="1"/>
      <dgm:spPr/>
      <dgm:t>
        <a:bodyPr/>
        <a:lstStyle/>
        <a:p>
          <a:r>
            <a:rPr lang="en-US" sz="1400" dirty="0" smtClean="0"/>
            <a:t>ensures fairness among the </a:t>
          </a:r>
          <a:r>
            <a:rPr lang="en-US" sz="1400" dirty="0" err="1" smtClean="0"/>
            <a:t>runnable</a:t>
          </a:r>
          <a:r>
            <a:rPr lang="en-US" sz="1400" dirty="0" smtClean="0"/>
            <a:t> threads</a:t>
          </a:r>
        </a:p>
      </dgm:t>
    </dgm:pt>
    <dgm:pt modelId="{8B574E16-D628-4D4A-BADB-E07875AF2D25}" type="parTrans" cxnId="{E9304DC5-572E-0246-A6B0-A3259F339787}">
      <dgm:prSet/>
      <dgm:spPr>
        <a:effectLst/>
      </dgm:spPr>
      <dgm:t>
        <a:bodyPr/>
        <a:lstStyle/>
        <a:p>
          <a:endParaRPr lang="en-US"/>
        </a:p>
      </dgm:t>
    </dgm:pt>
    <dgm:pt modelId="{93BE1784-993C-554D-B847-4CF4B62FC12F}" type="sibTrans" cxnId="{E9304DC5-572E-0246-A6B0-A3259F339787}">
      <dgm:prSet/>
      <dgm:spPr/>
      <dgm:t>
        <a:bodyPr/>
        <a:lstStyle/>
        <a:p>
          <a:endParaRPr lang="en-US"/>
        </a:p>
      </dgm:t>
    </dgm:pt>
    <dgm:pt modelId="{648172AF-6900-F046-AA4D-875F9EEBEA72}" type="pres">
      <dgm:prSet presAssocID="{1EAA0BD4-EADD-4A48-85A7-55D47A4A7A98}" presName="diagram" presStyleCnt="0">
        <dgm:presLayoutVars>
          <dgm:chPref val="1"/>
          <dgm:dir/>
          <dgm:animOne val="branch"/>
          <dgm:animLvl val="lvl"/>
          <dgm:resizeHandles val="exact"/>
        </dgm:presLayoutVars>
      </dgm:prSet>
      <dgm:spPr/>
      <dgm:t>
        <a:bodyPr/>
        <a:lstStyle/>
        <a:p>
          <a:endParaRPr lang="en-US"/>
        </a:p>
      </dgm:t>
    </dgm:pt>
    <dgm:pt modelId="{1BC99E85-85CB-C74D-A051-C69B63AD0734}" type="pres">
      <dgm:prSet presAssocID="{7027F8F9-FC01-5D43-8D9C-8AFD6BD30687}" presName="root1" presStyleCnt="0"/>
      <dgm:spPr/>
    </dgm:pt>
    <dgm:pt modelId="{F1606828-37D0-C44E-B928-841B76281849}" type="pres">
      <dgm:prSet presAssocID="{7027F8F9-FC01-5D43-8D9C-8AFD6BD30687}" presName="LevelOneTextNode" presStyleLbl="node0" presStyleIdx="0" presStyleCnt="1" custScaleX="389315" custScaleY="377553" custLinFactX="-59665" custLinFactNeighborX="-100000" custLinFactNeighborY="62133">
        <dgm:presLayoutVars>
          <dgm:chPref val="3"/>
        </dgm:presLayoutVars>
      </dgm:prSet>
      <dgm:spPr/>
      <dgm:t>
        <a:bodyPr/>
        <a:lstStyle/>
        <a:p>
          <a:endParaRPr lang="en-US"/>
        </a:p>
      </dgm:t>
    </dgm:pt>
    <dgm:pt modelId="{39B9E511-D0B7-CF45-B81C-43B073DCEF47}" type="pres">
      <dgm:prSet presAssocID="{7027F8F9-FC01-5D43-8D9C-8AFD6BD30687}" presName="level2hierChild" presStyleCnt="0"/>
      <dgm:spPr/>
    </dgm:pt>
    <dgm:pt modelId="{6FBCDA48-9E6C-4D42-AD3A-6BB9F508F712}" type="pres">
      <dgm:prSet presAssocID="{D1AA340E-2DB5-A243-9CC2-0ED9E8D33A66}" presName="conn2-1" presStyleLbl="parChTrans1D2" presStyleIdx="0" presStyleCnt="2"/>
      <dgm:spPr/>
      <dgm:t>
        <a:bodyPr/>
        <a:lstStyle/>
        <a:p>
          <a:endParaRPr lang="en-US"/>
        </a:p>
      </dgm:t>
    </dgm:pt>
    <dgm:pt modelId="{794015EF-186E-F948-8419-DBCBD97FA25E}" type="pres">
      <dgm:prSet presAssocID="{D1AA340E-2DB5-A243-9CC2-0ED9E8D33A66}" presName="connTx" presStyleLbl="parChTrans1D2" presStyleIdx="0" presStyleCnt="2"/>
      <dgm:spPr/>
      <dgm:t>
        <a:bodyPr/>
        <a:lstStyle/>
        <a:p>
          <a:endParaRPr lang="en-US"/>
        </a:p>
      </dgm:t>
    </dgm:pt>
    <dgm:pt modelId="{2534CEFA-755C-EF49-98B0-F445C3A24628}" type="pres">
      <dgm:prSet presAssocID="{7506289D-116A-EE47-9948-D7BC8C78529D}" presName="root2" presStyleCnt="0"/>
      <dgm:spPr/>
    </dgm:pt>
    <dgm:pt modelId="{1C6F24C1-291B-CF46-9E41-04F7A958A136}" type="pres">
      <dgm:prSet presAssocID="{7506289D-116A-EE47-9948-D7BC8C78529D}" presName="LevelTwoTextNode" presStyleLbl="node2" presStyleIdx="0" presStyleCnt="2" custScaleX="214387" custScaleY="242328" custLinFactX="-62372" custLinFactNeighborX="-100000" custLinFactNeighborY="-5743">
        <dgm:presLayoutVars>
          <dgm:chPref val="3"/>
        </dgm:presLayoutVars>
      </dgm:prSet>
      <dgm:spPr/>
      <dgm:t>
        <a:bodyPr/>
        <a:lstStyle/>
        <a:p>
          <a:endParaRPr lang="en-US"/>
        </a:p>
      </dgm:t>
    </dgm:pt>
    <dgm:pt modelId="{AA58283E-5B9D-3240-9B35-4739A271CEDE}" type="pres">
      <dgm:prSet presAssocID="{7506289D-116A-EE47-9948-D7BC8C78529D}" presName="level3hierChild" presStyleCnt="0"/>
      <dgm:spPr/>
    </dgm:pt>
    <dgm:pt modelId="{1AE651ED-8556-2B47-A300-109E87B16AF4}" type="pres">
      <dgm:prSet presAssocID="{BC7D0425-3C19-0440-B804-C4AE18B06FA6}" presName="conn2-1" presStyleLbl="parChTrans1D3" presStyleIdx="0" presStyleCnt="4"/>
      <dgm:spPr/>
      <dgm:t>
        <a:bodyPr/>
        <a:lstStyle/>
        <a:p>
          <a:endParaRPr lang="en-US"/>
        </a:p>
      </dgm:t>
    </dgm:pt>
    <dgm:pt modelId="{30E7FE11-ABFE-7841-A892-A4D6835806E5}" type="pres">
      <dgm:prSet presAssocID="{BC7D0425-3C19-0440-B804-C4AE18B06FA6}" presName="connTx" presStyleLbl="parChTrans1D3" presStyleIdx="0" presStyleCnt="4"/>
      <dgm:spPr/>
      <dgm:t>
        <a:bodyPr/>
        <a:lstStyle/>
        <a:p>
          <a:endParaRPr lang="en-US"/>
        </a:p>
      </dgm:t>
    </dgm:pt>
    <dgm:pt modelId="{46097503-ADF3-A147-81C3-049AE377B2F2}" type="pres">
      <dgm:prSet presAssocID="{E32837DF-AEC5-144C-BD8E-0F05DF43A1A6}" presName="root2" presStyleCnt="0"/>
      <dgm:spPr/>
    </dgm:pt>
    <dgm:pt modelId="{2243A55A-0070-CD47-8ACC-D88AE764A640}" type="pres">
      <dgm:prSet presAssocID="{E32837DF-AEC5-144C-BD8E-0F05DF43A1A6}" presName="LevelTwoTextNode" presStyleLbl="node3" presStyleIdx="0" presStyleCnt="4" custScaleX="394831" custScaleY="336227" custLinFactNeighborX="-20624" custLinFactNeighborY="-1322">
        <dgm:presLayoutVars>
          <dgm:chPref val="3"/>
        </dgm:presLayoutVars>
      </dgm:prSet>
      <dgm:spPr/>
      <dgm:t>
        <a:bodyPr/>
        <a:lstStyle/>
        <a:p>
          <a:endParaRPr lang="en-US"/>
        </a:p>
      </dgm:t>
    </dgm:pt>
    <dgm:pt modelId="{C26B7834-5BDE-9D43-A7E2-15079CFECCAA}" type="pres">
      <dgm:prSet presAssocID="{E32837DF-AEC5-144C-BD8E-0F05DF43A1A6}" presName="level3hierChild" presStyleCnt="0"/>
      <dgm:spPr/>
    </dgm:pt>
    <dgm:pt modelId="{AD4D830A-1EB8-1749-8502-A78C52FEB5D9}" type="pres">
      <dgm:prSet presAssocID="{3F4B72D3-3A28-F046-9427-A5D84166B6A7}" presName="conn2-1" presStyleLbl="parChTrans1D3" presStyleIdx="1" presStyleCnt="4"/>
      <dgm:spPr/>
      <dgm:t>
        <a:bodyPr/>
        <a:lstStyle/>
        <a:p>
          <a:endParaRPr lang="en-US"/>
        </a:p>
      </dgm:t>
    </dgm:pt>
    <dgm:pt modelId="{741E38D6-C14F-F540-B55D-7079C929E282}" type="pres">
      <dgm:prSet presAssocID="{3F4B72D3-3A28-F046-9427-A5D84166B6A7}" presName="connTx" presStyleLbl="parChTrans1D3" presStyleIdx="1" presStyleCnt="4"/>
      <dgm:spPr/>
      <dgm:t>
        <a:bodyPr/>
        <a:lstStyle/>
        <a:p>
          <a:endParaRPr lang="en-US"/>
        </a:p>
      </dgm:t>
    </dgm:pt>
    <dgm:pt modelId="{D2F0D3CC-222A-7F48-A500-D002A638F4BF}" type="pres">
      <dgm:prSet presAssocID="{E8E41445-140E-1940-A473-68925B9BC3E4}" presName="root2" presStyleCnt="0"/>
      <dgm:spPr/>
    </dgm:pt>
    <dgm:pt modelId="{8434B2D8-1CE8-544A-B27C-D8D9B7049324}" type="pres">
      <dgm:prSet presAssocID="{E8E41445-140E-1940-A473-68925B9BC3E4}" presName="LevelTwoTextNode" presStyleLbl="node3" presStyleIdx="1" presStyleCnt="4" custScaleX="611982" custScaleY="326550" custLinFactNeighborX="9848" custLinFactNeighborY="13114">
        <dgm:presLayoutVars>
          <dgm:chPref val="3"/>
        </dgm:presLayoutVars>
      </dgm:prSet>
      <dgm:spPr/>
      <dgm:t>
        <a:bodyPr/>
        <a:lstStyle/>
        <a:p>
          <a:endParaRPr lang="en-US"/>
        </a:p>
      </dgm:t>
    </dgm:pt>
    <dgm:pt modelId="{76B0FE57-4AC1-7B47-B811-930F5FD8EED0}" type="pres">
      <dgm:prSet presAssocID="{E8E41445-140E-1940-A473-68925B9BC3E4}" presName="level3hierChild" presStyleCnt="0"/>
      <dgm:spPr/>
    </dgm:pt>
    <dgm:pt modelId="{7BDE094F-F1FC-7A47-B560-E0ABE1C81D61}" type="pres">
      <dgm:prSet presAssocID="{29100C36-E538-ED42-80E5-F9185D35FA57}" presName="conn2-1" presStyleLbl="parChTrans1D2" presStyleIdx="1" presStyleCnt="2"/>
      <dgm:spPr/>
      <dgm:t>
        <a:bodyPr/>
        <a:lstStyle/>
        <a:p>
          <a:endParaRPr lang="en-US"/>
        </a:p>
      </dgm:t>
    </dgm:pt>
    <dgm:pt modelId="{4EEAE529-E433-4446-9545-9B473061C138}" type="pres">
      <dgm:prSet presAssocID="{29100C36-E538-ED42-80E5-F9185D35FA57}" presName="connTx" presStyleLbl="parChTrans1D2" presStyleIdx="1" presStyleCnt="2"/>
      <dgm:spPr/>
      <dgm:t>
        <a:bodyPr/>
        <a:lstStyle/>
        <a:p>
          <a:endParaRPr lang="en-US"/>
        </a:p>
      </dgm:t>
    </dgm:pt>
    <dgm:pt modelId="{BA55E26B-2BF5-6A47-A648-69BBF4F55792}" type="pres">
      <dgm:prSet presAssocID="{95160894-B8F0-1842-9527-EB04FF029A83}" presName="root2" presStyleCnt="0"/>
      <dgm:spPr/>
    </dgm:pt>
    <dgm:pt modelId="{84EF9768-455E-D349-B728-2478B82524AE}" type="pres">
      <dgm:prSet presAssocID="{95160894-B8F0-1842-9527-EB04FF029A83}" presName="LevelTwoTextNode" presStyleLbl="node2" presStyleIdx="1" presStyleCnt="2" custScaleX="227203" custScaleY="198447" custLinFactX="-15892" custLinFactNeighborX="-100000" custLinFactNeighborY="34739">
        <dgm:presLayoutVars>
          <dgm:chPref val="3"/>
        </dgm:presLayoutVars>
      </dgm:prSet>
      <dgm:spPr/>
      <dgm:t>
        <a:bodyPr/>
        <a:lstStyle/>
        <a:p>
          <a:endParaRPr lang="en-US"/>
        </a:p>
      </dgm:t>
    </dgm:pt>
    <dgm:pt modelId="{DA9C57AD-D1A3-5B4B-91FC-0164CB9F5ED9}" type="pres">
      <dgm:prSet presAssocID="{95160894-B8F0-1842-9527-EB04FF029A83}" presName="level3hierChild" presStyleCnt="0"/>
      <dgm:spPr/>
    </dgm:pt>
    <dgm:pt modelId="{228E1B2C-ACAE-D948-A0B2-0B08E921DBD5}" type="pres">
      <dgm:prSet presAssocID="{065344CE-49DB-314F-A9D1-C8CDCEF2B53E}" presName="conn2-1" presStyleLbl="parChTrans1D3" presStyleIdx="2" presStyleCnt="4"/>
      <dgm:spPr/>
      <dgm:t>
        <a:bodyPr/>
        <a:lstStyle/>
        <a:p>
          <a:endParaRPr lang="en-US"/>
        </a:p>
      </dgm:t>
    </dgm:pt>
    <dgm:pt modelId="{D8316285-8AC6-0F40-89C7-145287F3920E}" type="pres">
      <dgm:prSet presAssocID="{065344CE-49DB-314F-A9D1-C8CDCEF2B53E}" presName="connTx" presStyleLbl="parChTrans1D3" presStyleIdx="2" presStyleCnt="4"/>
      <dgm:spPr/>
      <dgm:t>
        <a:bodyPr/>
        <a:lstStyle/>
        <a:p>
          <a:endParaRPr lang="en-US"/>
        </a:p>
      </dgm:t>
    </dgm:pt>
    <dgm:pt modelId="{4E3453E8-6E7A-4B46-B5BA-63565722AD8E}" type="pres">
      <dgm:prSet presAssocID="{4805D67F-66EE-504D-9B54-4CC0F90F5CB9}" presName="root2" presStyleCnt="0"/>
      <dgm:spPr/>
    </dgm:pt>
    <dgm:pt modelId="{E76A0088-9917-DA46-9C07-196F30A53305}" type="pres">
      <dgm:prSet presAssocID="{4805D67F-66EE-504D-9B54-4CC0F90F5CB9}" presName="LevelTwoTextNode" presStyleLbl="node3" presStyleIdx="2" presStyleCnt="4" custScaleX="437219" custScaleY="306167" custLinFactNeighborX="42740" custLinFactNeighborY="37228">
        <dgm:presLayoutVars>
          <dgm:chPref val="3"/>
        </dgm:presLayoutVars>
      </dgm:prSet>
      <dgm:spPr/>
      <dgm:t>
        <a:bodyPr/>
        <a:lstStyle/>
        <a:p>
          <a:endParaRPr lang="en-US"/>
        </a:p>
      </dgm:t>
    </dgm:pt>
    <dgm:pt modelId="{B8EBB103-2E46-3245-9416-3B53A95EA4BE}" type="pres">
      <dgm:prSet presAssocID="{4805D67F-66EE-504D-9B54-4CC0F90F5CB9}" presName="level3hierChild" presStyleCnt="0"/>
      <dgm:spPr/>
    </dgm:pt>
    <dgm:pt modelId="{B69BE5AC-4E81-5249-8156-2AF0757FA3F8}" type="pres">
      <dgm:prSet presAssocID="{8B574E16-D628-4D4A-BADB-E07875AF2D25}" presName="conn2-1" presStyleLbl="parChTrans1D3" presStyleIdx="3" presStyleCnt="4"/>
      <dgm:spPr/>
      <dgm:t>
        <a:bodyPr/>
        <a:lstStyle/>
        <a:p>
          <a:endParaRPr lang="en-US"/>
        </a:p>
      </dgm:t>
    </dgm:pt>
    <dgm:pt modelId="{895A4302-3A09-5F4E-8C13-8C588D88618A}" type="pres">
      <dgm:prSet presAssocID="{8B574E16-D628-4D4A-BADB-E07875AF2D25}" presName="connTx" presStyleLbl="parChTrans1D3" presStyleIdx="3" presStyleCnt="4"/>
      <dgm:spPr/>
      <dgm:t>
        <a:bodyPr/>
        <a:lstStyle/>
        <a:p>
          <a:endParaRPr lang="en-US"/>
        </a:p>
      </dgm:t>
    </dgm:pt>
    <dgm:pt modelId="{CAAF4458-446F-CF43-B468-2EF63CC1791C}" type="pres">
      <dgm:prSet presAssocID="{42132A72-A73C-564E-BCC5-35E12DB1E079}" presName="root2" presStyleCnt="0"/>
      <dgm:spPr/>
    </dgm:pt>
    <dgm:pt modelId="{58468CF6-221F-F54C-B662-6279EA901977}" type="pres">
      <dgm:prSet presAssocID="{42132A72-A73C-564E-BCC5-35E12DB1E079}" presName="LevelTwoTextNode" presStyleLbl="node3" presStyleIdx="3" presStyleCnt="4" custScaleX="361828" custScaleY="354650" custLinFactX="100000" custLinFactNeighborX="125572" custLinFactNeighborY="20781">
        <dgm:presLayoutVars>
          <dgm:chPref val="3"/>
        </dgm:presLayoutVars>
      </dgm:prSet>
      <dgm:spPr/>
      <dgm:t>
        <a:bodyPr/>
        <a:lstStyle/>
        <a:p>
          <a:endParaRPr lang="en-US"/>
        </a:p>
      </dgm:t>
    </dgm:pt>
    <dgm:pt modelId="{7FBDA938-84E3-B945-A677-62F184175598}" type="pres">
      <dgm:prSet presAssocID="{42132A72-A73C-564E-BCC5-35E12DB1E079}" presName="level3hierChild" presStyleCnt="0"/>
      <dgm:spPr/>
    </dgm:pt>
  </dgm:ptLst>
  <dgm:cxnLst>
    <dgm:cxn modelId="{9A55F175-5AE0-974C-B2E6-A28B31D602F1}" srcId="{7027F8F9-FC01-5D43-8D9C-8AFD6BD30687}" destId="{95160894-B8F0-1842-9527-EB04FF029A83}" srcOrd="1" destOrd="0" parTransId="{29100C36-E538-ED42-80E5-F9185D35FA57}" sibTransId="{FEFA656E-566A-4148-B54F-B02D242E0234}"/>
    <dgm:cxn modelId="{9078A562-00DA-D94C-96C5-E6C3EFF216AA}" type="presOf" srcId="{D1AA340E-2DB5-A243-9CC2-0ED9E8D33A66}" destId="{6FBCDA48-9E6C-4D42-AD3A-6BB9F508F712}" srcOrd="0" destOrd="0" presId="urn:microsoft.com/office/officeart/2005/8/layout/hierarchy2"/>
    <dgm:cxn modelId="{FBBA1C0C-5059-DB4A-AEC3-16F9F2F04CC0}" srcId="{1EAA0BD4-EADD-4A48-85A7-55D47A4A7A98}" destId="{7027F8F9-FC01-5D43-8D9C-8AFD6BD30687}" srcOrd="0" destOrd="0" parTransId="{C1576277-8C27-7340-9F56-C3207D7E8FCA}" sibTransId="{6D699F75-8BEA-9249-995A-CCFCBF7862EF}"/>
    <dgm:cxn modelId="{2451923F-C8C2-A44D-A4C0-655ADF1DA979}" type="presOf" srcId="{42132A72-A73C-564E-BCC5-35E12DB1E079}" destId="{58468CF6-221F-F54C-B662-6279EA901977}" srcOrd="0" destOrd="0" presId="urn:microsoft.com/office/officeart/2005/8/layout/hierarchy2"/>
    <dgm:cxn modelId="{49962468-2E71-7145-BEB1-5755983F3CB4}" type="presOf" srcId="{D1AA340E-2DB5-A243-9CC2-0ED9E8D33A66}" destId="{794015EF-186E-F948-8419-DBCBD97FA25E}" srcOrd="1" destOrd="0" presId="urn:microsoft.com/office/officeart/2005/8/layout/hierarchy2"/>
    <dgm:cxn modelId="{83BAA521-09E0-BC4C-966E-7801C704587A}" type="presOf" srcId="{29100C36-E538-ED42-80E5-F9185D35FA57}" destId="{4EEAE529-E433-4446-9545-9B473061C138}" srcOrd="1" destOrd="0" presId="urn:microsoft.com/office/officeart/2005/8/layout/hierarchy2"/>
    <dgm:cxn modelId="{02E3875B-E094-CB40-A784-176BD0C70FEE}" type="presOf" srcId="{3F4B72D3-3A28-F046-9427-A5D84166B6A7}" destId="{741E38D6-C14F-F540-B55D-7079C929E282}" srcOrd="1" destOrd="0" presId="urn:microsoft.com/office/officeart/2005/8/layout/hierarchy2"/>
    <dgm:cxn modelId="{652FC525-4699-4A46-A5D4-4ADE2012AA8E}" type="presOf" srcId="{8B574E16-D628-4D4A-BADB-E07875AF2D25}" destId="{B69BE5AC-4E81-5249-8156-2AF0757FA3F8}" srcOrd="0" destOrd="0" presId="urn:microsoft.com/office/officeart/2005/8/layout/hierarchy2"/>
    <dgm:cxn modelId="{5CF288B8-00A7-6047-9859-6CDF4D9227B3}" type="presOf" srcId="{065344CE-49DB-314F-A9D1-C8CDCEF2B53E}" destId="{D8316285-8AC6-0F40-89C7-145287F3920E}" srcOrd="1" destOrd="0" presId="urn:microsoft.com/office/officeart/2005/8/layout/hierarchy2"/>
    <dgm:cxn modelId="{7E905230-D8EC-9B49-B003-CD771DEBF207}" srcId="{7506289D-116A-EE47-9948-D7BC8C78529D}" destId="{E32837DF-AEC5-144C-BD8E-0F05DF43A1A6}" srcOrd="0" destOrd="0" parTransId="{BC7D0425-3C19-0440-B804-C4AE18B06FA6}" sibTransId="{C0E33E10-A235-A141-9165-3576CB525D9D}"/>
    <dgm:cxn modelId="{34B0E5C3-FD2C-DE48-980C-7EE3B69D5E95}" type="presOf" srcId="{E8E41445-140E-1940-A473-68925B9BC3E4}" destId="{8434B2D8-1CE8-544A-B27C-D8D9B7049324}" srcOrd="0" destOrd="0" presId="urn:microsoft.com/office/officeart/2005/8/layout/hierarchy2"/>
    <dgm:cxn modelId="{6D11DEE2-38BE-1C41-A3C9-02BB289B471E}" type="presOf" srcId="{29100C36-E538-ED42-80E5-F9185D35FA57}" destId="{7BDE094F-F1FC-7A47-B560-E0ABE1C81D61}" srcOrd="0" destOrd="0" presId="urn:microsoft.com/office/officeart/2005/8/layout/hierarchy2"/>
    <dgm:cxn modelId="{D609DC99-51A5-0F4B-A5CA-EEBD2AAF4F7B}" type="presOf" srcId="{7506289D-116A-EE47-9948-D7BC8C78529D}" destId="{1C6F24C1-291B-CF46-9E41-04F7A958A136}" srcOrd="0" destOrd="0" presId="urn:microsoft.com/office/officeart/2005/8/layout/hierarchy2"/>
    <dgm:cxn modelId="{1D827645-FAF0-1843-9726-71AC032AD4EF}" type="presOf" srcId="{E32837DF-AEC5-144C-BD8E-0F05DF43A1A6}" destId="{2243A55A-0070-CD47-8ACC-D88AE764A640}" srcOrd="0" destOrd="0" presId="urn:microsoft.com/office/officeart/2005/8/layout/hierarchy2"/>
    <dgm:cxn modelId="{5624E12B-5158-F448-B88E-CD298FE1B859}" type="presOf" srcId="{BC7D0425-3C19-0440-B804-C4AE18B06FA6}" destId="{30E7FE11-ABFE-7841-A892-A4D6835806E5}" srcOrd="1" destOrd="0" presId="urn:microsoft.com/office/officeart/2005/8/layout/hierarchy2"/>
    <dgm:cxn modelId="{23BD88C2-C29E-EE41-8580-B3F93E59DCE2}" srcId="{7506289D-116A-EE47-9948-D7BC8C78529D}" destId="{E8E41445-140E-1940-A473-68925B9BC3E4}" srcOrd="1" destOrd="0" parTransId="{3F4B72D3-3A28-F046-9427-A5D84166B6A7}" sibTransId="{B55DA5DD-3279-644F-B3D3-4F6F0582D978}"/>
    <dgm:cxn modelId="{8FF1E08F-D6AF-1445-8A83-984C97CA5CEE}" srcId="{95160894-B8F0-1842-9527-EB04FF029A83}" destId="{4805D67F-66EE-504D-9B54-4CC0F90F5CB9}" srcOrd="0" destOrd="0" parTransId="{065344CE-49DB-314F-A9D1-C8CDCEF2B53E}" sibTransId="{E0151257-30AD-C345-AF97-65CB6138D044}"/>
    <dgm:cxn modelId="{350788C4-3DFA-CB4B-A1FF-0EDC41AED2AE}" type="presOf" srcId="{3F4B72D3-3A28-F046-9427-A5D84166B6A7}" destId="{AD4D830A-1EB8-1749-8502-A78C52FEB5D9}" srcOrd="0" destOrd="0" presId="urn:microsoft.com/office/officeart/2005/8/layout/hierarchy2"/>
    <dgm:cxn modelId="{9BB6107A-6604-7342-BB7C-62A53C9526BC}" type="presOf" srcId="{8B574E16-D628-4D4A-BADB-E07875AF2D25}" destId="{895A4302-3A09-5F4E-8C13-8C588D88618A}" srcOrd="1" destOrd="0" presId="urn:microsoft.com/office/officeart/2005/8/layout/hierarchy2"/>
    <dgm:cxn modelId="{246BCE4C-D46D-A546-83B7-18CA6633A6A2}" type="presOf" srcId="{065344CE-49DB-314F-A9D1-C8CDCEF2B53E}" destId="{228E1B2C-ACAE-D948-A0B2-0B08E921DBD5}" srcOrd="0" destOrd="0" presId="urn:microsoft.com/office/officeart/2005/8/layout/hierarchy2"/>
    <dgm:cxn modelId="{E9304DC5-572E-0246-A6B0-A3259F339787}" srcId="{95160894-B8F0-1842-9527-EB04FF029A83}" destId="{42132A72-A73C-564E-BCC5-35E12DB1E079}" srcOrd="1" destOrd="0" parTransId="{8B574E16-D628-4D4A-BADB-E07875AF2D25}" sibTransId="{93BE1784-993C-554D-B847-4CF4B62FC12F}"/>
    <dgm:cxn modelId="{0243A639-249F-2844-B85F-7BF62171ECA9}" type="presOf" srcId="{7027F8F9-FC01-5D43-8D9C-8AFD6BD30687}" destId="{F1606828-37D0-C44E-B928-841B76281849}" srcOrd="0" destOrd="0" presId="urn:microsoft.com/office/officeart/2005/8/layout/hierarchy2"/>
    <dgm:cxn modelId="{BF00A8D9-1308-414A-A90D-A176D3F00177}" type="presOf" srcId="{4805D67F-66EE-504D-9B54-4CC0F90F5CB9}" destId="{E76A0088-9917-DA46-9C07-196F30A53305}" srcOrd="0" destOrd="0" presId="urn:microsoft.com/office/officeart/2005/8/layout/hierarchy2"/>
    <dgm:cxn modelId="{7A332912-975E-774F-8E82-F9B9E8B5C62C}" srcId="{7027F8F9-FC01-5D43-8D9C-8AFD6BD30687}" destId="{7506289D-116A-EE47-9948-D7BC8C78529D}" srcOrd="0" destOrd="0" parTransId="{D1AA340E-2DB5-A243-9CC2-0ED9E8D33A66}" sibTransId="{D9321AFC-412D-2F4B-87E5-96324E65EE99}"/>
    <dgm:cxn modelId="{9D501950-1B36-6140-A2FA-7F6A9B11CD83}" type="presOf" srcId="{95160894-B8F0-1842-9527-EB04FF029A83}" destId="{84EF9768-455E-D349-B728-2478B82524AE}" srcOrd="0" destOrd="0" presId="urn:microsoft.com/office/officeart/2005/8/layout/hierarchy2"/>
    <dgm:cxn modelId="{CB09847D-5CFB-1D48-A740-39CA349846C5}" type="presOf" srcId="{BC7D0425-3C19-0440-B804-C4AE18B06FA6}" destId="{1AE651ED-8556-2B47-A300-109E87B16AF4}" srcOrd="0" destOrd="0" presId="urn:microsoft.com/office/officeart/2005/8/layout/hierarchy2"/>
    <dgm:cxn modelId="{49BCAC56-F609-324E-8BD5-095566880D32}" type="presOf" srcId="{1EAA0BD4-EADD-4A48-85A7-55D47A4A7A98}" destId="{648172AF-6900-F046-AA4D-875F9EEBEA72}" srcOrd="0" destOrd="0" presId="urn:microsoft.com/office/officeart/2005/8/layout/hierarchy2"/>
    <dgm:cxn modelId="{40ECA958-331C-BD4D-8310-D446585D3641}" type="presParOf" srcId="{648172AF-6900-F046-AA4D-875F9EEBEA72}" destId="{1BC99E85-85CB-C74D-A051-C69B63AD0734}" srcOrd="0" destOrd="0" presId="urn:microsoft.com/office/officeart/2005/8/layout/hierarchy2"/>
    <dgm:cxn modelId="{93CC2358-CC7E-BE41-8EA7-D13FC372BDBD}" type="presParOf" srcId="{1BC99E85-85CB-C74D-A051-C69B63AD0734}" destId="{F1606828-37D0-C44E-B928-841B76281849}" srcOrd="0" destOrd="0" presId="urn:microsoft.com/office/officeart/2005/8/layout/hierarchy2"/>
    <dgm:cxn modelId="{A5448371-90D9-A942-8062-98750B65F103}" type="presParOf" srcId="{1BC99E85-85CB-C74D-A051-C69B63AD0734}" destId="{39B9E511-D0B7-CF45-B81C-43B073DCEF47}" srcOrd="1" destOrd="0" presId="urn:microsoft.com/office/officeart/2005/8/layout/hierarchy2"/>
    <dgm:cxn modelId="{DF1EAB04-CF9F-5646-912D-B91430131D4F}" type="presParOf" srcId="{39B9E511-D0B7-CF45-B81C-43B073DCEF47}" destId="{6FBCDA48-9E6C-4D42-AD3A-6BB9F508F712}" srcOrd="0" destOrd="0" presId="urn:microsoft.com/office/officeart/2005/8/layout/hierarchy2"/>
    <dgm:cxn modelId="{2A7808D5-6C67-1541-83A3-CE92D5AF560E}" type="presParOf" srcId="{6FBCDA48-9E6C-4D42-AD3A-6BB9F508F712}" destId="{794015EF-186E-F948-8419-DBCBD97FA25E}" srcOrd="0" destOrd="0" presId="urn:microsoft.com/office/officeart/2005/8/layout/hierarchy2"/>
    <dgm:cxn modelId="{7D9714F5-0A41-FE4E-BF6D-85ED6D6BD4F0}" type="presParOf" srcId="{39B9E511-D0B7-CF45-B81C-43B073DCEF47}" destId="{2534CEFA-755C-EF49-98B0-F445C3A24628}" srcOrd="1" destOrd="0" presId="urn:microsoft.com/office/officeart/2005/8/layout/hierarchy2"/>
    <dgm:cxn modelId="{D6D1FC3E-0855-5241-A767-5A229AA3C048}" type="presParOf" srcId="{2534CEFA-755C-EF49-98B0-F445C3A24628}" destId="{1C6F24C1-291B-CF46-9E41-04F7A958A136}" srcOrd="0" destOrd="0" presId="urn:microsoft.com/office/officeart/2005/8/layout/hierarchy2"/>
    <dgm:cxn modelId="{F6EDB714-13DE-3645-BEA7-99D90363A346}" type="presParOf" srcId="{2534CEFA-755C-EF49-98B0-F445C3A24628}" destId="{AA58283E-5B9D-3240-9B35-4739A271CEDE}" srcOrd="1" destOrd="0" presId="urn:microsoft.com/office/officeart/2005/8/layout/hierarchy2"/>
    <dgm:cxn modelId="{300954E1-DE2D-2E49-AA0E-93D477AF1C75}" type="presParOf" srcId="{AA58283E-5B9D-3240-9B35-4739A271CEDE}" destId="{1AE651ED-8556-2B47-A300-109E87B16AF4}" srcOrd="0" destOrd="0" presId="urn:microsoft.com/office/officeart/2005/8/layout/hierarchy2"/>
    <dgm:cxn modelId="{CF6BBD48-83F8-D045-AD82-208E61B6EBF1}" type="presParOf" srcId="{1AE651ED-8556-2B47-A300-109E87B16AF4}" destId="{30E7FE11-ABFE-7841-A892-A4D6835806E5}" srcOrd="0" destOrd="0" presId="urn:microsoft.com/office/officeart/2005/8/layout/hierarchy2"/>
    <dgm:cxn modelId="{B172311F-1531-8E4E-BDE5-9278504C07CF}" type="presParOf" srcId="{AA58283E-5B9D-3240-9B35-4739A271CEDE}" destId="{46097503-ADF3-A147-81C3-049AE377B2F2}" srcOrd="1" destOrd="0" presId="urn:microsoft.com/office/officeart/2005/8/layout/hierarchy2"/>
    <dgm:cxn modelId="{867DA25C-D1E8-0444-9C87-F6B58A76AA51}" type="presParOf" srcId="{46097503-ADF3-A147-81C3-049AE377B2F2}" destId="{2243A55A-0070-CD47-8ACC-D88AE764A640}" srcOrd="0" destOrd="0" presId="urn:microsoft.com/office/officeart/2005/8/layout/hierarchy2"/>
    <dgm:cxn modelId="{87D2EAC8-FCF6-E746-87B6-93771A44640A}" type="presParOf" srcId="{46097503-ADF3-A147-81C3-049AE377B2F2}" destId="{C26B7834-5BDE-9D43-A7E2-15079CFECCAA}" srcOrd="1" destOrd="0" presId="urn:microsoft.com/office/officeart/2005/8/layout/hierarchy2"/>
    <dgm:cxn modelId="{70029F55-61F1-9548-A329-7B8AC2DE6D8D}" type="presParOf" srcId="{AA58283E-5B9D-3240-9B35-4739A271CEDE}" destId="{AD4D830A-1EB8-1749-8502-A78C52FEB5D9}" srcOrd="2" destOrd="0" presId="urn:microsoft.com/office/officeart/2005/8/layout/hierarchy2"/>
    <dgm:cxn modelId="{50D469D0-7C50-324A-B430-3E9780D9D2EE}" type="presParOf" srcId="{AD4D830A-1EB8-1749-8502-A78C52FEB5D9}" destId="{741E38D6-C14F-F540-B55D-7079C929E282}" srcOrd="0" destOrd="0" presId="urn:microsoft.com/office/officeart/2005/8/layout/hierarchy2"/>
    <dgm:cxn modelId="{0C4ADEAE-B473-DB4D-993E-B1AEDE3AB16C}" type="presParOf" srcId="{AA58283E-5B9D-3240-9B35-4739A271CEDE}" destId="{D2F0D3CC-222A-7F48-A500-D002A638F4BF}" srcOrd="3" destOrd="0" presId="urn:microsoft.com/office/officeart/2005/8/layout/hierarchy2"/>
    <dgm:cxn modelId="{03433908-832F-7F43-A170-DB9304E7CF26}" type="presParOf" srcId="{D2F0D3CC-222A-7F48-A500-D002A638F4BF}" destId="{8434B2D8-1CE8-544A-B27C-D8D9B7049324}" srcOrd="0" destOrd="0" presId="urn:microsoft.com/office/officeart/2005/8/layout/hierarchy2"/>
    <dgm:cxn modelId="{750A3E34-49DC-A440-B4D3-3E8701C32F04}" type="presParOf" srcId="{D2F0D3CC-222A-7F48-A500-D002A638F4BF}" destId="{76B0FE57-4AC1-7B47-B811-930F5FD8EED0}" srcOrd="1" destOrd="0" presId="urn:microsoft.com/office/officeart/2005/8/layout/hierarchy2"/>
    <dgm:cxn modelId="{2E110545-A265-464B-86CB-6811E368898E}" type="presParOf" srcId="{39B9E511-D0B7-CF45-B81C-43B073DCEF47}" destId="{7BDE094F-F1FC-7A47-B560-E0ABE1C81D61}" srcOrd="2" destOrd="0" presId="urn:microsoft.com/office/officeart/2005/8/layout/hierarchy2"/>
    <dgm:cxn modelId="{C3A370F1-6989-C443-9F2F-B57B04AAECE7}" type="presParOf" srcId="{7BDE094F-F1FC-7A47-B560-E0ABE1C81D61}" destId="{4EEAE529-E433-4446-9545-9B473061C138}" srcOrd="0" destOrd="0" presId="urn:microsoft.com/office/officeart/2005/8/layout/hierarchy2"/>
    <dgm:cxn modelId="{E0F390D9-2157-6442-8746-5DED298F4E35}" type="presParOf" srcId="{39B9E511-D0B7-CF45-B81C-43B073DCEF47}" destId="{BA55E26B-2BF5-6A47-A648-69BBF4F55792}" srcOrd="3" destOrd="0" presId="urn:microsoft.com/office/officeart/2005/8/layout/hierarchy2"/>
    <dgm:cxn modelId="{4BD6BAAE-08C6-C342-BC7D-40CCCBB85439}" type="presParOf" srcId="{BA55E26B-2BF5-6A47-A648-69BBF4F55792}" destId="{84EF9768-455E-D349-B728-2478B82524AE}" srcOrd="0" destOrd="0" presId="urn:microsoft.com/office/officeart/2005/8/layout/hierarchy2"/>
    <dgm:cxn modelId="{A445A4CF-E783-6F47-B4C6-5399642018A5}" type="presParOf" srcId="{BA55E26B-2BF5-6A47-A648-69BBF4F55792}" destId="{DA9C57AD-D1A3-5B4B-91FC-0164CB9F5ED9}" srcOrd="1" destOrd="0" presId="urn:microsoft.com/office/officeart/2005/8/layout/hierarchy2"/>
    <dgm:cxn modelId="{B2D7A318-C8D1-FA42-9721-97AA00289063}" type="presParOf" srcId="{DA9C57AD-D1A3-5B4B-91FC-0164CB9F5ED9}" destId="{228E1B2C-ACAE-D948-A0B2-0B08E921DBD5}" srcOrd="0" destOrd="0" presId="urn:microsoft.com/office/officeart/2005/8/layout/hierarchy2"/>
    <dgm:cxn modelId="{9D0259E3-E809-A74B-81B4-EB67BDDA8F25}" type="presParOf" srcId="{228E1B2C-ACAE-D948-A0B2-0B08E921DBD5}" destId="{D8316285-8AC6-0F40-89C7-145287F3920E}" srcOrd="0" destOrd="0" presId="urn:microsoft.com/office/officeart/2005/8/layout/hierarchy2"/>
    <dgm:cxn modelId="{6FE65045-1243-F146-8C2D-376B2D6117F4}" type="presParOf" srcId="{DA9C57AD-D1A3-5B4B-91FC-0164CB9F5ED9}" destId="{4E3453E8-6E7A-4B46-B5BA-63565722AD8E}" srcOrd="1" destOrd="0" presId="urn:microsoft.com/office/officeart/2005/8/layout/hierarchy2"/>
    <dgm:cxn modelId="{3E39F0ED-48F0-964B-BB75-3053EDCBF2CC}" type="presParOf" srcId="{4E3453E8-6E7A-4B46-B5BA-63565722AD8E}" destId="{E76A0088-9917-DA46-9C07-196F30A53305}" srcOrd="0" destOrd="0" presId="urn:microsoft.com/office/officeart/2005/8/layout/hierarchy2"/>
    <dgm:cxn modelId="{C739C179-CA43-5C42-87E0-C90C2BFBF386}" type="presParOf" srcId="{4E3453E8-6E7A-4B46-B5BA-63565722AD8E}" destId="{B8EBB103-2E46-3245-9416-3B53A95EA4BE}" srcOrd="1" destOrd="0" presId="urn:microsoft.com/office/officeart/2005/8/layout/hierarchy2"/>
    <dgm:cxn modelId="{0145C489-82A1-5E4E-9045-0F2905B5269D}" type="presParOf" srcId="{DA9C57AD-D1A3-5B4B-91FC-0164CB9F5ED9}" destId="{B69BE5AC-4E81-5249-8156-2AF0757FA3F8}" srcOrd="2" destOrd="0" presId="urn:microsoft.com/office/officeart/2005/8/layout/hierarchy2"/>
    <dgm:cxn modelId="{162F889E-EC6C-6C4A-AD10-ADD12DE5547A}" type="presParOf" srcId="{B69BE5AC-4E81-5249-8156-2AF0757FA3F8}" destId="{895A4302-3A09-5F4E-8C13-8C588D88618A}" srcOrd="0" destOrd="0" presId="urn:microsoft.com/office/officeart/2005/8/layout/hierarchy2"/>
    <dgm:cxn modelId="{45F94229-D28D-AB43-9163-7A2237F378ED}" type="presParOf" srcId="{DA9C57AD-D1A3-5B4B-91FC-0164CB9F5ED9}" destId="{CAAF4458-446F-CF43-B468-2EF63CC1791C}" srcOrd="3" destOrd="0" presId="urn:microsoft.com/office/officeart/2005/8/layout/hierarchy2"/>
    <dgm:cxn modelId="{76C9AC4D-57CF-D24D-84AE-096C06917899}" type="presParOf" srcId="{CAAF4458-446F-CF43-B468-2EF63CC1791C}" destId="{58468CF6-221F-F54C-B662-6279EA901977}" srcOrd="0" destOrd="0" presId="urn:microsoft.com/office/officeart/2005/8/layout/hierarchy2"/>
    <dgm:cxn modelId="{0D2B5C33-5D92-DE41-ADB4-31D5B05A0BF6}" type="presParOf" srcId="{CAAF4458-446F-CF43-B468-2EF63CC1791C}" destId="{7FBDA938-84E3-B945-A677-62F18417559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318A5E4-1CC3-5646-8995-E8347E3749A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B409E4-6E44-A349-87A2-EE0CF8549442}">
      <dgm:prSet phldrT="[Text]"/>
      <dgm:spPr/>
      <dgm:t>
        <a:bodyPr/>
        <a:lstStyle/>
        <a:p>
          <a:r>
            <a:rPr lang="en-US" b="1" dirty="0" smtClean="0"/>
            <a:t>real time priority class</a:t>
          </a:r>
          <a:endParaRPr lang="en-US" dirty="0"/>
        </a:p>
      </dgm:t>
    </dgm:pt>
    <dgm:pt modelId="{A7F1DB39-8A01-E84E-94F3-2B1B5FC289D3}" type="parTrans" cxnId="{1A28BEBC-2B55-CD4A-95AE-3CC52E574477}">
      <dgm:prSet/>
      <dgm:spPr/>
      <dgm:t>
        <a:bodyPr/>
        <a:lstStyle/>
        <a:p>
          <a:endParaRPr lang="en-US"/>
        </a:p>
      </dgm:t>
    </dgm:pt>
    <dgm:pt modelId="{F56867E7-7052-1647-B802-DF0F34ADC5F7}" type="sibTrans" cxnId="{1A28BEBC-2B55-CD4A-95AE-3CC52E574477}">
      <dgm:prSet/>
      <dgm:spPr/>
      <dgm:t>
        <a:bodyPr/>
        <a:lstStyle/>
        <a:p>
          <a:endParaRPr lang="en-US"/>
        </a:p>
      </dgm:t>
    </dgm:pt>
    <dgm:pt modelId="{8844A853-141D-F24C-8FB6-54C2879F9233}">
      <dgm:prSet/>
      <dgm:spPr/>
      <dgm:t>
        <a:bodyPr/>
        <a:lstStyle/>
        <a:p>
          <a:r>
            <a:rPr lang="en-US" smtClean="0"/>
            <a:t>all threads have a fixed priority that never changes</a:t>
          </a:r>
          <a:endParaRPr lang="en-US" dirty="0" smtClean="0"/>
        </a:p>
      </dgm:t>
    </dgm:pt>
    <dgm:pt modelId="{4856222C-B998-1442-A7E3-F6B22088B88D}" type="parTrans" cxnId="{3F1841D5-3FB9-A047-9C97-0EEE898EB9E7}">
      <dgm:prSet/>
      <dgm:spPr/>
      <dgm:t>
        <a:bodyPr/>
        <a:lstStyle/>
        <a:p>
          <a:endParaRPr lang="en-US"/>
        </a:p>
      </dgm:t>
    </dgm:pt>
    <dgm:pt modelId="{FA6D5FEF-682E-F842-81D6-D93CDF4ABDD2}" type="sibTrans" cxnId="{3F1841D5-3FB9-A047-9C97-0EEE898EB9E7}">
      <dgm:prSet/>
      <dgm:spPr/>
      <dgm:t>
        <a:bodyPr/>
        <a:lstStyle/>
        <a:p>
          <a:endParaRPr lang="en-US"/>
        </a:p>
      </dgm:t>
    </dgm:pt>
    <dgm:pt modelId="{BFFD9AFB-D6D4-0E43-9E46-9E9E1A222927}">
      <dgm:prSet/>
      <dgm:spPr/>
      <dgm:t>
        <a:bodyPr/>
        <a:lstStyle/>
        <a:p>
          <a:r>
            <a:rPr lang="en-US" dirty="0" smtClean="0"/>
            <a:t>all of the active threads at a given priority level are in a round-robin queue</a:t>
          </a:r>
        </a:p>
      </dgm:t>
    </dgm:pt>
    <dgm:pt modelId="{451768AA-D1CD-DA4B-BAA8-E82B004772AD}" type="parTrans" cxnId="{AA3D5DBF-445E-2648-B202-7EE94E924779}">
      <dgm:prSet/>
      <dgm:spPr/>
      <dgm:t>
        <a:bodyPr/>
        <a:lstStyle/>
        <a:p>
          <a:endParaRPr lang="en-US"/>
        </a:p>
      </dgm:t>
    </dgm:pt>
    <dgm:pt modelId="{1022CCC5-5846-5341-9CC3-AF298F916E9F}" type="sibTrans" cxnId="{AA3D5DBF-445E-2648-B202-7EE94E924779}">
      <dgm:prSet/>
      <dgm:spPr/>
      <dgm:t>
        <a:bodyPr/>
        <a:lstStyle/>
        <a:p>
          <a:endParaRPr lang="en-US"/>
        </a:p>
      </dgm:t>
    </dgm:pt>
    <dgm:pt modelId="{20287569-EB94-C944-BE6D-2250F2C2EBC1}">
      <dgm:prSet/>
      <dgm:spPr/>
      <dgm:t>
        <a:bodyPr/>
        <a:lstStyle/>
        <a:p>
          <a:r>
            <a:rPr lang="en-US" b="1" smtClean="0"/>
            <a:t>variable priority class</a:t>
          </a:r>
          <a:endParaRPr lang="en-US" b="1" dirty="0" smtClean="0"/>
        </a:p>
      </dgm:t>
    </dgm:pt>
    <dgm:pt modelId="{00CC353B-DA73-CA4B-9A14-EDCA6BDDA228}" type="parTrans" cxnId="{FBB74C99-EA8A-4A40-90D7-7635747CE620}">
      <dgm:prSet/>
      <dgm:spPr/>
      <dgm:t>
        <a:bodyPr/>
        <a:lstStyle/>
        <a:p>
          <a:endParaRPr lang="en-US"/>
        </a:p>
      </dgm:t>
    </dgm:pt>
    <dgm:pt modelId="{CE323B6A-35DF-3046-93C6-AE45E3269725}" type="sibTrans" cxnId="{FBB74C99-EA8A-4A40-90D7-7635747CE620}">
      <dgm:prSet/>
      <dgm:spPr/>
      <dgm:t>
        <a:bodyPr/>
        <a:lstStyle/>
        <a:p>
          <a:endParaRPr lang="en-US"/>
        </a:p>
      </dgm:t>
    </dgm:pt>
    <dgm:pt modelId="{BD0000F6-4C38-1A41-B3D3-267B6745AAE7}">
      <dgm:prSet/>
      <dgm:spPr/>
      <dgm:t>
        <a:bodyPr/>
        <a:lstStyle/>
        <a:p>
          <a:r>
            <a:rPr lang="en-US" smtClean="0"/>
            <a:t>a thread’s priority begins an initial priority value and then may be temporarily boosted during the thread’s lifetime</a:t>
          </a:r>
          <a:endParaRPr lang="en-US" dirty="0" smtClean="0"/>
        </a:p>
      </dgm:t>
    </dgm:pt>
    <dgm:pt modelId="{E0486780-2F5E-EC47-BD07-51C0E59674A6}" type="parTrans" cxnId="{41294386-2A86-E74B-AEBC-C4FC9B1EDDA8}">
      <dgm:prSet/>
      <dgm:spPr/>
      <dgm:t>
        <a:bodyPr/>
        <a:lstStyle/>
        <a:p>
          <a:endParaRPr lang="en-US"/>
        </a:p>
      </dgm:t>
    </dgm:pt>
    <dgm:pt modelId="{39EE51E8-8ADD-C942-9C00-4593E92024B4}" type="sibTrans" cxnId="{41294386-2A86-E74B-AEBC-C4FC9B1EDDA8}">
      <dgm:prSet/>
      <dgm:spPr/>
      <dgm:t>
        <a:bodyPr/>
        <a:lstStyle/>
        <a:p>
          <a:endParaRPr lang="en-US"/>
        </a:p>
      </dgm:t>
    </dgm:pt>
    <dgm:pt modelId="{0B6FDEA8-82B9-F343-BE9F-215E98F9695F}" type="pres">
      <dgm:prSet presAssocID="{7318A5E4-1CC3-5646-8995-E8347E3749AB}" presName="linear" presStyleCnt="0">
        <dgm:presLayoutVars>
          <dgm:dir/>
          <dgm:animLvl val="lvl"/>
          <dgm:resizeHandles val="exact"/>
        </dgm:presLayoutVars>
      </dgm:prSet>
      <dgm:spPr/>
      <dgm:t>
        <a:bodyPr/>
        <a:lstStyle/>
        <a:p>
          <a:endParaRPr lang="en-US"/>
        </a:p>
      </dgm:t>
    </dgm:pt>
    <dgm:pt modelId="{F8AFF27A-7F2C-7D44-897F-395495C6B992}" type="pres">
      <dgm:prSet presAssocID="{09B409E4-6E44-A349-87A2-EE0CF8549442}" presName="parentLin" presStyleCnt="0"/>
      <dgm:spPr/>
    </dgm:pt>
    <dgm:pt modelId="{164DB838-2A7A-5947-9AFB-414EB85C93C0}" type="pres">
      <dgm:prSet presAssocID="{09B409E4-6E44-A349-87A2-EE0CF8549442}" presName="parentLeftMargin" presStyleLbl="node1" presStyleIdx="0" presStyleCnt="2"/>
      <dgm:spPr/>
      <dgm:t>
        <a:bodyPr/>
        <a:lstStyle/>
        <a:p>
          <a:endParaRPr lang="en-US"/>
        </a:p>
      </dgm:t>
    </dgm:pt>
    <dgm:pt modelId="{E49435BF-1F74-E547-B4B2-88E12D68A2E9}" type="pres">
      <dgm:prSet presAssocID="{09B409E4-6E44-A349-87A2-EE0CF8549442}" presName="parentText" presStyleLbl="node1" presStyleIdx="0" presStyleCnt="2">
        <dgm:presLayoutVars>
          <dgm:chMax val="0"/>
          <dgm:bulletEnabled val="1"/>
        </dgm:presLayoutVars>
      </dgm:prSet>
      <dgm:spPr/>
      <dgm:t>
        <a:bodyPr/>
        <a:lstStyle/>
        <a:p>
          <a:endParaRPr lang="en-US"/>
        </a:p>
      </dgm:t>
    </dgm:pt>
    <dgm:pt modelId="{3691381F-A110-D443-9B20-874281124ACB}" type="pres">
      <dgm:prSet presAssocID="{09B409E4-6E44-A349-87A2-EE0CF8549442}" presName="negativeSpace" presStyleCnt="0"/>
      <dgm:spPr/>
    </dgm:pt>
    <dgm:pt modelId="{D4B3E82E-926E-E34A-ACA4-72D50A41C72D}" type="pres">
      <dgm:prSet presAssocID="{09B409E4-6E44-A349-87A2-EE0CF8549442}" presName="childText" presStyleLbl="conFgAcc1" presStyleIdx="0" presStyleCnt="2">
        <dgm:presLayoutVars>
          <dgm:bulletEnabled val="1"/>
        </dgm:presLayoutVars>
      </dgm:prSet>
      <dgm:spPr/>
      <dgm:t>
        <a:bodyPr/>
        <a:lstStyle/>
        <a:p>
          <a:endParaRPr lang="en-US"/>
        </a:p>
      </dgm:t>
    </dgm:pt>
    <dgm:pt modelId="{15568C6C-349F-E44B-B173-501922A19CDC}" type="pres">
      <dgm:prSet presAssocID="{F56867E7-7052-1647-B802-DF0F34ADC5F7}" presName="spaceBetweenRectangles" presStyleCnt="0"/>
      <dgm:spPr/>
    </dgm:pt>
    <dgm:pt modelId="{A8A1A815-3809-E44D-BBA1-887AD76F4D2E}" type="pres">
      <dgm:prSet presAssocID="{20287569-EB94-C944-BE6D-2250F2C2EBC1}" presName="parentLin" presStyleCnt="0"/>
      <dgm:spPr/>
    </dgm:pt>
    <dgm:pt modelId="{509A1D9B-5D95-5740-87EA-BD8C8DCC49F7}" type="pres">
      <dgm:prSet presAssocID="{20287569-EB94-C944-BE6D-2250F2C2EBC1}" presName="parentLeftMargin" presStyleLbl="node1" presStyleIdx="0" presStyleCnt="2"/>
      <dgm:spPr/>
      <dgm:t>
        <a:bodyPr/>
        <a:lstStyle/>
        <a:p>
          <a:endParaRPr lang="en-US"/>
        </a:p>
      </dgm:t>
    </dgm:pt>
    <dgm:pt modelId="{A85C9AD7-CA05-3F43-96AF-2E615A22DDA1}" type="pres">
      <dgm:prSet presAssocID="{20287569-EB94-C944-BE6D-2250F2C2EBC1}" presName="parentText" presStyleLbl="node1" presStyleIdx="1" presStyleCnt="2">
        <dgm:presLayoutVars>
          <dgm:chMax val="0"/>
          <dgm:bulletEnabled val="1"/>
        </dgm:presLayoutVars>
      </dgm:prSet>
      <dgm:spPr/>
      <dgm:t>
        <a:bodyPr/>
        <a:lstStyle/>
        <a:p>
          <a:endParaRPr lang="en-US"/>
        </a:p>
      </dgm:t>
    </dgm:pt>
    <dgm:pt modelId="{569F894D-D736-494E-B840-50754BAB683A}" type="pres">
      <dgm:prSet presAssocID="{20287569-EB94-C944-BE6D-2250F2C2EBC1}" presName="negativeSpace" presStyleCnt="0"/>
      <dgm:spPr/>
    </dgm:pt>
    <dgm:pt modelId="{96B323C7-53D5-6645-B61D-BDD8607F2A4D}" type="pres">
      <dgm:prSet presAssocID="{20287569-EB94-C944-BE6D-2250F2C2EBC1}" presName="childText" presStyleLbl="conFgAcc1" presStyleIdx="1" presStyleCnt="2">
        <dgm:presLayoutVars>
          <dgm:bulletEnabled val="1"/>
        </dgm:presLayoutVars>
      </dgm:prSet>
      <dgm:spPr/>
      <dgm:t>
        <a:bodyPr/>
        <a:lstStyle/>
        <a:p>
          <a:endParaRPr lang="en-US"/>
        </a:p>
      </dgm:t>
    </dgm:pt>
  </dgm:ptLst>
  <dgm:cxnLst>
    <dgm:cxn modelId="{36F68364-D448-9049-9132-DF5D87016F2C}" type="presOf" srcId="{8844A853-141D-F24C-8FB6-54C2879F9233}" destId="{D4B3E82E-926E-E34A-ACA4-72D50A41C72D}" srcOrd="0" destOrd="0" presId="urn:microsoft.com/office/officeart/2005/8/layout/list1"/>
    <dgm:cxn modelId="{BA55AF52-C911-1F45-BC5E-BDE50A64DA17}" type="presOf" srcId="{7318A5E4-1CC3-5646-8995-E8347E3749AB}" destId="{0B6FDEA8-82B9-F343-BE9F-215E98F9695F}" srcOrd="0" destOrd="0" presId="urn:microsoft.com/office/officeart/2005/8/layout/list1"/>
    <dgm:cxn modelId="{AA3D5DBF-445E-2648-B202-7EE94E924779}" srcId="{09B409E4-6E44-A349-87A2-EE0CF8549442}" destId="{BFFD9AFB-D6D4-0E43-9E46-9E9E1A222927}" srcOrd="1" destOrd="0" parTransId="{451768AA-D1CD-DA4B-BAA8-E82B004772AD}" sibTransId="{1022CCC5-5846-5341-9CC3-AF298F916E9F}"/>
    <dgm:cxn modelId="{FBB74C99-EA8A-4A40-90D7-7635747CE620}" srcId="{7318A5E4-1CC3-5646-8995-E8347E3749AB}" destId="{20287569-EB94-C944-BE6D-2250F2C2EBC1}" srcOrd="1" destOrd="0" parTransId="{00CC353B-DA73-CA4B-9A14-EDCA6BDDA228}" sibTransId="{CE323B6A-35DF-3046-93C6-AE45E3269725}"/>
    <dgm:cxn modelId="{28E6EE97-1F4D-FA46-8214-2AB9B0C908D0}" type="presOf" srcId="{09B409E4-6E44-A349-87A2-EE0CF8549442}" destId="{164DB838-2A7A-5947-9AFB-414EB85C93C0}" srcOrd="0" destOrd="0" presId="urn:microsoft.com/office/officeart/2005/8/layout/list1"/>
    <dgm:cxn modelId="{1A28BEBC-2B55-CD4A-95AE-3CC52E574477}" srcId="{7318A5E4-1CC3-5646-8995-E8347E3749AB}" destId="{09B409E4-6E44-A349-87A2-EE0CF8549442}" srcOrd="0" destOrd="0" parTransId="{A7F1DB39-8A01-E84E-94F3-2B1B5FC289D3}" sibTransId="{F56867E7-7052-1647-B802-DF0F34ADC5F7}"/>
    <dgm:cxn modelId="{399B5DD5-68E5-AC4F-AE8E-E6FDA47CB4C6}" type="presOf" srcId="{20287569-EB94-C944-BE6D-2250F2C2EBC1}" destId="{509A1D9B-5D95-5740-87EA-BD8C8DCC49F7}" srcOrd="0" destOrd="0" presId="urn:microsoft.com/office/officeart/2005/8/layout/list1"/>
    <dgm:cxn modelId="{3F1841D5-3FB9-A047-9C97-0EEE898EB9E7}" srcId="{09B409E4-6E44-A349-87A2-EE0CF8549442}" destId="{8844A853-141D-F24C-8FB6-54C2879F9233}" srcOrd="0" destOrd="0" parTransId="{4856222C-B998-1442-A7E3-F6B22088B88D}" sibTransId="{FA6D5FEF-682E-F842-81D6-D93CDF4ABDD2}"/>
    <dgm:cxn modelId="{9787206D-2465-1347-813C-268D2C622CD1}" type="presOf" srcId="{BFFD9AFB-D6D4-0E43-9E46-9E9E1A222927}" destId="{D4B3E82E-926E-E34A-ACA4-72D50A41C72D}" srcOrd="0" destOrd="1" presId="urn:microsoft.com/office/officeart/2005/8/layout/list1"/>
    <dgm:cxn modelId="{A1941044-759D-8742-B4B7-5EB51E97D880}" type="presOf" srcId="{BD0000F6-4C38-1A41-B3D3-267B6745AAE7}" destId="{96B323C7-53D5-6645-B61D-BDD8607F2A4D}" srcOrd="0" destOrd="0" presId="urn:microsoft.com/office/officeart/2005/8/layout/list1"/>
    <dgm:cxn modelId="{41294386-2A86-E74B-AEBC-C4FC9B1EDDA8}" srcId="{20287569-EB94-C944-BE6D-2250F2C2EBC1}" destId="{BD0000F6-4C38-1A41-B3D3-267B6745AAE7}" srcOrd="0" destOrd="0" parTransId="{E0486780-2F5E-EC47-BD07-51C0E59674A6}" sibTransId="{39EE51E8-8ADD-C942-9C00-4593E92024B4}"/>
    <dgm:cxn modelId="{8956C5EE-A33D-CA49-B035-B49F3FB19AD0}" type="presOf" srcId="{20287569-EB94-C944-BE6D-2250F2C2EBC1}" destId="{A85C9AD7-CA05-3F43-96AF-2E615A22DDA1}" srcOrd="1" destOrd="0" presId="urn:microsoft.com/office/officeart/2005/8/layout/list1"/>
    <dgm:cxn modelId="{C454E6B7-57A1-A44D-B074-E38DEBCB6757}" type="presOf" srcId="{09B409E4-6E44-A349-87A2-EE0CF8549442}" destId="{E49435BF-1F74-E547-B4B2-88E12D68A2E9}" srcOrd="1" destOrd="0" presId="urn:microsoft.com/office/officeart/2005/8/layout/list1"/>
    <dgm:cxn modelId="{8E8639EB-4C80-2F49-A59D-9ACA774FE602}" type="presParOf" srcId="{0B6FDEA8-82B9-F343-BE9F-215E98F9695F}" destId="{F8AFF27A-7F2C-7D44-897F-395495C6B992}" srcOrd="0" destOrd="0" presId="urn:microsoft.com/office/officeart/2005/8/layout/list1"/>
    <dgm:cxn modelId="{0D871E5C-1282-EC4E-B581-F99E9AE908F0}" type="presParOf" srcId="{F8AFF27A-7F2C-7D44-897F-395495C6B992}" destId="{164DB838-2A7A-5947-9AFB-414EB85C93C0}" srcOrd="0" destOrd="0" presId="urn:microsoft.com/office/officeart/2005/8/layout/list1"/>
    <dgm:cxn modelId="{88255AE2-B857-CE41-9278-8D5A1F633F1D}" type="presParOf" srcId="{F8AFF27A-7F2C-7D44-897F-395495C6B992}" destId="{E49435BF-1F74-E547-B4B2-88E12D68A2E9}" srcOrd="1" destOrd="0" presId="urn:microsoft.com/office/officeart/2005/8/layout/list1"/>
    <dgm:cxn modelId="{99B3B4F7-E20A-3D4E-A9A2-967BEB237C4E}" type="presParOf" srcId="{0B6FDEA8-82B9-F343-BE9F-215E98F9695F}" destId="{3691381F-A110-D443-9B20-874281124ACB}" srcOrd="1" destOrd="0" presId="urn:microsoft.com/office/officeart/2005/8/layout/list1"/>
    <dgm:cxn modelId="{EF1FF8CD-B1ED-4D46-ACA2-AD38A8B94C69}" type="presParOf" srcId="{0B6FDEA8-82B9-F343-BE9F-215E98F9695F}" destId="{D4B3E82E-926E-E34A-ACA4-72D50A41C72D}" srcOrd="2" destOrd="0" presId="urn:microsoft.com/office/officeart/2005/8/layout/list1"/>
    <dgm:cxn modelId="{0CC258A8-CDC2-634F-A00C-F073B1278DD8}" type="presParOf" srcId="{0B6FDEA8-82B9-F343-BE9F-215E98F9695F}" destId="{15568C6C-349F-E44B-B173-501922A19CDC}" srcOrd="3" destOrd="0" presId="urn:microsoft.com/office/officeart/2005/8/layout/list1"/>
    <dgm:cxn modelId="{48B9F4CE-EAB7-5F4A-B9E4-187383BFB048}" type="presParOf" srcId="{0B6FDEA8-82B9-F343-BE9F-215E98F9695F}" destId="{A8A1A815-3809-E44D-BBA1-887AD76F4D2E}" srcOrd="4" destOrd="0" presId="urn:microsoft.com/office/officeart/2005/8/layout/list1"/>
    <dgm:cxn modelId="{F69BFDF2-3CA2-D849-B976-24D3892D7967}" type="presParOf" srcId="{A8A1A815-3809-E44D-BBA1-887AD76F4D2E}" destId="{509A1D9B-5D95-5740-87EA-BD8C8DCC49F7}" srcOrd="0" destOrd="0" presId="urn:microsoft.com/office/officeart/2005/8/layout/list1"/>
    <dgm:cxn modelId="{947FDF81-C3A6-CF4E-82D3-38FA9134436D}" type="presParOf" srcId="{A8A1A815-3809-E44D-BBA1-887AD76F4D2E}" destId="{A85C9AD7-CA05-3F43-96AF-2E615A22DDA1}" srcOrd="1" destOrd="0" presId="urn:microsoft.com/office/officeart/2005/8/layout/list1"/>
    <dgm:cxn modelId="{82A5383C-E920-6147-9B09-43F104D21294}" type="presParOf" srcId="{0B6FDEA8-82B9-F343-BE9F-215E98F9695F}" destId="{569F894D-D736-494E-B840-50754BAB683A}" srcOrd="5" destOrd="0" presId="urn:microsoft.com/office/officeart/2005/8/layout/list1"/>
    <dgm:cxn modelId="{D6DB83D3-48F0-1C4D-8689-CCFEF6534B46}" type="presParOf" srcId="{0B6FDEA8-82B9-F343-BE9F-215E98F9695F}" destId="{96B323C7-53D5-6645-B61D-BDD8607F2A4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807FBE-CF81-BD4A-859C-7035D1F14E44}"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A98169D6-3C8A-BF44-B280-EE9F15EFD2FF}">
      <dgm:prSet custT="1"/>
      <dgm:spPr/>
      <dgm:t>
        <a:bodyPr/>
        <a:lstStyle/>
        <a:p>
          <a:pPr rtl="0"/>
          <a:r>
            <a:rPr lang="en-US" sz="2200" dirty="0" smtClean="0"/>
            <a:t>Scheduling on a multiprocessor involves three interrelated issues:</a:t>
          </a:r>
          <a:endParaRPr lang="en-US" sz="2200" dirty="0"/>
        </a:p>
      </dgm:t>
    </dgm:pt>
    <dgm:pt modelId="{979C7CA1-F3B3-074F-B94C-6B07FAF30E0A}" type="parTrans" cxnId="{05367AAF-E22E-714E-9ECB-CEA28FD8C3E2}">
      <dgm:prSet/>
      <dgm:spPr/>
      <dgm:t>
        <a:bodyPr/>
        <a:lstStyle/>
        <a:p>
          <a:endParaRPr lang="en-US"/>
        </a:p>
      </dgm:t>
    </dgm:pt>
    <dgm:pt modelId="{1AC903DD-C8DD-2F49-BA03-C53E2EF09911}" type="sibTrans" cxnId="{05367AAF-E22E-714E-9ECB-CEA28FD8C3E2}">
      <dgm:prSet/>
      <dgm:spPr/>
      <dgm:t>
        <a:bodyPr/>
        <a:lstStyle/>
        <a:p>
          <a:endParaRPr lang="en-US"/>
        </a:p>
      </dgm:t>
    </dgm:pt>
    <dgm:pt modelId="{6FD3D0F6-60DF-454F-ABE0-A73C0950E272}">
      <dgm:prSet custT="1"/>
      <dgm:spPr/>
      <dgm:t>
        <a:bodyPr/>
        <a:lstStyle/>
        <a:p>
          <a:pPr rtl="0"/>
          <a:r>
            <a:rPr lang="en-US" sz="1400" dirty="0" smtClean="0"/>
            <a:t>assignment of processes to processors</a:t>
          </a:r>
          <a:endParaRPr lang="en-US" sz="1400" dirty="0"/>
        </a:p>
      </dgm:t>
    </dgm:pt>
    <dgm:pt modelId="{C1D508F8-F208-4D4F-AE6B-145822F027A2}" type="parTrans" cxnId="{05E96515-D8A0-1A4C-96F9-FF997A058C53}">
      <dgm:prSet/>
      <dgm:spPr>
        <a:solidFill>
          <a:schemeClr val="accent6"/>
        </a:solidFill>
      </dgm:spPr>
      <dgm:t>
        <a:bodyPr/>
        <a:lstStyle/>
        <a:p>
          <a:endParaRPr lang="en-US"/>
        </a:p>
      </dgm:t>
    </dgm:pt>
    <dgm:pt modelId="{C2C6FCB3-2C4B-8A4C-B554-C35B0337E0D0}" type="sibTrans" cxnId="{05E96515-D8A0-1A4C-96F9-FF997A058C53}">
      <dgm:prSet/>
      <dgm:spPr/>
      <dgm:t>
        <a:bodyPr/>
        <a:lstStyle/>
        <a:p>
          <a:endParaRPr lang="en-US"/>
        </a:p>
      </dgm:t>
    </dgm:pt>
    <dgm:pt modelId="{51A43FBE-C286-AF49-AF99-94D96E1624EE}">
      <dgm:prSet custT="1"/>
      <dgm:spPr/>
      <dgm:t>
        <a:bodyPr/>
        <a:lstStyle/>
        <a:p>
          <a:pPr rtl="0"/>
          <a:r>
            <a:rPr lang="en-US" sz="1400" dirty="0" smtClean="0"/>
            <a:t>use of multiprogramming on individual processors</a:t>
          </a:r>
          <a:endParaRPr lang="en-US" sz="1400" dirty="0"/>
        </a:p>
      </dgm:t>
    </dgm:pt>
    <dgm:pt modelId="{0E817052-08F6-2A48-B64E-3CFDDFF0BE52}" type="parTrans" cxnId="{13BFEE7F-DAA7-F045-8A01-E54B0696EB6E}">
      <dgm:prSet/>
      <dgm:spPr>
        <a:solidFill>
          <a:schemeClr val="accent6"/>
        </a:solidFill>
      </dgm:spPr>
      <dgm:t>
        <a:bodyPr/>
        <a:lstStyle/>
        <a:p>
          <a:endParaRPr lang="en-US"/>
        </a:p>
      </dgm:t>
    </dgm:pt>
    <dgm:pt modelId="{F8D19E3B-898F-3B49-9FE0-1BAA778D7294}" type="sibTrans" cxnId="{13BFEE7F-DAA7-F045-8A01-E54B0696EB6E}">
      <dgm:prSet/>
      <dgm:spPr/>
      <dgm:t>
        <a:bodyPr/>
        <a:lstStyle/>
        <a:p>
          <a:endParaRPr lang="en-US"/>
        </a:p>
      </dgm:t>
    </dgm:pt>
    <dgm:pt modelId="{8F9418C0-C436-A54E-AC78-C9D35B59744B}">
      <dgm:prSet custT="1"/>
      <dgm:spPr/>
      <dgm:t>
        <a:bodyPr/>
        <a:lstStyle/>
        <a:p>
          <a:pPr rtl="0"/>
          <a:r>
            <a:rPr lang="en-US" sz="1400" dirty="0" smtClean="0"/>
            <a:t>actual dispatching of a process</a:t>
          </a:r>
          <a:endParaRPr lang="en-US" sz="1400" dirty="0"/>
        </a:p>
      </dgm:t>
    </dgm:pt>
    <dgm:pt modelId="{40079CBF-DEAF-2644-8F48-3FBD2094AF2B}" type="parTrans" cxnId="{D3BC9B6B-B7A9-424A-A1D1-DD669C8A27EE}">
      <dgm:prSet/>
      <dgm:spPr>
        <a:solidFill>
          <a:schemeClr val="accent6"/>
        </a:solidFill>
        <a:effectLst/>
      </dgm:spPr>
      <dgm:t>
        <a:bodyPr/>
        <a:lstStyle/>
        <a:p>
          <a:endParaRPr lang="en-US"/>
        </a:p>
      </dgm:t>
    </dgm:pt>
    <dgm:pt modelId="{9C6CDAC1-C145-644F-A874-2E0A640CDCE2}" type="sibTrans" cxnId="{D3BC9B6B-B7A9-424A-A1D1-DD669C8A27EE}">
      <dgm:prSet/>
      <dgm:spPr/>
      <dgm:t>
        <a:bodyPr/>
        <a:lstStyle/>
        <a:p>
          <a:endParaRPr lang="en-US"/>
        </a:p>
      </dgm:t>
    </dgm:pt>
    <dgm:pt modelId="{30EA4B7B-E781-6C41-9A77-DE1BFBD5665D}" type="pres">
      <dgm:prSet presAssocID="{95807FBE-CF81-BD4A-859C-7035D1F14E44}" presName="Name0" presStyleCnt="0">
        <dgm:presLayoutVars>
          <dgm:chMax val="1"/>
          <dgm:dir/>
          <dgm:animLvl val="ctr"/>
          <dgm:resizeHandles val="exact"/>
        </dgm:presLayoutVars>
      </dgm:prSet>
      <dgm:spPr/>
      <dgm:t>
        <a:bodyPr/>
        <a:lstStyle/>
        <a:p>
          <a:endParaRPr lang="en-US"/>
        </a:p>
      </dgm:t>
    </dgm:pt>
    <dgm:pt modelId="{ED3BFF58-4E76-094E-8945-18BE9500097C}" type="pres">
      <dgm:prSet presAssocID="{A98169D6-3C8A-BF44-B280-EE9F15EFD2FF}" presName="centerShape" presStyleLbl="node0" presStyleIdx="0" presStyleCnt="1" custScaleX="250541" custScaleY="130249" custLinFactNeighborX="-19360" custLinFactNeighborY="-40930"/>
      <dgm:spPr/>
      <dgm:t>
        <a:bodyPr/>
        <a:lstStyle/>
        <a:p>
          <a:endParaRPr lang="en-US"/>
        </a:p>
      </dgm:t>
    </dgm:pt>
    <dgm:pt modelId="{DD0DDF28-FF79-F540-8553-87C67D1B333F}" type="pres">
      <dgm:prSet presAssocID="{C1D508F8-F208-4D4F-AE6B-145822F027A2}" presName="parTrans" presStyleLbl="sibTrans2D1" presStyleIdx="0" presStyleCnt="3"/>
      <dgm:spPr/>
      <dgm:t>
        <a:bodyPr/>
        <a:lstStyle/>
        <a:p>
          <a:endParaRPr lang="en-US"/>
        </a:p>
      </dgm:t>
    </dgm:pt>
    <dgm:pt modelId="{52F752C9-FAE6-C348-A7C5-A985DFB44D0C}" type="pres">
      <dgm:prSet presAssocID="{C1D508F8-F208-4D4F-AE6B-145822F027A2}" presName="connectorText" presStyleLbl="sibTrans2D1" presStyleIdx="0" presStyleCnt="3"/>
      <dgm:spPr/>
      <dgm:t>
        <a:bodyPr/>
        <a:lstStyle/>
        <a:p>
          <a:endParaRPr lang="en-US"/>
        </a:p>
      </dgm:t>
    </dgm:pt>
    <dgm:pt modelId="{3C288E7E-4F2E-704A-BAD8-C9CE5F86E758}" type="pres">
      <dgm:prSet presAssocID="{6FD3D0F6-60DF-454F-ABE0-A73C0950E272}" presName="node" presStyleLbl="node1" presStyleIdx="0" presStyleCnt="3" custScaleX="124145" custScaleY="90811" custRadScaleRad="103415" custRadScaleInc="177964">
        <dgm:presLayoutVars>
          <dgm:bulletEnabled val="1"/>
        </dgm:presLayoutVars>
      </dgm:prSet>
      <dgm:spPr/>
      <dgm:t>
        <a:bodyPr/>
        <a:lstStyle/>
        <a:p>
          <a:endParaRPr lang="en-US"/>
        </a:p>
      </dgm:t>
    </dgm:pt>
    <dgm:pt modelId="{7755C729-12B1-C648-BC8B-1FDC9348CFD0}" type="pres">
      <dgm:prSet presAssocID="{0E817052-08F6-2A48-B64E-3CFDDFF0BE52}" presName="parTrans" presStyleLbl="sibTrans2D1" presStyleIdx="1" presStyleCnt="3"/>
      <dgm:spPr/>
      <dgm:t>
        <a:bodyPr/>
        <a:lstStyle/>
        <a:p>
          <a:endParaRPr lang="en-US"/>
        </a:p>
      </dgm:t>
    </dgm:pt>
    <dgm:pt modelId="{5E0B9407-CB9C-1845-B9FA-2A1D9AB6BCFF}" type="pres">
      <dgm:prSet presAssocID="{0E817052-08F6-2A48-B64E-3CFDDFF0BE52}" presName="connectorText" presStyleLbl="sibTrans2D1" presStyleIdx="1" presStyleCnt="3"/>
      <dgm:spPr/>
      <dgm:t>
        <a:bodyPr/>
        <a:lstStyle/>
        <a:p>
          <a:endParaRPr lang="en-US"/>
        </a:p>
      </dgm:t>
    </dgm:pt>
    <dgm:pt modelId="{C1D6E098-8F00-E84D-91B9-AAD7D4B50058}" type="pres">
      <dgm:prSet presAssocID="{51A43FBE-C286-AF49-AF99-94D96E1624EE}" presName="node" presStyleLbl="node1" presStyleIdx="1" presStyleCnt="3" custScaleX="154049" custScaleY="80844" custRadScaleRad="37563" custRadScaleInc="120697">
        <dgm:presLayoutVars>
          <dgm:bulletEnabled val="1"/>
        </dgm:presLayoutVars>
      </dgm:prSet>
      <dgm:spPr/>
      <dgm:t>
        <a:bodyPr/>
        <a:lstStyle/>
        <a:p>
          <a:endParaRPr lang="en-US"/>
        </a:p>
      </dgm:t>
    </dgm:pt>
    <dgm:pt modelId="{187A1EDD-B2B4-C74F-AA86-03C7486E147D}" type="pres">
      <dgm:prSet presAssocID="{40079CBF-DEAF-2644-8F48-3FBD2094AF2B}" presName="parTrans" presStyleLbl="sibTrans2D1" presStyleIdx="2" presStyleCnt="3"/>
      <dgm:spPr/>
      <dgm:t>
        <a:bodyPr/>
        <a:lstStyle/>
        <a:p>
          <a:endParaRPr lang="en-US"/>
        </a:p>
      </dgm:t>
    </dgm:pt>
    <dgm:pt modelId="{10C0B5CA-DD52-964D-A1A9-98E77638D5B6}" type="pres">
      <dgm:prSet presAssocID="{40079CBF-DEAF-2644-8F48-3FBD2094AF2B}" presName="connectorText" presStyleLbl="sibTrans2D1" presStyleIdx="2" presStyleCnt="3"/>
      <dgm:spPr/>
      <dgm:t>
        <a:bodyPr/>
        <a:lstStyle/>
        <a:p>
          <a:endParaRPr lang="en-US"/>
        </a:p>
      </dgm:t>
    </dgm:pt>
    <dgm:pt modelId="{0A278C81-1E7C-8749-9707-82BD59BACBC6}" type="pres">
      <dgm:prSet presAssocID="{8F9418C0-C436-A54E-AC78-C9D35B59744B}" presName="node" presStyleLbl="node1" presStyleIdx="2" presStyleCnt="3" custRadScaleRad="107748" custRadScaleInc="23360">
        <dgm:presLayoutVars>
          <dgm:bulletEnabled val="1"/>
        </dgm:presLayoutVars>
      </dgm:prSet>
      <dgm:spPr/>
      <dgm:t>
        <a:bodyPr/>
        <a:lstStyle/>
        <a:p>
          <a:endParaRPr lang="en-US"/>
        </a:p>
      </dgm:t>
    </dgm:pt>
  </dgm:ptLst>
  <dgm:cxnLst>
    <dgm:cxn modelId="{F95CA4BD-0F93-684B-80A9-88EE5A0F1446}" type="presOf" srcId="{0E817052-08F6-2A48-B64E-3CFDDFF0BE52}" destId="{5E0B9407-CB9C-1845-B9FA-2A1D9AB6BCFF}" srcOrd="1" destOrd="0" presId="urn:microsoft.com/office/officeart/2005/8/layout/radial5"/>
    <dgm:cxn modelId="{13BFEE7F-DAA7-F045-8A01-E54B0696EB6E}" srcId="{A98169D6-3C8A-BF44-B280-EE9F15EFD2FF}" destId="{51A43FBE-C286-AF49-AF99-94D96E1624EE}" srcOrd="1" destOrd="0" parTransId="{0E817052-08F6-2A48-B64E-3CFDDFF0BE52}" sibTransId="{F8D19E3B-898F-3B49-9FE0-1BAA778D7294}"/>
    <dgm:cxn modelId="{F3ABB424-2991-F14D-9287-6A3D54238789}" type="presOf" srcId="{C1D508F8-F208-4D4F-AE6B-145822F027A2}" destId="{DD0DDF28-FF79-F540-8553-87C67D1B333F}" srcOrd="0" destOrd="0" presId="urn:microsoft.com/office/officeart/2005/8/layout/radial5"/>
    <dgm:cxn modelId="{0AD50163-8FA1-884C-ABC1-5DC1A7537E4B}" type="presOf" srcId="{6FD3D0F6-60DF-454F-ABE0-A73C0950E272}" destId="{3C288E7E-4F2E-704A-BAD8-C9CE5F86E758}" srcOrd="0" destOrd="0" presId="urn:microsoft.com/office/officeart/2005/8/layout/radial5"/>
    <dgm:cxn modelId="{900DA441-69CE-5F48-A441-152AE375B17B}" type="presOf" srcId="{40079CBF-DEAF-2644-8F48-3FBD2094AF2B}" destId="{187A1EDD-B2B4-C74F-AA86-03C7486E147D}" srcOrd="0" destOrd="0" presId="urn:microsoft.com/office/officeart/2005/8/layout/radial5"/>
    <dgm:cxn modelId="{34548A71-7874-5E42-8576-DC48E9563872}" type="presOf" srcId="{0E817052-08F6-2A48-B64E-3CFDDFF0BE52}" destId="{7755C729-12B1-C648-BC8B-1FDC9348CFD0}" srcOrd="0" destOrd="0" presId="urn:microsoft.com/office/officeart/2005/8/layout/radial5"/>
    <dgm:cxn modelId="{F0B5F3C5-C354-7A48-A459-571B3D342821}" type="presOf" srcId="{8F9418C0-C436-A54E-AC78-C9D35B59744B}" destId="{0A278C81-1E7C-8749-9707-82BD59BACBC6}" srcOrd="0" destOrd="0" presId="urn:microsoft.com/office/officeart/2005/8/layout/radial5"/>
    <dgm:cxn modelId="{05367AAF-E22E-714E-9ECB-CEA28FD8C3E2}" srcId="{95807FBE-CF81-BD4A-859C-7035D1F14E44}" destId="{A98169D6-3C8A-BF44-B280-EE9F15EFD2FF}" srcOrd="0" destOrd="0" parTransId="{979C7CA1-F3B3-074F-B94C-6B07FAF30E0A}" sibTransId="{1AC903DD-C8DD-2F49-BA03-C53E2EF09911}"/>
    <dgm:cxn modelId="{96487485-CE73-A94B-8FD1-205618B4D5F2}" type="presOf" srcId="{95807FBE-CF81-BD4A-859C-7035D1F14E44}" destId="{30EA4B7B-E781-6C41-9A77-DE1BFBD5665D}" srcOrd="0" destOrd="0" presId="urn:microsoft.com/office/officeart/2005/8/layout/radial5"/>
    <dgm:cxn modelId="{D3BC9B6B-B7A9-424A-A1D1-DD669C8A27EE}" srcId="{A98169D6-3C8A-BF44-B280-EE9F15EFD2FF}" destId="{8F9418C0-C436-A54E-AC78-C9D35B59744B}" srcOrd="2" destOrd="0" parTransId="{40079CBF-DEAF-2644-8F48-3FBD2094AF2B}" sibTransId="{9C6CDAC1-C145-644F-A874-2E0A640CDCE2}"/>
    <dgm:cxn modelId="{05E96515-D8A0-1A4C-96F9-FF997A058C53}" srcId="{A98169D6-3C8A-BF44-B280-EE9F15EFD2FF}" destId="{6FD3D0F6-60DF-454F-ABE0-A73C0950E272}" srcOrd="0" destOrd="0" parTransId="{C1D508F8-F208-4D4F-AE6B-145822F027A2}" sibTransId="{C2C6FCB3-2C4B-8A4C-B554-C35B0337E0D0}"/>
    <dgm:cxn modelId="{15D74471-9F14-0B47-9BA7-B115DE969AE3}" type="presOf" srcId="{51A43FBE-C286-AF49-AF99-94D96E1624EE}" destId="{C1D6E098-8F00-E84D-91B9-AAD7D4B50058}" srcOrd="0" destOrd="0" presId="urn:microsoft.com/office/officeart/2005/8/layout/radial5"/>
    <dgm:cxn modelId="{8B3BADB2-26F7-E648-8C32-81184646C700}" type="presOf" srcId="{A98169D6-3C8A-BF44-B280-EE9F15EFD2FF}" destId="{ED3BFF58-4E76-094E-8945-18BE9500097C}" srcOrd="0" destOrd="0" presId="urn:microsoft.com/office/officeart/2005/8/layout/radial5"/>
    <dgm:cxn modelId="{E3669594-A8B3-FA43-B455-E58E12961215}" type="presOf" srcId="{C1D508F8-F208-4D4F-AE6B-145822F027A2}" destId="{52F752C9-FAE6-C348-A7C5-A985DFB44D0C}" srcOrd="1" destOrd="0" presId="urn:microsoft.com/office/officeart/2005/8/layout/radial5"/>
    <dgm:cxn modelId="{EDC17AF7-D743-6347-8AE4-0D840D34E21E}" type="presOf" srcId="{40079CBF-DEAF-2644-8F48-3FBD2094AF2B}" destId="{10C0B5CA-DD52-964D-A1A9-98E77638D5B6}" srcOrd="1" destOrd="0" presId="urn:microsoft.com/office/officeart/2005/8/layout/radial5"/>
    <dgm:cxn modelId="{D5DDF4A7-46E1-FF4D-BA33-7817652B3E5D}" type="presParOf" srcId="{30EA4B7B-E781-6C41-9A77-DE1BFBD5665D}" destId="{ED3BFF58-4E76-094E-8945-18BE9500097C}" srcOrd="0" destOrd="0" presId="urn:microsoft.com/office/officeart/2005/8/layout/radial5"/>
    <dgm:cxn modelId="{CA087D5A-5F3F-F140-9A45-946C8DFFFC35}" type="presParOf" srcId="{30EA4B7B-E781-6C41-9A77-DE1BFBD5665D}" destId="{DD0DDF28-FF79-F540-8553-87C67D1B333F}" srcOrd="1" destOrd="0" presId="urn:microsoft.com/office/officeart/2005/8/layout/radial5"/>
    <dgm:cxn modelId="{AA32C629-8228-1C42-9637-88822CB0108B}" type="presParOf" srcId="{DD0DDF28-FF79-F540-8553-87C67D1B333F}" destId="{52F752C9-FAE6-C348-A7C5-A985DFB44D0C}" srcOrd="0" destOrd="0" presId="urn:microsoft.com/office/officeart/2005/8/layout/radial5"/>
    <dgm:cxn modelId="{6FA34A2B-BAB7-3442-AF88-92B1BB00D5FF}" type="presParOf" srcId="{30EA4B7B-E781-6C41-9A77-DE1BFBD5665D}" destId="{3C288E7E-4F2E-704A-BAD8-C9CE5F86E758}" srcOrd="2" destOrd="0" presId="urn:microsoft.com/office/officeart/2005/8/layout/radial5"/>
    <dgm:cxn modelId="{2013BF76-A115-D248-A2FB-4C4D23B7B1C2}" type="presParOf" srcId="{30EA4B7B-E781-6C41-9A77-DE1BFBD5665D}" destId="{7755C729-12B1-C648-BC8B-1FDC9348CFD0}" srcOrd="3" destOrd="0" presId="urn:microsoft.com/office/officeart/2005/8/layout/radial5"/>
    <dgm:cxn modelId="{EA1E84A3-6B89-194F-BCF8-A447F2355BDA}" type="presParOf" srcId="{7755C729-12B1-C648-BC8B-1FDC9348CFD0}" destId="{5E0B9407-CB9C-1845-B9FA-2A1D9AB6BCFF}" srcOrd="0" destOrd="0" presId="urn:microsoft.com/office/officeart/2005/8/layout/radial5"/>
    <dgm:cxn modelId="{749A8CFC-A1D1-CD46-A0C9-F5FA6783492B}" type="presParOf" srcId="{30EA4B7B-E781-6C41-9A77-DE1BFBD5665D}" destId="{C1D6E098-8F00-E84D-91B9-AAD7D4B50058}" srcOrd="4" destOrd="0" presId="urn:microsoft.com/office/officeart/2005/8/layout/radial5"/>
    <dgm:cxn modelId="{FE9BF6C5-4622-E442-AA25-D16E32FE4CF6}" type="presParOf" srcId="{30EA4B7B-E781-6C41-9A77-DE1BFBD5665D}" destId="{187A1EDD-B2B4-C74F-AA86-03C7486E147D}" srcOrd="5" destOrd="0" presId="urn:microsoft.com/office/officeart/2005/8/layout/radial5"/>
    <dgm:cxn modelId="{4BE56C3B-A4C1-0846-8756-3542465D25A7}" type="presParOf" srcId="{187A1EDD-B2B4-C74F-AA86-03C7486E147D}" destId="{10C0B5CA-DD52-964D-A1A9-98E77638D5B6}" srcOrd="0" destOrd="0" presId="urn:microsoft.com/office/officeart/2005/8/layout/radial5"/>
    <dgm:cxn modelId="{6C2F2150-5DF9-9C43-85A1-E3A986DF5199}" type="presParOf" srcId="{30EA4B7B-E781-6C41-9A77-DE1BFBD5665D}" destId="{0A278C81-1E7C-8749-9707-82BD59BACBC6}"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08A4C-B0C7-2041-A5BD-40868AF77C3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545AF9DA-1DE0-6F41-9AAE-96F36BC9E6CD}">
      <dgm:prSet phldrT="[Text]" custT="1"/>
      <dgm:spPr/>
      <dgm:t>
        <a:bodyPr/>
        <a:lstStyle/>
        <a:p>
          <a:r>
            <a:rPr lang="en-US" sz="1400" dirty="0" smtClean="0"/>
            <a:t>Assuming all processors are equal, it is simplest to treat processors as a pooled resource and assign processes to processors on demand</a:t>
          </a:r>
          <a:endParaRPr lang="en-US" sz="1400" dirty="0"/>
        </a:p>
      </dgm:t>
    </dgm:pt>
    <dgm:pt modelId="{EF8E9BBC-E9A7-DD4F-8D6A-73D9BD7B891C}" type="parTrans" cxnId="{6C811193-9CE0-1944-9A75-D38C41440F16}">
      <dgm:prSet/>
      <dgm:spPr/>
      <dgm:t>
        <a:bodyPr/>
        <a:lstStyle/>
        <a:p>
          <a:endParaRPr lang="en-US"/>
        </a:p>
      </dgm:t>
    </dgm:pt>
    <dgm:pt modelId="{61D0D1C7-CE8C-A04C-B242-AC55C2F97960}" type="sibTrans" cxnId="{6C811193-9CE0-1944-9A75-D38C41440F16}">
      <dgm:prSet/>
      <dgm:spPr/>
      <dgm:t>
        <a:bodyPr/>
        <a:lstStyle/>
        <a:p>
          <a:endParaRPr lang="en-US"/>
        </a:p>
      </dgm:t>
    </dgm:pt>
    <dgm:pt modelId="{B489FC28-F26A-FE4E-A28F-C15339FC8769}">
      <dgm:prSet custT="1"/>
      <dgm:spPr>
        <a:solidFill>
          <a:schemeClr val="accent2"/>
        </a:solidFill>
        <a:ln>
          <a:solidFill>
            <a:schemeClr val="accent6">
              <a:lumMod val="75000"/>
            </a:schemeClr>
          </a:solidFill>
        </a:ln>
      </dgm:spPr>
      <dgm:t>
        <a:bodyPr/>
        <a:lstStyle/>
        <a:p>
          <a:r>
            <a:rPr lang="en-US" sz="1400" dirty="0" smtClean="0"/>
            <a:t>static or dynamic needs to be determined</a:t>
          </a:r>
        </a:p>
      </dgm:t>
    </dgm:pt>
    <dgm:pt modelId="{9A92E5DE-E0D4-C24B-8901-31E89FF45A07}" type="parTrans" cxnId="{1824375E-2080-CE42-BFF5-9998E13B688C}">
      <dgm:prSet/>
      <dgm:spPr/>
      <dgm:t>
        <a:bodyPr/>
        <a:lstStyle/>
        <a:p>
          <a:endParaRPr lang="en-US"/>
        </a:p>
      </dgm:t>
    </dgm:pt>
    <dgm:pt modelId="{5D528C38-AA4F-F944-A4C2-A2EB57658701}" type="sibTrans" cxnId="{1824375E-2080-CE42-BFF5-9998E13B688C}">
      <dgm:prSet/>
      <dgm:spPr/>
      <dgm:t>
        <a:bodyPr/>
        <a:lstStyle/>
        <a:p>
          <a:endParaRPr lang="en-US"/>
        </a:p>
      </dgm:t>
    </dgm:pt>
    <dgm:pt modelId="{8959EEB5-3345-2B45-B67E-35B21A4C2C07}">
      <dgm:prSet custT="1"/>
      <dgm:spPr/>
      <dgm:t>
        <a:bodyPr/>
        <a:lstStyle/>
        <a:p>
          <a:r>
            <a:rPr lang="en-US" sz="1400" dirty="0" smtClean="0"/>
            <a:t>If a process is permanently assigned to one processor from activation until its completion, then a dedicated short-term queue is maintained for each processor</a:t>
          </a:r>
        </a:p>
      </dgm:t>
    </dgm:pt>
    <dgm:pt modelId="{45EC9906-53D3-A84D-849E-E081A4957950}" type="parTrans" cxnId="{D6D58403-3B34-C34B-9021-65C35CE99F71}">
      <dgm:prSet/>
      <dgm:spPr/>
      <dgm:t>
        <a:bodyPr/>
        <a:lstStyle/>
        <a:p>
          <a:endParaRPr lang="en-US"/>
        </a:p>
      </dgm:t>
    </dgm:pt>
    <dgm:pt modelId="{E19065EF-0ADD-6A48-BEBA-978AED5C671B}" type="sibTrans" cxnId="{D6D58403-3B34-C34B-9021-65C35CE99F71}">
      <dgm:prSet/>
      <dgm:spPr/>
      <dgm:t>
        <a:bodyPr/>
        <a:lstStyle/>
        <a:p>
          <a:endParaRPr lang="en-US"/>
        </a:p>
      </dgm:t>
    </dgm:pt>
    <dgm:pt modelId="{1EB49C0D-9DC0-7149-9C8C-A4454991B2DC}">
      <dgm:prSet custT="1"/>
      <dgm:spPr>
        <a:solidFill>
          <a:schemeClr val="accent2"/>
        </a:solidFill>
        <a:ln>
          <a:solidFill>
            <a:schemeClr val="accent6">
              <a:lumMod val="75000"/>
            </a:schemeClr>
          </a:solidFill>
        </a:ln>
      </dgm:spPr>
      <dgm:t>
        <a:bodyPr/>
        <a:lstStyle/>
        <a:p>
          <a:r>
            <a:rPr lang="en-US" sz="1400" dirty="0" smtClean="0"/>
            <a:t>advantage is that there may be less overhead in the scheduling function</a:t>
          </a:r>
        </a:p>
      </dgm:t>
    </dgm:pt>
    <dgm:pt modelId="{C111E695-D917-CC4B-ACEA-E7C71780C6EE}" type="parTrans" cxnId="{DA66992D-56B4-244F-AAF6-6011DB65EB62}">
      <dgm:prSet/>
      <dgm:spPr/>
      <dgm:t>
        <a:bodyPr/>
        <a:lstStyle/>
        <a:p>
          <a:endParaRPr lang="en-US"/>
        </a:p>
      </dgm:t>
    </dgm:pt>
    <dgm:pt modelId="{4DEAB290-6577-E542-8E70-8DE65BFF5218}" type="sibTrans" cxnId="{DA66992D-56B4-244F-AAF6-6011DB65EB62}">
      <dgm:prSet/>
      <dgm:spPr/>
      <dgm:t>
        <a:bodyPr/>
        <a:lstStyle/>
        <a:p>
          <a:endParaRPr lang="en-US"/>
        </a:p>
      </dgm:t>
    </dgm:pt>
    <dgm:pt modelId="{8BB955B2-31E1-2642-89EF-24205BEE29FE}">
      <dgm:prSet custT="1"/>
      <dgm:spPr>
        <a:solidFill>
          <a:schemeClr val="accent2"/>
        </a:solidFill>
        <a:ln>
          <a:solidFill>
            <a:schemeClr val="accent6">
              <a:lumMod val="75000"/>
            </a:schemeClr>
          </a:solidFill>
        </a:ln>
      </dgm:spPr>
      <dgm:t>
        <a:bodyPr/>
        <a:lstStyle/>
        <a:p>
          <a:r>
            <a:rPr lang="en-US" sz="1400" dirty="0" smtClean="0"/>
            <a:t>allows group or gang scheduling</a:t>
          </a:r>
        </a:p>
      </dgm:t>
    </dgm:pt>
    <dgm:pt modelId="{EB87977B-70A8-1C46-855D-63AE978429F6}" type="parTrans" cxnId="{E04316EC-B8AB-504B-881F-623C0BFCECDF}">
      <dgm:prSet/>
      <dgm:spPr/>
      <dgm:t>
        <a:bodyPr/>
        <a:lstStyle/>
        <a:p>
          <a:endParaRPr lang="en-US"/>
        </a:p>
      </dgm:t>
    </dgm:pt>
    <dgm:pt modelId="{0BD0FBD0-7657-3D48-893C-58C5F906826F}" type="sibTrans" cxnId="{E04316EC-B8AB-504B-881F-623C0BFCECDF}">
      <dgm:prSet/>
      <dgm:spPr/>
      <dgm:t>
        <a:bodyPr/>
        <a:lstStyle/>
        <a:p>
          <a:endParaRPr lang="en-US"/>
        </a:p>
      </dgm:t>
    </dgm:pt>
    <dgm:pt modelId="{37B3C9BA-9B4B-E84E-816A-995B8B597595}" type="pres">
      <dgm:prSet presAssocID="{D9408A4C-B0C7-2041-A5BD-40868AF77C36}" presName="Name0" presStyleCnt="0">
        <dgm:presLayoutVars>
          <dgm:chPref val="3"/>
          <dgm:dir/>
          <dgm:animLvl val="lvl"/>
          <dgm:resizeHandles/>
        </dgm:presLayoutVars>
      </dgm:prSet>
      <dgm:spPr/>
      <dgm:t>
        <a:bodyPr/>
        <a:lstStyle/>
        <a:p>
          <a:endParaRPr lang="en-US"/>
        </a:p>
      </dgm:t>
    </dgm:pt>
    <dgm:pt modelId="{8B016C6D-4739-E046-9F2E-556B585342EB}" type="pres">
      <dgm:prSet presAssocID="{545AF9DA-1DE0-6F41-9AAE-96F36BC9E6CD}" presName="horFlow" presStyleCnt="0"/>
      <dgm:spPr/>
    </dgm:pt>
    <dgm:pt modelId="{887339F6-A01D-5E44-979F-785405A16345}" type="pres">
      <dgm:prSet presAssocID="{545AF9DA-1DE0-6F41-9AAE-96F36BC9E6CD}" presName="bigChev" presStyleLbl="node1" presStyleIdx="0" presStyleCnt="2"/>
      <dgm:spPr/>
      <dgm:t>
        <a:bodyPr/>
        <a:lstStyle/>
        <a:p>
          <a:endParaRPr lang="en-US"/>
        </a:p>
      </dgm:t>
    </dgm:pt>
    <dgm:pt modelId="{088EB047-1883-2D45-91E6-2E7DC17F4A84}" type="pres">
      <dgm:prSet presAssocID="{9A92E5DE-E0D4-C24B-8901-31E89FF45A07}" presName="parTrans" presStyleCnt="0"/>
      <dgm:spPr/>
    </dgm:pt>
    <dgm:pt modelId="{B34C1D56-B705-2A41-B133-416B623420F9}" type="pres">
      <dgm:prSet presAssocID="{B489FC28-F26A-FE4E-A28F-C15339FC8769}" presName="node" presStyleLbl="alignAccFollowNode1" presStyleIdx="0" presStyleCnt="3">
        <dgm:presLayoutVars>
          <dgm:bulletEnabled val="1"/>
        </dgm:presLayoutVars>
      </dgm:prSet>
      <dgm:spPr/>
      <dgm:t>
        <a:bodyPr/>
        <a:lstStyle/>
        <a:p>
          <a:endParaRPr lang="en-US"/>
        </a:p>
      </dgm:t>
    </dgm:pt>
    <dgm:pt modelId="{B7C8ED37-2BC1-9343-9C2B-C78B2BB2C14F}" type="pres">
      <dgm:prSet presAssocID="{545AF9DA-1DE0-6F41-9AAE-96F36BC9E6CD}" presName="vSp" presStyleCnt="0"/>
      <dgm:spPr/>
    </dgm:pt>
    <dgm:pt modelId="{5A3085BB-C799-5445-9DEC-883FECE2962A}" type="pres">
      <dgm:prSet presAssocID="{8959EEB5-3345-2B45-B67E-35B21A4C2C07}" presName="horFlow" presStyleCnt="0"/>
      <dgm:spPr/>
    </dgm:pt>
    <dgm:pt modelId="{F2E715AA-8A50-8C4F-BB3F-94EBA17F7FAD}" type="pres">
      <dgm:prSet presAssocID="{8959EEB5-3345-2B45-B67E-35B21A4C2C07}" presName="bigChev" presStyleLbl="node1" presStyleIdx="1" presStyleCnt="2"/>
      <dgm:spPr/>
      <dgm:t>
        <a:bodyPr/>
        <a:lstStyle/>
        <a:p>
          <a:endParaRPr lang="en-US"/>
        </a:p>
      </dgm:t>
    </dgm:pt>
    <dgm:pt modelId="{1D2E03B8-4724-2541-BC65-1E723B30A0D3}" type="pres">
      <dgm:prSet presAssocID="{C111E695-D917-CC4B-ACEA-E7C71780C6EE}" presName="parTrans" presStyleCnt="0"/>
      <dgm:spPr/>
    </dgm:pt>
    <dgm:pt modelId="{81D435A4-4EDD-3741-B0E3-FF273C8D44ED}" type="pres">
      <dgm:prSet presAssocID="{1EB49C0D-9DC0-7149-9C8C-A4454991B2DC}" presName="node" presStyleLbl="alignAccFollowNode1" presStyleIdx="1" presStyleCnt="3">
        <dgm:presLayoutVars>
          <dgm:bulletEnabled val="1"/>
        </dgm:presLayoutVars>
      </dgm:prSet>
      <dgm:spPr/>
      <dgm:t>
        <a:bodyPr/>
        <a:lstStyle/>
        <a:p>
          <a:endParaRPr lang="en-US"/>
        </a:p>
      </dgm:t>
    </dgm:pt>
    <dgm:pt modelId="{C5855040-14B0-7947-BDAE-3F26CBD010E6}" type="pres">
      <dgm:prSet presAssocID="{4DEAB290-6577-E542-8E70-8DE65BFF5218}" presName="sibTrans" presStyleCnt="0"/>
      <dgm:spPr/>
    </dgm:pt>
    <dgm:pt modelId="{E6CEACB2-BEEF-094E-9244-233222A6EEE1}" type="pres">
      <dgm:prSet presAssocID="{8BB955B2-31E1-2642-89EF-24205BEE29FE}" presName="node" presStyleLbl="alignAccFollowNode1" presStyleIdx="2" presStyleCnt="3">
        <dgm:presLayoutVars>
          <dgm:bulletEnabled val="1"/>
        </dgm:presLayoutVars>
      </dgm:prSet>
      <dgm:spPr/>
      <dgm:t>
        <a:bodyPr/>
        <a:lstStyle/>
        <a:p>
          <a:endParaRPr lang="en-US"/>
        </a:p>
      </dgm:t>
    </dgm:pt>
  </dgm:ptLst>
  <dgm:cxnLst>
    <dgm:cxn modelId="{E04316EC-B8AB-504B-881F-623C0BFCECDF}" srcId="{8959EEB5-3345-2B45-B67E-35B21A4C2C07}" destId="{8BB955B2-31E1-2642-89EF-24205BEE29FE}" srcOrd="1" destOrd="0" parTransId="{EB87977B-70A8-1C46-855D-63AE978429F6}" sibTransId="{0BD0FBD0-7657-3D48-893C-58C5F906826F}"/>
    <dgm:cxn modelId="{9555582A-1861-6D44-B9A3-0FF64E8463BA}" type="presOf" srcId="{B489FC28-F26A-FE4E-A28F-C15339FC8769}" destId="{B34C1D56-B705-2A41-B133-416B623420F9}" srcOrd="0" destOrd="0" presId="urn:microsoft.com/office/officeart/2005/8/layout/lProcess3"/>
    <dgm:cxn modelId="{C0DE3A57-C92E-654C-94E8-4545464EF584}" type="presOf" srcId="{8959EEB5-3345-2B45-B67E-35B21A4C2C07}" destId="{F2E715AA-8A50-8C4F-BB3F-94EBA17F7FAD}" srcOrd="0" destOrd="0" presId="urn:microsoft.com/office/officeart/2005/8/layout/lProcess3"/>
    <dgm:cxn modelId="{1824375E-2080-CE42-BFF5-9998E13B688C}" srcId="{545AF9DA-1DE0-6F41-9AAE-96F36BC9E6CD}" destId="{B489FC28-F26A-FE4E-A28F-C15339FC8769}" srcOrd="0" destOrd="0" parTransId="{9A92E5DE-E0D4-C24B-8901-31E89FF45A07}" sibTransId="{5D528C38-AA4F-F944-A4C2-A2EB57658701}"/>
    <dgm:cxn modelId="{6C811193-9CE0-1944-9A75-D38C41440F16}" srcId="{D9408A4C-B0C7-2041-A5BD-40868AF77C36}" destId="{545AF9DA-1DE0-6F41-9AAE-96F36BC9E6CD}" srcOrd="0" destOrd="0" parTransId="{EF8E9BBC-E9A7-DD4F-8D6A-73D9BD7B891C}" sibTransId="{61D0D1C7-CE8C-A04C-B242-AC55C2F97960}"/>
    <dgm:cxn modelId="{9375CC97-8FF7-E64C-B162-E6F19F5325F9}" type="presOf" srcId="{1EB49C0D-9DC0-7149-9C8C-A4454991B2DC}" destId="{81D435A4-4EDD-3741-B0E3-FF273C8D44ED}" srcOrd="0" destOrd="0" presId="urn:microsoft.com/office/officeart/2005/8/layout/lProcess3"/>
    <dgm:cxn modelId="{127F463F-6188-8B40-A344-F4B562BC2589}" type="presOf" srcId="{D9408A4C-B0C7-2041-A5BD-40868AF77C36}" destId="{37B3C9BA-9B4B-E84E-816A-995B8B597595}" srcOrd="0" destOrd="0" presId="urn:microsoft.com/office/officeart/2005/8/layout/lProcess3"/>
    <dgm:cxn modelId="{C58F7D54-8470-D249-A512-8C8F02E777C0}" type="presOf" srcId="{8BB955B2-31E1-2642-89EF-24205BEE29FE}" destId="{E6CEACB2-BEEF-094E-9244-233222A6EEE1}" srcOrd="0" destOrd="0" presId="urn:microsoft.com/office/officeart/2005/8/layout/lProcess3"/>
    <dgm:cxn modelId="{B5EB9849-7F44-274D-8A1A-6A828BB2F7A9}" type="presOf" srcId="{545AF9DA-1DE0-6F41-9AAE-96F36BC9E6CD}" destId="{887339F6-A01D-5E44-979F-785405A16345}" srcOrd="0" destOrd="0" presId="urn:microsoft.com/office/officeart/2005/8/layout/lProcess3"/>
    <dgm:cxn modelId="{DA66992D-56B4-244F-AAF6-6011DB65EB62}" srcId="{8959EEB5-3345-2B45-B67E-35B21A4C2C07}" destId="{1EB49C0D-9DC0-7149-9C8C-A4454991B2DC}" srcOrd="0" destOrd="0" parTransId="{C111E695-D917-CC4B-ACEA-E7C71780C6EE}" sibTransId="{4DEAB290-6577-E542-8E70-8DE65BFF5218}"/>
    <dgm:cxn modelId="{D6D58403-3B34-C34B-9021-65C35CE99F71}" srcId="{D9408A4C-B0C7-2041-A5BD-40868AF77C36}" destId="{8959EEB5-3345-2B45-B67E-35B21A4C2C07}" srcOrd="1" destOrd="0" parTransId="{45EC9906-53D3-A84D-849E-E081A4957950}" sibTransId="{E19065EF-0ADD-6A48-BEBA-978AED5C671B}"/>
    <dgm:cxn modelId="{95E467E4-D5FB-6B43-9EAB-7484FC9A4D97}" type="presParOf" srcId="{37B3C9BA-9B4B-E84E-816A-995B8B597595}" destId="{8B016C6D-4739-E046-9F2E-556B585342EB}" srcOrd="0" destOrd="0" presId="urn:microsoft.com/office/officeart/2005/8/layout/lProcess3"/>
    <dgm:cxn modelId="{B9B85E53-1648-0442-BA0D-D0FC52D680CA}" type="presParOf" srcId="{8B016C6D-4739-E046-9F2E-556B585342EB}" destId="{887339F6-A01D-5E44-979F-785405A16345}" srcOrd="0" destOrd="0" presId="urn:microsoft.com/office/officeart/2005/8/layout/lProcess3"/>
    <dgm:cxn modelId="{0B204BEE-60FF-B344-A60C-8F1091EB6F64}" type="presParOf" srcId="{8B016C6D-4739-E046-9F2E-556B585342EB}" destId="{088EB047-1883-2D45-91E6-2E7DC17F4A84}" srcOrd="1" destOrd="0" presId="urn:microsoft.com/office/officeart/2005/8/layout/lProcess3"/>
    <dgm:cxn modelId="{76B0ECF2-09ED-654B-8E32-61D0AD6D1EB9}" type="presParOf" srcId="{8B016C6D-4739-E046-9F2E-556B585342EB}" destId="{B34C1D56-B705-2A41-B133-416B623420F9}" srcOrd="2" destOrd="0" presId="urn:microsoft.com/office/officeart/2005/8/layout/lProcess3"/>
    <dgm:cxn modelId="{931C9E93-41B8-EB43-9B61-D471AEAF9397}" type="presParOf" srcId="{37B3C9BA-9B4B-E84E-816A-995B8B597595}" destId="{B7C8ED37-2BC1-9343-9C2B-C78B2BB2C14F}" srcOrd="1" destOrd="0" presId="urn:microsoft.com/office/officeart/2005/8/layout/lProcess3"/>
    <dgm:cxn modelId="{F81D1213-79F3-3741-B4F7-499004F4D00B}" type="presParOf" srcId="{37B3C9BA-9B4B-E84E-816A-995B8B597595}" destId="{5A3085BB-C799-5445-9DEC-883FECE2962A}" srcOrd="2" destOrd="0" presId="urn:microsoft.com/office/officeart/2005/8/layout/lProcess3"/>
    <dgm:cxn modelId="{19CE547C-6726-7641-9FDF-1CAACE0C8C63}" type="presParOf" srcId="{5A3085BB-C799-5445-9DEC-883FECE2962A}" destId="{F2E715AA-8A50-8C4F-BB3F-94EBA17F7FAD}" srcOrd="0" destOrd="0" presId="urn:microsoft.com/office/officeart/2005/8/layout/lProcess3"/>
    <dgm:cxn modelId="{C046697E-0075-B94A-A65C-5CE4B3E28B10}" type="presParOf" srcId="{5A3085BB-C799-5445-9DEC-883FECE2962A}" destId="{1D2E03B8-4724-2541-BC65-1E723B30A0D3}" srcOrd="1" destOrd="0" presId="urn:microsoft.com/office/officeart/2005/8/layout/lProcess3"/>
    <dgm:cxn modelId="{5BA61236-C286-F24A-9185-264405B88B38}" type="presParOf" srcId="{5A3085BB-C799-5445-9DEC-883FECE2962A}" destId="{81D435A4-4EDD-3741-B0E3-FF273C8D44ED}" srcOrd="2" destOrd="0" presId="urn:microsoft.com/office/officeart/2005/8/layout/lProcess3"/>
    <dgm:cxn modelId="{5790167E-E252-8249-80EF-612C057DD804}" type="presParOf" srcId="{5A3085BB-C799-5445-9DEC-883FECE2962A}" destId="{C5855040-14B0-7947-BDAE-3F26CBD010E6}" srcOrd="3" destOrd="0" presId="urn:microsoft.com/office/officeart/2005/8/layout/lProcess3"/>
    <dgm:cxn modelId="{A0ABF483-04FF-8D4D-96A1-C7C769083A7F}" type="presParOf" srcId="{5A3085BB-C799-5445-9DEC-883FECE2962A}" destId="{E6CEACB2-BEEF-094E-9244-233222A6EE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289DD1-0DBB-D64B-805E-5F598BD365F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CAEABA4-2D8F-BB4E-9FC5-179203A7557D}">
      <dgm:prSet phldrT="[Text]"/>
      <dgm:spPr/>
      <dgm:t>
        <a:bodyPr/>
        <a:lstStyle/>
        <a:p>
          <a:r>
            <a:rPr lang="en-US" dirty="0" smtClean="0"/>
            <a:t>Disadvantages:</a:t>
          </a:r>
          <a:endParaRPr lang="en-US" dirty="0"/>
        </a:p>
      </dgm:t>
    </dgm:pt>
    <dgm:pt modelId="{21B46EEF-57E3-2E47-A1FB-FBB224AAC6CB}" type="parTrans" cxnId="{66ABBC3F-EB28-4D43-BA1E-3D838D8D8305}">
      <dgm:prSet/>
      <dgm:spPr/>
      <dgm:t>
        <a:bodyPr/>
        <a:lstStyle/>
        <a:p>
          <a:endParaRPr lang="en-US"/>
        </a:p>
      </dgm:t>
    </dgm:pt>
    <dgm:pt modelId="{2E2B2356-089D-5043-A995-D21E3D0A5C39}" type="sibTrans" cxnId="{66ABBC3F-EB28-4D43-BA1E-3D838D8D8305}">
      <dgm:prSet/>
      <dgm:spPr/>
      <dgm:t>
        <a:bodyPr/>
        <a:lstStyle/>
        <a:p>
          <a:endParaRPr lang="en-US"/>
        </a:p>
      </dgm:t>
    </dgm:pt>
    <dgm:pt modelId="{8673B075-3002-F046-9790-F74FEB30BD37}">
      <dgm:prSet/>
      <dgm:spPr>
        <a:solidFill>
          <a:schemeClr val="bg1"/>
        </a:solidFill>
      </dgm:spPr>
      <dgm:t>
        <a:bodyPr/>
        <a:lstStyle/>
        <a:p>
          <a:r>
            <a:rPr lang="en-US" smtClean="0"/>
            <a:t>failure of master brings down whole system</a:t>
          </a:r>
          <a:endParaRPr lang="en-US" dirty="0" smtClean="0"/>
        </a:p>
      </dgm:t>
    </dgm:pt>
    <dgm:pt modelId="{4B1BF06B-96E8-E246-A05B-52EE52482C68}" type="parTrans" cxnId="{9FDDECDC-C1F0-CD49-990E-7605EB8B7E01}">
      <dgm:prSet/>
      <dgm:spPr/>
      <dgm:t>
        <a:bodyPr/>
        <a:lstStyle/>
        <a:p>
          <a:endParaRPr lang="en-US"/>
        </a:p>
      </dgm:t>
    </dgm:pt>
    <dgm:pt modelId="{FCB3961A-5193-2044-BA4F-D598251EFF7D}" type="sibTrans" cxnId="{9FDDECDC-C1F0-CD49-990E-7605EB8B7E01}">
      <dgm:prSet/>
      <dgm:spPr/>
      <dgm:t>
        <a:bodyPr/>
        <a:lstStyle/>
        <a:p>
          <a:endParaRPr lang="en-US"/>
        </a:p>
      </dgm:t>
    </dgm:pt>
    <dgm:pt modelId="{1AB26F47-661C-D645-8EB8-FB87559E4F9F}">
      <dgm:prSet/>
      <dgm:spPr>
        <a:solidFill>
          <a:schemeClr val="bg1"/>
        </a:solidFill>
      </dgm:spPr>
      <dgm:t>
        <a:bodyPr/>
        <a:lstStyle/>
        <a:p>
          <a:r>
            <a:rPr lang="en-US" smtClean="0"/>
            <a:t>master can become a performance bottleneck</a:t>
          </a:r>
          <a:endParaRPr lang="en-US" dirty="0" smtClean="0"/>
        </a:p>
      </dgm:t>
    </dgm:pt>
    <dgm:pt modelId="{F3B8CA83-1352-2F43-AC47-40FBEED7FE97}" type="parTrans" cxnId="{CCFFDE0E-E4F6-224D-B434-9794ACFFF882}">
      <dgm:prSet/>
      <dgm:spPr/>
      <dgm:t>
        <a:bodyPr/>
        <a:lstStyle/>
        <a:p>
          <a:endParaRPr lang="en-US"/>
        </a:p>
      </dgm:t>
    </dgm:pt>
    <dgm:pt modelId="{74E362EE-3A74-0548-990B-A5D06DE58957}" type="sibTrans" cxnId="{CCFFDE0E-E4F6-224D-B434-9794ACFFF882}">
      <dgm:prSet/>
      <dgm:spPr/>
      <dgm:t>
        <a:bodyPr/>
        <a:lstStyle/>
        <a:p>
          <a:endParaRPr lang="en-US"/>
        </a:p>
      </dgm:t>
    </dgm:pt>
    <dgm:pt modelId="{B2FD17F8-FED7-8E43-A471-F6257C74D6B7}" type="pres">
      <dgm:prSet presAssocID="{79289DD1-0DBB-D64B-805E-5F598BD365FF}" presName="Name0" presStyleCnt="0">
        <dgm:presLayoutVars>
          <dgm:dir/>
          <dgm:animLvl val="lvl"/>
          <dgm:resizeHandles val="exact"/>
        </dgm:presLayoutVars>
      </dgm:prSet>
      <dgm:spPr/>
      <dgm:t>
        <a:bodyPr/>
        <a:lstStyle/>
        <a:p>
          <a:endParaRPr lang="en-US"/>
        </a:p>
      </dgm:t>
    </dgm:pt>
    <dgm:pt modelId="{D974D8CA-8E73-D84A-BF78-BB326FCB0650}" type="pres">
      <dgm:prSet presAssocID="{3CAEABA4-2D8F-BB4E-9FC5-179203A7557D}" presName="composite" presStyleCnt="0"/>
      <dgm:spPr/>
    </dgm:pt>
    <dgm:pt modelId="{D82A1B79-8D23-9C45-BDAD-C179580C41D4}" type="pres">
      <dgm:prSet presAssocID="{3CAEABA4-2D8F-BB4E-9FC5-179203A7557D}" presName="parTx" presStyleLbl="alignNode1" presStyleIdx="0" presStyleCnt="1">
        <dgm:presLayoutVars>
          <dgm:chMax val="0"/>
          <dgm:chPref val="0"/>
          <dgm:bulletEnabled val="1"/>
        </dgm:presLayoutVars>
      </dgm:prSet>
      <dgm:spPr/>
      <dgm:t>
        <a:bodyPr/>
        <a:lstStyle/>
        <a:p>
          <a:endParaRPr lang="en-US"/>
        </a:p>
      </dgm:t>
    </dgm:pt>
    <dgm:pt modelId="{A4C85181-622D-7341-8970-7667EB4F7EA2}" type="pres">
      <dgm:prSet presAssocID="{3CAEABA4-2D8F-BB4E-9FC5-179203A7557D}" presName="desTx" presStyleLbl="alignAccFollowNode1" presStyleIdx="0" presStyleCnt="1">
        <dgm:presLayoutVars>
          <dgm:bulletEnabled val="1"/>
        </dgm:presLayoutVars>
      </dgm:prSet>
      <dgm:spPr/>
      <dgm:t>
        <a:bodyPr/>
        <a:lstStyle/>
        <a:p>
          <a:endParaRPr lang="en-US"/>
        </a:p>
      </dgm:t>
    </dgm:pt>
  </dgm:ptLst>
  <dgm:cxnLst>
    <dgm:cxn modelId="{9FDDECDC-C1F0-CD49-990E-7605EB8B7E01}" srcId="{3CAEABA4-2D8F-BB4E-9FC5-179203A7557D}" destId="{8673B075-3002-F046-9790-F74FEB30BD37}" srcOrd="0" destOrd="0" parTransId="{4B1BF06B-96E8-E246-A05B-52EE52482C68}" sibTransId="{FCB3961A-5193-2044-BA4F-D598251EFF7D}"/>
    <dgm:cxn modelId="{24C5365B-E1A7-8C4B-A88A-AFC0DA4F3A32}" type="presOf" srcId="{8673B075-3002-F046-9790-F74FEB30BD37}" destId="{A4C85181-622D-7341-8970-7667EB4F7EA2}" srcOrd="0" destOrd="0" presId="urn:microsoft.com/office/officeart/2005/8/layout/hList1"/>
    <dgm:cxn modelId="{71DF13C3-6C9C-4B47-8019-95953A6F39DE}" type="presOf" srcId="{3CAEABA4-2D8F-BB4E-9FC5-179203A7557D}" destId="{D82A1B79-8D23-9C45-BDAD-C179580C41D4}" srcOrd="0" destOrd="0" presId="urn:microsoft.com/office/officeart/2005/8/layout/hList1"/>
    <dgm:cxn modelId="{71410992-DC39-8741-9117-D199726EF673}" type="presOf" srcId="{79289DD1-0DBB-D64B-805E-5F598BD365FF}" destId="{B2FD17F8-FED7-8E43-A471-F6257C74D6B7}" srcOrd="0" destOrd="0" presId="urn:microsoft.com/office/officeart/2005/8/layout/hList1"/>
    <dgm:cxn modelId="{2D737D08-DD11-B24E-9642-F7802246B7B8}" type="presOf" srcId="{1AB26F47-661C-D645-8EB8-FB87559E4F9F}" destId="{A4C85181-622D-7341-8970-7667EB4F7EA2}" srcOrd="0" destOrd="1" presId="urn:microsoft.com/office/officeart/2005/8/layout/hList1"/>
    <dgm:cxn modelId="{CCFFDE0E-E4F6-224D-B434-9794ACFFF882}" srcId="{3CAEABA4-2D8F-BB4E-9FC5-179203A7557D}" destId="{1AB26F47-661C-D645-8EB8-FB87559E4F9F}" srcOrd="1" destOrd="0" parTransId="{F3B8CA83-1352-2F43-AC47-40FBEED7FE97}" sibTransId="{74E362EE-3A74-0548-990B-A5D06DE58957}"/>
    <dgm:cxn modelId="{66ABBC3F-EB28-4D43-BA1E-3D838D8D8305}" srcId="{79289DD1-0DBB-D64B-805E-5F598BD365FF}" destId="{3CAEABA4-2D8F-BB4E-9FC5-179203A7557D}" srcOrd="0" destOrd="0" parTransId="{21B46EEF-57E3-2E47-A1FB-FBB224AAC6CB}" sibTransId="{2E2B2356-089D-5043-A995-D21E3D0A5C39}"/>
    <dgm:cxn modelId="{383CF4CE-D370-1746-95CB-E77C273F970A}" type="presParOf" srcId="{B2FD17F8-FED7-8E43-A471-F6257C74D6B7}" destId="{D974D8CA-8E73-D84A-BF78-BB326FCB0650}" srcOrd="0" destOrd="0" presId="urn:microsoft.com/office/officeart/2005/8/layout/hList1"/>
    <dgm:cxn modelId="{231E3AD3-2ACE-1741-8247-6D5D4D05B4D6}" type="presParOf" srcId="{D974D8CA-8E73-D84A-BF78-BB326FCB0650}" destId="{D82A1B79-8D23-9C45-BDAD-C179580C41D4}" srcOrd="0" destOrd="0" presId="urn:microsoft.com/office/officeart/2005/8/layout/hList1"/>
    <dgm:cxn modelId="{9308349E-C26B-3845-928D-AAF0BA3E5703}" type="presParOf" srcId="{D974D8CA-8E73-D84A-BF78-BB326FCB0650}" destId="{A4C85181-622D-7341-8970-7667EB4F7E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8F1D90-E880-B44D-ABD3-792248D211E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5CB649D-814D-7140-9F81-C289DFF2538C}">
      <dgm:prSet phldrT="[Text]"/>
      <dgm:spPr/>
      <dgm:t>
        <a:bodyPr/>
        <a:lstStyle/>
        <a:p>
          <a:r>
            <a:rPr lang="en-US" dirty="0" smtClean="0"/>
            <a:t>Complicates the operating system</a:t>
          </a:r>
          <a:endParaRPr lang="en-US" dirty="0"/>
        </a:p>
      </dgm:t>
    </dgm:pt>
    <dgm:pt modelId="{2F0F529C-CE02-1742-BD30-9C8B95D7837F}" type="parTrans" cxnId="{EA689FA0-4D84-A245-98E0-3FEEBBE95AFA}">
      <dgm:prSet/>
      <dgm:spPr/>
      <dgm:t>
        <a:bodyPr/>
        <a:lstStyle/>
        <a:p>
          <a:endParaRPr lang="en-US"/>
        </a:p>
      </dgm:t>
    </dgm:pt>
    <dgm:pt modelId="{4B26335C-BD2F-EE47-8660-6FE367A97691}" type="sibTrans" cxnId="{EA689FA0-4D84-A245-98E0-3FEEBBE95AFA}">
      <dgm:prSet/>
      <dgm:spPr/>
      <dgm:t>
        <a:bodyPr/>
        <a:lstStyle/>
        <a:p>
          <a:endParaRPr lang="en-US"/>
        </a:p>
      </dgm:t>
    </dgm:pt>
    <dgm:pt modelId="{FD2BDEF6-8E81-AA44-80D6-BE0BF019E122}">
      <dgm:prSet/>
      <dgm:spPr>
        <a:ln>
          <a:solidFill>
            <a:schemeClr val="accent6">
              <a:lumMod val="75000"/>
            </a:schemeClr>
          </a:solidFill>
        </a:ln>
      </dgm:spPr>
      <dgm:t>
        <a:bodyPr/>
        <a:lstStyle/>
        <a:p>
          <a:r>
            <a:rPr lang="en-US" dirty="0" smtClean="0"/>
            <a:t>operating system must ensure that two processors do not choose the same process and that the processes are not somehow lost from the queue</a:t>
          </a:r>
        </a:p>
      </dgm:t>
    </dgm:pt>
    <dgm:pt modelId="{B723F34D-0CA2-344E-879B-1CDA4145E23B}" type="parTrans" cxnId="{E01DA445-E7F6-3547-813E-4CB3A16E7AD1}">
      <dgm:prSet/>
      <dgm:spPr/>
      <dgm:t>
        <a:bodyPr/>
        <a:lstStyle/>
        <a:p>
          <a:endParaRPr lang="en-US"/>
        </a:p>
      </dgm:t>
    </dgm:pt>
    <dgm:pt modelId="{0810E603-7A49-E24E-9239-66F4B26853C8}" type="sibTrans" cxnId="{E01DA445-E7F6-3547-813E-4CB3A16E7AD1}">
      <dgm:prSet/>
      <dgm:spPr/>
      <dgm:t>
        <a:bodyPr/>
        <a:lstStyle/>
        <a:p>
          <a:endParaRPr lang="en-US"/>
        </a:p>
      </dgm:t>
    </dgm:pt>
    <dgm:pt modelId="{23D518FF-B7C6-A24F-9AB6-6EA9D3536485}" type="pres">
      <dgm:prSet presAssocID="{908F1D90-E880-B44D-ABD3-792248D211E1}" presName="Name0" presStyleCnt="0">
        <dgm:presLayoutVars>
          <dgm:dir/>
          <dgm:animLvl val="lvl"/>
          <dgm:resizeHandles val="exact"/>
        </dgm:presLayoutVars>
      </dgm:prSet>
      <dgm:spPr/>
      <dgm:t>
        <a:bodyPr/>
        <a:lstStyle/>
        <a:p>
          <a:endParaRPr lang="en-US"/>
        </a:p>
      </dgm:t>
    </dgm:pt>
    <dgm:pt modelId="{D8CA5F99-7189-8D4B-ADE0-174677CCFB33}" type="pres">
      <dgm:prSet presAssocID="{95CB649D-814D-7140-9F81-C289DFF2538C}" presName="composite" presStyleCnt="0"/>
      <dgm:spPr/>
    </dgm:pt>
    <dgm:pt modelId="{024D480F-34B9-B840-B923-835DCAB96861}" type="pres">
      <dgm:prSet presAssocID="{95CB649D-814D-7140-9F81-C289DFF2538C}" presName="parTx" presStyleLbl="alignNode1" presStyleIdx="0" presStyleCnt="1">
        <dgm:presLayoutVars>
          <dgm:chMax val="0"/>
          <dgm:chPref val="0"/>
          <dgm:bulletEnabled val="1"/>
        </dgm:presLayoutVars>
      </dgm:prSet>
      <dgm:spPr/>
      <dgm:t>
        <a:bodyPr/>
        <a:lstStyle/>
        <a:p>
          <a:endParaRPr lang="en-US"/>
        </a:p>
      </dgm:t>
    </dgm:pt>
    <dgm:pt modelId="{3A182222-A989-1545-8050-E3F890112509}" type="pres">
      <dgm:prSet presAssocID="{95CB649D-814D-7140-9F81-C289DFF2538C}" presName="desTx" presStyleLbl="alignAccFollowNode1" presStyleIdx="0" presStyleCnt="1">
        <dgm:presLayoutVars>
          <dgm:bulletEnabled val="1"/>
        </dgm:presLayoutVars>
      </dgm:prSet>
      <dgm:spPr/>
      <dgm:t>
        <a:bodyPr/>
        <a:lstStyle/>
        <a:p>
          <a:endParaRPr lang="en-US"/>
        </a:p>
      </dgm:t>
    </dgm:pt>
  </dgm:ptLst>
  <dgm:cxnLst>
    <dgm:cxn modelId="{E9598899-C7A7-2147-9F5D-573C3379F062}" type="presOf" srcId="{908F1D90-E880-B44D-ABD3-792248D211E1}" destId="{23D518FF-B7C6-A24F-9AB6-6EA9D3536485}" srcOrd="0" destOrd="0" presId="urn:microsoft.com/office/officeart/2005/8/layout/hList1"/>
    <dgm:cxn modelId="{A00B22D2-8A9A-B24B-9B9A-0AE3C58D9714}" type="presOf" srcId="{FD2BDEF6-8E81-AA44-80D6-BE0BF019E122}" destId="{3A182222-A989-1545-8050-E3F890112509}" srcOrd="0" destOrd="0" presId="urn:microsoft.com/office/officeart/2005/8/layout/hList1"/>
    <dgm:cxn modelId="{EA689FA0-4D84-A245-98E0-3FEEBBE95AFA}" srcId="{908F1D90-E880-B44D-ABD3-792248D211E1}" destId="{95CB649D-814D-7140-9F81-C289DFF2538C}" srcOrd="0" destOrd="0" parTransId="{2F0F529C-CE02-1742-BD30-9C8B95D7837F}" sibTransId="{4B26335C-BD2F-EE47-8660-6FE367A97691}"/>
    <dgm:cxn modelId="{84C030BB-6A2E-3D47-8C49-BA0828052F8E}" type="presOf" srcId="{95CB649D-814D-7140-9F81-C289DFF2538C}" destId="{024D480F-34B9-B840-B923-835DCAB96861}" srcOrd="0" destOrd="0" presId="urn:microsoft.com/office/officeart/2005/8/layout/hList1"/>
    <dgm:cxn modelId="{E01DA445-E7F6-3547-813E-4CB3A16E7AD1}" srcId="{95CB649D-814D-7140-9F81-C289DFF2538C}" destId="{FD2BDEF6-8E81-AA44-80D6-BE0BF019E122}" srcOrd="0" destOrd="0" parTransId="{B723F34D-0CA2-344E-879B-1CDA4145E23B}" sibTransId="{0810E603-7A49-E24E-9239-66F4B26853C8}"/>
    <dgm:cxn modelId="{0E5AFED0-FEB8-F54C-9364-792CEB5442AB}" type="presParOf" srcId="{23D518FF-B7C6-A24F-9AB6-6EA9D3536485}" destId="{D8CA5F99-7189-8D4B-ADE0-174677CCFB33}" srcOrd="0" destOrd="0" presId="urn:microsoft.com/office/officeart/2005/8/layout/hList1"/>
    <dgm:cxn modelId="{287A0FFB-F659-1E46-B46D-75D146549489}" type="presParOf" srcId="{D8CA5F99-7189-8D4B-ADE0-174677CCFB33}" destId="{024D480F-34B9-B840-B923-835DCAB96861}" srcOrd="0" destOrd="0" presId="urn:microsoft.com/office/officeart/2005/8/layout/hList1"/>
    <dgm:cxn modelId="{7345E4EB-C8C3-3947-8B24-03F4C7AE5226}" type="presParOf" srcId="{D8CA5F99-7189-8D4B-ADE0-174677CCFB33}" destId="{3A182222-A989-1545-8050-E3F89011250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DDD4F-B1CB-1945-BB4F-4C4DFBC22255}"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F3E8C9E4-BF08-4343-BD4E-C54C9ABB53CF}">
      <dgm:prSet phldrT="[Text]"/>
      <dgm:spPr>
        <a:solidFill>
          <a:schemeClr val="accent2"/>
        </a:solidFill>
      </dgm:spPr>
      <dgm:t>
        <a:bodyPr/>
        <a:lstStyle/>
        <a:p>
          <a:r>
            <a:rPr lang="en-NZ" dirty="0" smtClean="0"/>
            <a:t>Four approaches for multiprocessor thread scheduling and processor assignment are:</a:t>
          </a:r>
          <a:endParaRPr lang="en-US" dirty="0"/>
        </a:p>
      </dgm:t>
    </dgm:pt>
    <dgm:pt modelId="{2E3167CF-2F17-CC4D-9686-2E5773339167}" type="parTrans" cxnId="{9B7062A1-29DC-EA41-B1DA-A248989A80E7}">
      <dgm:prSet/>
      <dgm:spPr/>
      <dgm:t>
        <a:bodyPr/>
        <a:lstStyle/>
        <a:p>
          <a:endParaRPr lang="en-US"/>
        </a:p>
      </dgm:t>
    </dgm:pt>
    <dgm:pt modelId="{E5AB0214-4931-0C44-9E52-315E0D6A4A45}" type="sibTrans" cxnId="{9B7062A1-29DC-EA41-B1DA-A248989A80E7}">
      <dgm:prSet/>
      <dgm:spPr/>
      <dgm:t>
        <a:bodyPr/>
        <a:lstStyle/>
        <a:p>
          <a:endParaRPr lang="en-US"/>
        </a:p>
      </dgm:t>
    </dgm:pt>
    <dgm:pt modelId="{37E96E9C-B64A-DC46-9C4B-32A75535A38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Load Sharing</a:t>
          </a:r>
          <a:endParaRPr lang="en-US" sz="1600" dirty="0"/>
        </a:p>
      </dgm:t>
    </dgm:pt>
    <dgm:pt modelId="{2F177F91-1F66-E348-8479-4BA84ED7B93F}" type="parTrans" cxnId="{946E69EB-4BBC-F843-8A16-33A385A148A8}">
      <dgm:prSet/>
      <dgm:spPr/>
      <dgm:t>
        <a:bodyPr/>
        <a:lstStyle/>
        <a:p>
          <a:endParaRPr lang="en-US"/>
        </a:p>
      </dgm:t>
    </dgm:pt>
    <dgm:pt modelId="{1EF09533-28F9-274C-AECE-706F56F5DD9C}" type="sibTrans" cxnId="{946E69EB-4BBC-F843-8A16-33A385A148A8}">
      <dgm:prSet/>
      <dgm:spPr/>
      <dgm:t>
        <a:bodyPr/>
        <a:lstStyle/>
        <a:p>
          <a:endParaRPr lang="en-US"/>
        </a:p>
      </dgm:t>
    </dgm:pt>
    <dgm:pt modelId="{7CBEF4B8-F5B7-924C-8FA5-4B8F0CB949F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       </a:t>
          </a:r>
        </a:p>
        <a:p>
          <a:r>
            <a:rPr lang="en-NZ" sz="1600" b="1" i="1" dirty="0" smtClean="0"/>
            <a:t>     Gang Scheduling</a:t>
          </a:r>
          <a:endParaRPr lang="en-US" sz="1600" dirty="0"/>
        </a:p>
      </dgm:t>
    </dgm:pt>
    <dgm:pt modelId="{ABC702E7-8D4E-A040-818D-9E5764F27088}" type="parTrans" cxnId="{77CC8272-6102-D348-83D8-5526676A67E6}">
      <dgm:prSet/>
      <dgm:spPr/>
      <dgm:t>
        <a:bodyPr/>
        <a:lstStyle/>
        <a:p>
          <a:endParaRPr lang="en-US"/>
        </a:p>
      </dgm:t>
    </dgm:pt>
    <dgm:pt modelId="{53C1A0DF-A8F1-9A42-85F7-41550EFB7C74}" type="sibTrans" cxnId="{77CC8272-6102-D348-83D8-5526676A67E6}">
      <dgm:prSet/>
      <dgm:spPr/>
      <dgm:t>
        <a:bodyPr/>
        <a:lstStyle/>
        <a:p>
          <a:endParaRPr lang="en-US"/>
        </a:p>
      </dgm:t>
    </dgm:pt>
    <dgm:pt modelId="{F2B00A55-058E-204A-BB5F-EE82E98B4140}">
      <dgm:prSet phldrT="[Text]" custT="1"/>
      <dgm:spPr/>
      <dgm:t>
        <a:bodyPr/>
        <a:lstStyle/>
        <a:p>
          <a:endParaRPr lang="en-NZ" sz="1600" b="1" i="1" dirty="0" smtClean="0"/>
        </a:p>
        <a:p>
          <a:endParaRPr lang="en-NZ" sz="1600" b="1" i="1" dirty="0" smtClean="0"/>
        </a:p>
        <a:p>
          <a:endParaRPr lang="en-NZ" sz="1600" b="1" i="1" dirty="0" smtClean="0"/>
        </a:p>
        <a:p>
          <a:r>
            <a:rPr lang="en-NZ" sz="1600" b="1" i="1" dirty="0" smtClean="0"/>
            <a:t>Dedicated Processor Assignment</a:t>
          </a:r>
          <a:endParaRPr lang="en-US" sz="1600" dirty="0"/>
        </a:p>
      </dgm:t>
    </dgm:pt>
    <dgm:pt modelId="{B586171D-6062-0641-8477-6D738FD845FA}" type="parTrans" cxnId="{2CBE5AAE-1E10-DD42-ADC9-F1ADE418B2C4}">
      <dgm:prSet/>
      <dgm:spPr/>
      <dgm:t>
        <a:bodyPr/>
        <a:lstStyle/>
        <a:p>
          <a:endParaRPr lang="en-US"/>
        </a:p>
      </dgm:t>
    </dgm:pt>
    <dgm:pt modelId="{F667F62C-67E0-7642-8B83-273988936EC0}" type="sibTrans" cxnId="{2CBE5AAE-1E10-DD42-ADC9-F1ADE418B2C4}">
      <dgm:prSet/>
      <dgm:spPr/>
      <dgm:t>
        <a:bodyPr/>
        <a:lstStyle/>
        <a:p>
          <a:endParaRPr lang="en-US"/>
        </a:p>
      </dgm:t>
    </dgm:pt>
    <dgm:pt modelId="{523FF3AE-3EA6-614C-A130-31955F0A9F32}">
      <dgm:prSet phldrT="[Text]" custT="1"/>
      <dgm:spPr/>
      <dgm:t>
        <a:bodyPr/>
        <a:lstStyle/>
        <a:p>
          <a:endParaRPr lang="en-NZ" sz="1600" b="1" i="1" dirty="0" smtClean="0"/>
        </a:p>
        <a:p>
          <a:endParaRPr lang="en-NZ" sz="1600" b="1" i="1" dirty="0" smtClean="0"/>
        </a:p>
        <a:p>
          <a:r>
            <a:rPr lang="en-NZ" sz="1600" b="1" i="1" dirty="0" smtClean="0"/>
            <a:t>Dynamic Scheduling</a:t>
          </a:r>
          <a:endParaRPr lang="en-US" sz="1600" dirty="0"/>
        </a:p>
      </dgm:t>
    </dgm:pt>
    <dgm:pt modelId="{0BBED3A4-0D85-5B44-A9F0-5C318934E330}" type="parTrans" cxnId="{5B86FA6B-A2AF-7F43-B9EF-210B04909831}">
      <dgm:prSet/>
      <dgm:spPr/>
      <dgm:t>
        <a:bodyPr/>
        <a:lstStyle/>
        <a:p>
          <a:endParaRPr lang="en-US"/>
        </a:p>
      </dgm:t>
    </dgm:pt>
    <dgm:pt modelId="{0CE19F99-93A2-FF45-9ABA-0F751824E231}" type="sibTrans" cxnId="{5B86FA6B-A2AF-7F43-B9EF-210B04909831}">
      <dgm:prSet/>
      <dgm:spPr/>
      <dgm:t>
        <a:bodyPr/>
        <a:lstStyle/>
        <a:p>
          <a:endParaRPr lang="en-US"/>
        </a:p>
      </dgm:t>
    </dgm:pt>
    <dgm:pt modelId="{6199554E-8C67-1A45-831E-AC898B465418}" type="pres">
      <dgm:prSet presAssocID="{4F9DDD4F-B1CB-1945-BB4F-4C4DFBC22255}" presName="diagram" presStyleCnt="0">
        <dgm:presLayoutVars>
          <dgm:chMax val="1"/>
          <dgm:dir/>
          <dgm:animLvl val="ctr"/>
          <dgm:resizeHandles val="exact"/>
        </dgm:presLayoutVars>
      </dgm:prSet>
      <dgm:spPr/>
      <dgm:t>
        <a:bodyPr/>
        <a:lstStyle/>
        <a:p>
          <a:endParaRPr lang="en-US"/>
        </a:p>
      </dgm:t>
    </dgm:pt>
    <dgm:pt modelId="{C0DF761C-9AEA-0144-B375-F70797F9DF8B}" type="pres">
      <dgm:prSet presAssocID="{4F9DDD4F-B1CB-1945-BB4F-4C4DFBC22255}" presName="matrix" presStyleCnt="0"/>
      <dgm:spPr/>
    </dgm:pt>
    <dgm:pt modelId="{8E22045B-FAAC-584B-8B93-1426F2543E43}" type="pres">
      <dgm:prSet presAssocID="{4F9DDD4F-B1CB-1945-BB4F-4C4DFBC22255}" presName="tile1" presStyleLbl="node1" presStyleIdx="0" presStyleCnt="4" custScaleX="82445" custScaleY="86131"/>
      <dgm:spPr/>
      <dgm:t>
        <a:bodyPr/>
        <a:lstStyle/>
        <a:p>
          <a:endParaRPr lang="en-US"/>
        </a:p>
      </dgm:t>
    </dgm:pt>
    <dgm:pt modelId="{4ACF3E16-C336-4049-B551-6B6594A37DBB}" type="pres">
      <dgm:prSet presAssocID="{4F9DDD4F-B1CB-1945-BB4F-4C4DFBC22255}" presName="tile1text" presStyleLbl="node1" presStyleIdx="0" presStyleCnt="4">
        <dgm:presLayoutVars>
          <dgm:chMax val="0"/>
          <dgm:chPref val="0"/>
          <dgm:bulletEnabled val="1"/>
        </dgm:presLayoutVars>
      </dgm:prSet>
      <dgm:spPr/>
      <dgm:t>
        <a:bodyPr/>
        <a:lstStyle/>
        <a:p>
          <a:endParaRPr lang="en-US"/>
        </a:p>
      </dgm:t>
    </dgm:pt>
    <dgm:pt modelId="{AB987E00-9839-8A41-8F33-3B55484288B6}" type="pres">
      <dgm:prSet presAssocID="{4F9DDD4F-B1CB-1945-BB4F-4C4DFBC22255}" presName="tile2" presStyleLbl="node1" presStyleIdx="1" presStyleCnt="4" custScaleX="88235" custScaleY="87641"/>
      <dgm:spPr/>
      <dgm:t>
        <a:bodyPr/>
        <a:lstStyle/>
        <a:p>
          <a:endParaRPr lang="en-US"/>
        </a:p>
      </dgm:t>
    </dgm:pt>
    <dgm:pt modelId="{13D07332-E029-3D49-9318-DE97657B8C38}" type="pres">
      <dgm:prSet presAssocID="{4F9DDD4F-B1CB-1945-BB4F-4C4DFBC22255}" presName="tile2text" presStyleLbl="node1" presStyleIdx="1" presStyleCnt="4">
        <dgm:presLayoutVars>
          <dgm:chMax val="0"/>
          <dgm:chPref val="0"/>
          <dgm:bulletEnabled val="1"/>
        </dgm:presLayoutVars>
      </dgm:prSet>
      <dgm:spPr/>
      <dgm:t>
        <a:bodyPr/>
        <a:lstStyle/>
        <a:p>
          <a:endParaRPr lang="en-US"/>
        </a:p>
      </dgm:t>
    </dgm:pt>
    <dgm:pt modelId="{5453660E-E3EB-204E-91E3-0B2D35452E63}" type="pres">
      <dgm:prSet presAssocID="{4F9DDD4F-B1CB-1945-BB4F-4C4DFBC22255}" presName="tile3" presStyleLbl="node1" presStyleIdx="2" presStyleCnt="4" custScaleX="92831" custScaleY="92275"/>
      <dgm:spPr/>
      <dgm:t>
        <a:bodyPr/>
        <a:lstStyle/>
        <a:p>
          <a:endParaRPr lang="en-US"/>
        </a:p>
      </dgm:t>
    </dgm:pt>
    <dgm:pt modelId="{4E9AB7BC-E2AF-1341-991F-1AF5E3602A97}" type="pres">
      <dgm:prSet presAssocID="{4F9DDD4F-B1CB-1945-BB4F-4C4DFBC22255}" presName="tile3text" presStyleLbl="node1" presStyleIdx="2" presStyleCnt="4">
        <dgm:presLayoutVars>
          <dgm:chMax val="0"/>
          <dgm:chPref val="0"/>
          <dgm:bulletEnabled val="1"/>
        </dgm:presLayoutVars>
      </dgm:prSet>
      <dgm:spPr/>
      <dgm:t>
        <a:bodyPr/>
        <a:lstStyle/>
        <a:p>
          <a:endParaRPr lang="en-US"/>
        </a:p>
      </dgm:t>
    </dgm:pt>
    <dgm:pt modelId="{FD88F12B-50CB-684E-B413-E33D4FF8D223}" type="pres">
      <dgm:prSet presAssocID="{4F9DDD4F-B1CB-1945-BB4F-4C4DFBC22255}" presName="tile4" presStyleLbl="node1" presStyleIdx="3" presStyleCnt="4" custScaleX="90206" custScaleY="86587"/>
      <dgm:spPr/>
      <dgm:t>
        <a:bodyPr/>
        <a:lstStyle/>
        <a:p>
          <a:endParaRPr lang="en-US"/>
        </a:p>
      </dgm:t>
    </dgm:pt>
    <dgm:pt modelId="{E9453AAB-F92C-6C4D-9FDA-FA8564FB09CD}" type="pres">
      <dgm:prSet presAssocID="{4F9DDD4F-B1CB-1945-BB4F-4C4DFBC22255}" presName="tile4text" presStyleLbl="node1" presStyleIdx="3" presStyleCnt="4">
        <dgm:presLayoutVars>
          <dgm:chMax val="0"/>
          <dgm:chPref val="0"/>
          <dgm:bulletEnabled val="1"/>
        </dgm:presLayoutVars>
      </dgm:prSet>
      <dgm:spPr/>
      <dgm:t>
        <a:bodyPr/>
        <a:lstStyle/>
        <a:p>
          <a:endParaRPr lang="en-US"/>
        </a:p>
      </dgm:t>
    </dgm:pt>
    <dgm:pt modelId="{72498C43-0DA2-D94B-AE30-17C71CB19E52}" type="pres">
      <dgm:prSet presAssocID="{4F9DDD4F-B1CB-1945-BB4F-4C4DFBC22255}" presName="centerTile" presStyleLbl="fgShp" presStyleIdx="0" presStyleCnt="1">
        <dgm:presLayoutVars>
          <dgm:chMax val="0"/>
          <dgm:chPref val="0"/>
        </dgm:presLayoutVars>
      </dgm:prSet>
      <dgm:spPr/>
      <dgm:t>
        <a:bodyPr/>
        <a:lstStyle/>
        <a:p>
          <a:endParaRPr lang="en-US"/>
        </a:p>
      </dgm:t>
    </dgm:pt>
  </dgm:ptLst>
  <dgm:cxnLst>
    <dgm:cxn modelId="{BD819131-2D7A-9C47-842D-5F93861B3A48}" type="presOf" srcId="{7CBEF4B8-F5B7-924C-8FA5-4B8F0CB949F9}" destId="{13D07332-E029-3D49-9318-DE97657B8C38}" srcOrd="1" destOrd="0" presId="urn:microsoft.com/office/officeart/2005/8/layout/matrix1"/>
    <dgm:cxn modelId="{946E69EB-4BBC-F843-8A16-33A385A148A8}" srcId="{F3E8C9E4-BF08-4343-BD4E-C54C9ABB53CF}" destId="{37E96E9C-B64A-DC46-9C4B-32A75535A389}" srcOrd="0" destOrd="0" parTransId="{2F177F91-1F66-E348-8479-4BA84ED7B93F}" sibTransId="{1EF09533-28F9-274C-AECE-706F56F5DD9C}"/>
    <dgm:cxn modelId="{F4F69042-7039-2C47-B3BD-7C2BD3473C4B}" type="presOf" srcId="{523FF3AE-3EA6-614C-A130-31955F0A9F32}" destId="{FD88F12B-50CB-684E-B413-E33D4FF8D223}" srcOrd="0" destOrd="0" presId="urn:microsoft.com/office/officeart/2005/8/layout/matrix1"/>
    <dgm:cxn modelId="{2CBE5AAE-1E10-DD42-ADC9-F1ADE418B2C4}" srcId="{F3E8C9E4-BF08-4343-BD4E-C54C9ABB53CF}" destId="{F2B00A55-058E-204A-BB5F-EE82E98B4140}" srcOrd="2" destOrd="0" parTransId="{B586171D-6062-0641-8477-6D738FD845FA}" sibTransId="{F667F62C-67E0-7642-8B83-273988936EC0}"/>
    <dgm:cxn modelId="{1D8426B8-6F2B-0441-B1B7-67DACB31FC3C}" type="presOf" srcId="{F3E8C9E4-BF08-4343-BD4E-C54C9ABB53CF}" destId="{72498C43-0DA2-D94B-AE30-17C71CB19E52}" srcOrd="0" destOrd="0" presId="urn:microsoft.com/office/officeart/2005/8/layout/matrix1"/>
    <dgm:cxn modelId="{5B86FA6B-A2AF-7F43-B9EF-210B04909831}" srcId="{F3E8C9E4-BF08-4343-BD4E-C54C9ABB53CF}" destId="{523FF3AE-3EA6-614C-A130-31955F0A9F32}" srcOrd="3" destOrd="0" parTransId="{0BBED3A4-0D85-5B44-A9F0-5C318934E330}" sibTransId="{0CE19F99-93A2-FF45-9ABA-0F751824E231}"/>
    <dgm:cxn modelId="{77CC8272-6102-D348-83D8-5526676A67E6}" srcId="{F3E8C9E4-BF08-4343-BD4E-C54C9ABB53CF}" destId="{7CBEF4B8-F5B7-924C-8FA5-4B8F0CB949F9}" srcOrd="1" destOrd="0" parTransId="{ABC702E7-8D4E-A040-818D-9E5764F27088}" sibTransId="{53C1A0DF-A8F1-9A42-85F7-41550EFB7C74}"/>
    <dgm:cxn modelId="{E54B1C12-FC52-4641-85FC-BC1762B022D4}" type="presOf" srcId="{F2B00A55-058E-204A-BB5F-EE82E98B4140}" destId="{5453660E-E3EB-204E-91E3-0B2D35452E63}" srcOrd="0" destOrd="0" presId="urn:microsoft.com/office/officeart/2005/8/layout/matrix1"/>
    <dgm:cxn modelId="{90FFEB99-C920-C343-9CD1-F7029691FAE2}" type="presOf" srcId="{4F9DDD4F-B1CB-1945-BB4F-4C4DFBC22255}" destId="{6199554E-8C67-1A45-831E-AC898B465418}" srcOrd="0" destOrd="0" presId="urn:microsoft.com/office/officeart/2005/8/layout/matrix1"/>
    <dgm:cxn modelId="{5A3546F3-17CC-6B44-8FC3-5C844D78EFFE}" type="presOf" srcId="{37E96E9C-B64A-DC46-9C4B-32A75535A389}" destId="{4ACF3E16-C336-4049-B551-6B6594A37DBB}" srcOrd="1" destOrd="0" presId="urn:microsoft.com/office/officeart/2005/8/layout/matrix1"/>
    <dgm:cxn modelId="{F8186ABF-7FCF-9549-8FA2-D0BEB56D584C}" type="presOf" srcId="{37E96E9C-B64A-DC46-9C4B-32A75535A389}" destId="{8E22045B-FAAC-584B-8B93-1426F2543E43}" srcOrd="0" destOrd="0" presId="urn:microsoft.com/office/officeart/2005/8/layout/matrix1"/>
    <dgm:cxn modelId="{F6B0A140-949D-0043-92F5-C22FF8FDBF82}" type="presOf" srcId="{F2B00A55-058E-204A-BB5F-EE82E98B4140}" destId="{4E9AB7BC-E2AF-1341-991F-1AF5E3602A97}" srcOrd="1" destOrd="0" presId="urn:microsoft.com/office/officeart/2005/8/layout/matrix1"/>
    <dgm:cxn modelId="{AB85E7A8-1C48-8348-8BEF-F6E46DEEB22B}" type="presOf" srcId="{523FF3AE-3EA6-614C-A130-31955F0A9F32}" destId="{E9453AAB-F92C-6C4D-9FDA-FA8564FB09CD}" srcOrd="1" destOrd="0" presId="urn:microsoft.com/office/officeart/2005/8/layout/matrix1"/>
    <dgm:cxn modelId="{9B7062A1-29DC-EA41-B1DA-A248989A80E7}" srcId="{4F9DDD4F-B1CB-1945-BB4F-4C4DFBC22255}" destId="{F3E8C9E4-BF08-4343-BD4E-C54C9ABB53CF}" srcOrd="0" destOrd="0" parTransId="{2E3167CF-2F17-CC4D-9686-2E5773339167}" sibTransId="{E5AB0214-4931-0C44-9E52-315E0D6A4A45}"/>
    <dgm:cxn modelId="{B13A6B37-60B3-E647-89B2-9D6E37A159C0}" type="presOf" srcId="{7CBEF4B8-F5B7-924C-8FA5-4B8F0CB949F9}" destId="{AB987E00-9839-8A41-8F33-3B55484288B6}" srcOrd="0" destOrd="0" presId="urn:microsoft.com/office/officeart/2005/8/layout/matrix1"/>
    <dgm:cxn modelId="{9B790C89-5170-514C-9561-AF4538BCF0A4}" type="presParOf" srcId="{6199554E-8C67-1A45-831E-AC898B465418}" destId="{C0DF761C-9AEA-0144-B375-F70797F9DF8B}" srcOrd="0" destOrd="0" presId="urn:microsoft.com/office/officeart/2005/8/layout/matrix1"/>
    <dgm:cxn modelId="{FD38C298-FA96-0649-9EEE-94D8C17D4C9F}" type="presParOf" srcId="{C0DF761C-9AEA-0144-B375-F70797F9DF8B}" destId="{8E22045B-FAAC-584B-8B93-1426F2543E43}" srcOrd="0" destOrd="0" presId="urn:microsoft.com/office/officeart/2005/8/layout/matrix1"/>
    <dgm:cxn modelId="{1D123CB0-95D7-3A40-A078-08041E18B4FE}" type="presParOf" srcId="{C0DF761C-9AEA-0144-B375-F70797F9DF8B}" destId="{4ACF3E16-C336-4049-B551-6B6594A37DBB}" srcOrd="1" destOrd="0" presId="urn:microsoft.com/office/officeart/2005/8/layout/matrix1"/>
    <dgm:cxn modelId="{FD878A93-D850-6240-A1AF-31E6C6A25B25}" type="presParOf" srcId="{C0DF761C-9AEA-0144-B375-F70797F9DF8B}" destId="{AB987E00-9839-8A41-8F33-3B55484288B6}" srcOrd="2" destOrd="0" presId="urn:microsoft.com/office/officeart/2005/8/layout/matrix1"/>
    <dgm:cxn modelId="{55FC8902-7142-4C4C-9CC2-E271A18F994A}" type="presParOf" srcId="{C0DF761C-9AEA-0144-B375-F70797F9DF8B}" destId="{13D07332-E029-3D49-9318-DE97657B8C38}" srcOrd="3" destOrd="0" presId="urn:microsoft.com/office/officeart/2005/8/layout/matrix1"/>
    <dgm:cxn modelId="{BDE3C831-5050-4A4A-8210-F083113A50FD}" type="presParOf" srcId="{C0DF761C-9AEA-0144-B375-F70797F9DF8B}" destId="{5453660E-E3EB-204E-91E3-0B2D35452E63}" srcOrd="4" destOrd="0" presId="urn:microsoft.com/office/officeart/2005/8/layout/matrix1"/>
    <dgm:cxn modelId="{5E1E923C-70FB-AD4C-8C95-130378E8BB96}" type="presParOf" srcId="{C0DF761C-9AEA-0144-B375-F70797F9DF8B}" destId="{4E9AB7BC-E2AF-1341-991F-1AF5E3602A97}" srcOrd="5" destOrd="0" presId="urn:microsoft.com/office/officeart/2005/8/layout/matrix1"/>
    <dgm:cxn modelId="{22A2D8A2-9F1F-E143-9045-84D25F51E876}" type="presParOf" srcId="{C0DF761C-9AEA-0144-B375-F70797F9DF8B}" destId="{FD88F12B-50CB-684E-B413-E33D4FF8D223}" srcOrd="6" destOrd="0" presId="urn:microsoft.com/office/officeart/2005/8/layout/matrix1"/>
    <dgm:cxn modelId="{BA8D372B-CFA9-6141-BD3D-985A4FA10528}" type="presParOf" srcId="{C0DF761C-9AEA-0144-B375-F70797F9DF8B}" destId="{E9453AAB-F92C-6C4D-9FDA-FA8564FB09CD}" srcOrd="7" destOrd="0" presId="urn:microsoft.com/office/officeart/2005/8/layout/matrix1"/>
    <dgm:cxn modelId="{9F747407-99A4-ED4C-909A-5B6FB36DAA5C}" type="presParOf" srcId="{6199554E-8C67-1A45-831E-AC898B465418}" destId="{72498C43-0DA2-D94B-AE30-17C71CB19E5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723650-9C16-AB44-9353-BE6248A4C5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D5ECAD4-1AAD-4742-B7CB-D4D5572171C3}">
      <dgm:prSet phldrT="[Text]"/>
      <dgm:spPr>
        <a:solidFill>
          <a:schemeClr val="accent3">
            <a:lumMod val="75000"/>
          </a:schemeClr>
        </a:solidFill>
        <a:ln>
          <a:solidFill>
            <a:schemeClr val="accent3">
              <a:lumMod val="75000"/>
            </a:schemeClr>
          </a:solidFill>
        </a:ln>
      </dgm:spPr>
      <dgm:t>
        <a:bodyPr/>
        <a:lstStyle/>
        <a:p>
          <a:r>
            <a:rPr lang="en-NZ" dirty="0" smtClean="0"/>
            <a:t>Advantages:</a:t>
          </a:r>
          <a:endParaRPr lang="en-US" dirty="0"/>
        </a:p>
      </dgm:t>
    </dgm:pt>
    <dgm:pt modelId="{4E81525B-0D34-8846-9BE5-49203A934235}" type="parTrans" cxnId="{ED062640-989F-4246-93CD-5862D6696377}">
      <dgm:prSet/>
      <dgm:spPr/>
      <dgm:t>
        <a:bodyPr/>
        <a:lstStyle/>
        <a:p>
          <a:endParaRPr lang="en-US"/>
        </a:p>
      </dgm:t>
    </dgm:pt>
    <dgm:pt modelId="{18B8EEC6-BD22-0F44-B7CF-93DCCB2426EC}" type="sibTrans" cxnId="{ED062640-989F-4246-93CD-5862D6696377}">
      <dgm:prSet/>
      <dgm:spPr/>
      <dgm:t>
        <a:bodyPr/>
        <a:lstStyle/>
        <a:p>
          <a:endParaRPr lang="en-US"/>
        </a:p>
      </dgm:t>
    </dgm:pt>
    <dgm:pt modelId="{F294FD32-8A33-704E-8B29-25A2E9B171F5}">
      <dgm:prSet/>
      <dgm:spPr>
        <a:ln>
          <a:solidFill>
            <a:schemeClr val="accent3">
              <a:lumMod val="75000"/>
            </a:schemeClr>
          </a:solidFill>
        </a:ln>
      </dgm:spPr>
      <dgm:t>
        <a:bodyPr/>
        <a:lstStyle/>
        <a:p>
          <a:r>
            <a:rPr lang="en-NZ" dirty="0" smtClean="0"/>
            <a:t>load </a:t>
          </a:r>
          <a:r>
            <a:rPr lang="en-US" dirty="0" smtClean="0"/>
            <a:t>is distributed evenly across the processors</a:t>
          </a:r>
        </a:p>
      </dgm:t>
    </dgm:pt>
    <dgm:pt modelId="{6D3B6869-60F1-0548-BB6E-ABA2E6383CA4}" type="parTrans" cxnId="{5D5F0AB4-E029-164E-A2B0-67DF344ADF26}">
      <dgm:prSet/>
      <dgm:spPr/>
      <dgm:t>
        <a:bodyPr/>
        <a:lstStyle/>
        <a:p>
          <a:endParaRPr lang="en-US"/>
        </a:p>
      </dgm:t>
    </dgm:pt>
    <dgm:pt modelId="{CCD0C8F5-7199-FF45-84BC-B4DD66B3F3C9}" type="sibTrans" cxnId="{5D5F0AB4-E029-164E-A2B0-67DF344ADF26}">
      <dgm:prSet/>
      <dgm:spPr/>
      <dgm:t>
        <a:bodyPr/>
        <a:lstStyle/>
        <a:p>
          <a:endParaRPr lang="en-US"/>
        </a:p>
      </dgm:t>
    </dgm:pt>
    <dgm:pt modelId="{3F9151FA-28E5-584A-AB45-43B966C6C799}">
      <dgm:prSet/>
      <dgm:spPr>
        <a:ln>
          <a:solidFill>
            <a:schemeClr val="accent3">
              <a:lumMod val="75000"/>
            </a:schemeClr>
          </a:solidFill>
        </a:ln>
      </dgm:spPr>
      <dgm:t>
        <a:bodyPr/>
        <a:lstStyle/>
        <a:p>
          <a:r>
            <a:rPr lang="en-US" dirty="0" smtClean="0"/>
            <a:t>no centralized scheduler required</a:t>
          </a:r>
        </a:p>
      </dgm:t>
    </dgm:pt>
    <dgm:pt modelId="{427DDDF5-C5C8-FE4C-B858-00BE3C9885C3}" type="parTrans" cxnId="{B50D2D2C-B9D3-DE4E-A692-F6A04AEFDB8D}">
      <dgm:prSet/>
      <dgm:spPr/>
      <dgm:t>
        <a:bodyPr/>
        <a:lstStyle/>
        <a:p>
          <a:endParaRPr lang="en-US"/>
        </a:p>
      </dgm:t>
    </dgm:pt>
    <dgm:pt modelId="{49242D01-94CC-C64C-B8BE-D0D0BA9565C6}" type="sibTrans" cxnId="{B50D2D2C-B9D3-DE4E-A692-F6A04AEFDB8D}">
      <dgm:prSet/>
      <dgm:spPr/>
      <dgm:t>
        <a:bodyPr/>
        <a:lstStyle/>
        <a:p>
          <a:endParaRPr lang="en-US"/>
        </a:p>
      </dgm:t>
    </dgm:pt>
    <dgm:pt modelId="{8921CB2D-A8D8-8A49-955D-23E2E39C8C69}">
      <dgm:prSet/>
      <dgm:spPr>
        <a:ln>
          <a:solidFill>
            <a:schemeClr val="accent3">
              <a:lumMod val="75000"/>
            </a:schemeClr>
          </a:solidFill>
        </a:ln>
      </dgm:spPr>
      <dgm:t>
        <a:bodyPr/>
        <a:lstStyle/>
        <a:p>
          <a:r>
            <a:rPr lang="en-NZ" dirty="0" smtClean="0"/>
            <a:t>the global queue can be organized and accessed using any of the schemes discussed in Chapter 9</a:t>
          </a:r>
          <a:endParaRPr lang="en-US" dirty="0"/>
        </a:p>
      </dgm:t>
    </dgm:pt>
    <dgm:pt modelId="{3FDE3471-6964-DD44-8B8B-49226CF1521A}" type="parTrans" cxnId="{3B57867A-572E-AC43-AF5A-65BD084E05EE}">
      <dgm:prSet/>
      <dgm:spPr/>
      <dgm:t>
        <a:bodyPr/>
        <a:lstStyle/>
        <a:p>
          <a:endParaRPr lang="en-US"/>
        </a:p>
      </dgm:t>
    </dgm:pt>
    <dgm:pt modelId="{82B29842-C1B2-1A4E-802C-EF2D7813093F}" type="sibTrans" cxnId="{3B57867A-572E-AC43-AF5A-65BD084E05EE}">
      <dgm:prSet/>
      <dgm:spPr/>
      <dgm:t>
        <a:bodyPr/>
        <a:lstStyle/>
        <a:p>
          <a:endParaRPr lang="en-US"/>
        </a:p>
      </dgm:t>
    </dgm:pt>
    <dgm:pt modelId="{EDCA458A-CFFA-1941-82C0-CACD84EC020D}" type="pres">
      <dgm:prSet presAssocID="{9D723650-9C16-AB44-9353-BE6248A4C5C1}" presName="Name0" presStyleCnt="0">
        <dgm:presLayoutVars>
          <dgm:dir/>
          <dgm:animLvl val="lvl"/>
          <dgm:resizeHandles val="exact"/>
        </dgm:presLayoutVars>
      </dgm:prSet>
      <dgm:spPr/>
      <dgm:t>
        <a:bodyPr/>
        <a:lstStyle/>
        <a:p>
          <a:endParaRPr lang="en-US"/>
        </a:p>
      </dgm:t>
    </dgm:pt>
    <dgm:pt modelId="{02F4E1F4-4768-1B48-99B5-1DFDA5F2E774}" type="pres">
      <dgm:prSet presAssocID="{7D5ECAD4-1AAD-4742-B7CB-D4D5572171C3}" presName="composite" presStyleCnt="0"/>
      <dgm:spPr/>
    </dgm:pt>
    <dgm:pt modelId="{5DBEF111-BB95-004A-8B50-2D1369FF26D9}" type="pres">
      <dgm:prSet presAssocID="{7D5ECAD4-1AAD-4742-B7CB-D4D5572171C3}" presName="parTx" presStyleLbl="alignNode1" presStyleIdx="0" presStyleCnt="1">
        <dgm:presLayoutVars>
          <dgm:chMax val="0"/>
          <dgm:chPref val="0"/>
          <dgm:bulletEnabled val="1"/>
        </dgm:presLayoutVars>
      </dgm:prSet>
      <dgm:spPr/>
      <dgm:t>
        <a:bodyPr/>
        <a:lstStyle/>
        <a:p>
          <a:endParaRPr lang="en-US"/>
        </a:p>
      </dgm:t>
    </dgm:pt>
    <dgm:pt modelId="{A3357C63-08F4-F846-80F8-900FD41C6E51}" type="pres">
      <dgm:prSet presAssocID="{7D5ECAD4-1AAD-4742-B7CB-D4D5572171C3}" presName="desTx" presStyleLbl="alignAccFollowNode1" presStyleIdx="0" presStyleCnt="1">
        <dgm:presLayoutVars>
          <dgm:bulletEnabled val="1"/>
        </dgm:presLayoutVars>
      </dgm:prSet>
      <dgm:spPr/>
      <dgm:t>
        <a:bodyPr/>
        <a:lstStyle/>
        <a:p>
          <a:endParaRPr lang="en-US"/>
        </a:p>
      </dgm:t>
    </dgm:pt>
  </dgm:ptLst>
  <dgm:cxnLst>
    <dgm:cxn modelId="{365835EC-AC8B-0541-9B45-84954FD69229}" type="presOf" srcId="{8921CB2D-A8D8-8A49-955D-23E2E39C8C69}" destId="{A3357C63-08F4-F846-80F8-900FD41C6E51}" srcOrd="0" destOrd="2" presId="urn:microsoft.com/office/officeart/2005/8/layout/hList1"/>
    <dgm:cxn modelId="{790D07A5-4717-CF4D-9470-D46646B99534}" type="presOf" srcId="{7D5ECAD4-1AAD-4742-B7CB-D4D5572171C3}" destId="{5DBEF111-BB95-004A-8B50-2D1369FF26D9}" srcOrd="0" destOrd="0" presId="urn:microsoft.com/office/officeart/2005/8/layout/hList1"/>
    <dgm:cxn modelId="{ED062640-989F-4246-93CD-5862D6696377}" srcId="{9D723650-9C16-AB44-9353-BE6248A4C5C1}" destId="{7D5ECAD4-1AAD-4742-B7CB-D4D5572171C3}" srcOrd="0" destOrd="0" parTransId="{4E81525B-0D34-8846-9BE5-49203A934235}" sibTransId="{18B8EEC6-BD22-0F44-B7CF-93DCCB2426EC}"/>
    <dgm:cxn modelId="{DD90550E-61FF-F14B-AEB5-084D623229F7}" type="presOf" srcId="{F294FD32-8A33-704E-8B29-25A2E9B171F5}" destId="{A3357C63-08F4-F846-80F8-900FD41C6E51}" srcOrd="0" destOrd="0" presId="urn:microsoft.com/office/officeart/2005/8/layout/hList1"/>
    <dgm:cxn modelId="{5D5F0AB4-E029-164E-A2B0-67DF344ADF26}" srcId="{7D5ECAD4-1AAD-4742-B7CB-D4D5572171C3}" destId="{F294FD32-8A33-704E-8B29-25A2E9B171F5}" srcOrd="0" destOrd="0" parTransId="{6D3B6869-60F1-0548-BB6E-ABA2E6383CA4}" sibTransId="{CCD0C8F5-7199-FF45-84BC-B4DD66B3F3C9}"/>
    <dgm:cxn modelId="{8D41D148-7FF5-2442-A38F-7A3E85C061C7}" type="presOf" srcId="{3F9151FA-28E5-584A-AB45-43B966C6C799}" destId="{A3357C63-08F4-F846-80F8-900FD41C6E51}" srcOrd="0" destOrd="1" presId="urn:microsoft.com/office/officeart/2005/8/layout/hList1"/>
    <dgm:cxn modelId="{3B57867A-572E-AC43-AF5A-65BD084E05EE}" srcId="{7D5ECAD4-1AAD-4742-B7CB-D4D5572171C3}" destId="{8921CB2D-A8D8-8A49-955D-23E2E39C8C69}" srcOrd="2" destOrd="0" parTransId="{3FDE3471-6964-DD44-8B8B-49226CF1521A}" sibTransId="{82B29842-C1B2-1A4E-802C-EF2D7813093F}"/>
    <dgm:cxn modelId="{B50D2D2C-B9D3-DE4E-A692-F6A04AEFDB8D}" srcId="{7D5ECAD4-1AAD-4742-B7CB-D4D5572171C3}" destId="{3F9151FA-28E5-584A-AB45-43B966C6C799}" srcOrd="1" destOrd="0" parTransId="{427DDDF5-C5C8-FE4C-B858-00BE3C9885C3}" sibTransId="{49242D01-94CC-C64C-B8BE-D0D0BA9565C6}"/>
    <dgm:cxn modelId="{B99BD7E2-FE71-6D43-AB64-1F44A294FF3F}" type="presOf" srcId="{9D723650-9C16-AB44-9353-BE6248A4C5C1}" destId="{EDCA458A-CFFA-1941-82C0-CACD84EC020D}" srcOrd="0" destOrd="0" presId="urn:microsoft.com/office/officeart/2005/8/layout/hList1"/>
    <dgm:cxn modelId="{821B082B-AE8F-324D-B7CE-F5F53BC1EC8A}" type="presParOf" srcId="{EDCA458A-CFFA-1941-82C0-CACD84EC020D}" destId="{02F4E1F4-4768-1B48-99B5-1DFDA5F2E774}" srcOrd="0" destOrd="0" presId="urn:microsoft.com/office/officeart/2005/8/layout/hList1"/>
    <dgm:cxn modelId="{30946597-E4C7-614E-8806-28227634D415}" type="presParOf" srcId="{02F4E1F4-4768-1B48-99B5-1DFDA5F2E774}" destId="{5DBEF111-BB95-004A-8B50-2D1369FF26D9}" srcOrd="0" destOrd="0" presId="urn:microsoft.com/office/officeart/2005/8/layout/hList1"/>
    <dgm:cxn modelId="{9DB6BA8F-0FAD-624B-A02F-C2477F13A8B4}" type="presParOf" srcId="{02F4E1F4-4768-1B48-99B5-1DFDA5F2E774}" destId="{A3357C63-08F4-F846-80F8-900FD41C6E5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45DB5F-8F54-254A-9FFA-82D8B02B081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9ABDB61-D63E-CC41-B3E7-FD05C9849E0A}">
      <dgm:prSet phldrT="[Text]"/>
      <dgm:spPr>
        <a:solidFill>
          <a:schemeClr val="accent2"/>
        </a:solidFill>
        <a:ln>
          <a:solidFill>
            <a:schemeClr val="accent2">
              <a:lumMod val="75000"/>
            </a:schemeClr>
          </a:solidFill>
        </a:ln>
        <a:effectLst/>
      </dgm:spPr>
      <dgm:t>
        <a:bodyPr/>
        <a:lstStyle/>
        <a:p>
          <a:r>
            <a:rPr lang="en-US" dirty="0" smtClean="0">
              <a:solidFill>
                <a:schemeClr val="tx1"/>
              </a:solidFill>
            </a:rPr>
            <a:t>Benefits:</a:t>
          </a:r>
          <a:endParaRPr lang="en-US" dirty="0">
            <a:solidFill>
              <a:schemeClr val="tx1"/>
            </a:solidFill>
          </a:endParaRPr>
        </a:p>
      </dgm:t>
    </dgm:pt>
    <dgm:pt modelId="{46F2D4AC-A36E-F94A-941B-7DC0B06DED53}" type="parTrans" cxnId="{2925BBE9-B6ED-344F-87DE-746C71AD8B8B}">
      <dgm:prSet/>
      <dgm:spPr/>
      <dgm:t>
        <a:bodyPr/>
        <a:lstStyle/>
        <a:p>
          <a:endParaRPr lang="en-US"/>
        </a:p>
      </dgm:t>
    </dgm:pt>
    <dgm:pt modelId="{2F6AD50C-035C-4E4B-AA57-9D60982180B4}" type="sibTrans" cxnId="{2925BBE9-B6ED-344F-87DE-746C71AD8B8B}">
      <dgm:prSet/>
      <dgm:spPr/>
      <dgm:t>
        <a:bodyPr/>
        <a:lstStyle/>
        <a:p>
          <a:endParaRPr lang="en-US"/>
        </a:p>
      </dgm:t>
    </dgm:pt>
    <dgm:pt modelId="{8F94BA3B-BA64-AE47-B888-8419DFE40086}">
      <dgm:prSet/>
      <dgm:spPr>
        <a:ln>
          <a:solidFill>
            <a:schemeClr val="accent2">
              <a:lumMod val="50000"/>
            </a:schemeClr>
          </a:solidFill>
        </a:ln>
        <a:effectLst/>
      </dgm:spPr>
      <dgm:t>
        <a:bodyPr/>
        <a:lstStyle/>
        <a:p>
          <a:r>
            <a:rPr lang="en-US" dirty="0" smtClean="0"/>
            <a:t>synchronization blocking may be reduced, less process switching may be necessary, and performance will increase</a:t>
          </a:r>
        </a:p>
      </dgm:t>
    </dgm:pt>
    <dgm:pt modelId="{500FB07D-5E27-C442-A9FC-5AD2444D4105}" type="parTrans" cxnId="{17DEEA6F-3C31-1541-A1FC-F526E529AFD1}">
      <dgm:prSet/>
      <dgm:spPr/>
      <dgm:t>
        <a:bodyPr/>
        <a:lstStyle/>
        <a:p>
          <a:endParaRPr lang="en-US"/>
        </a:p>
      </dgm:t>
    </dgm:pt>
    <dgm:pt modelId="{3304E457-6DC1-A94D-A18F-08ACF8CBEAAA}" type="sibTrans" cxnId="{17DEEA6F-3C31-1541-A1FC-F526E529AFD1}">
      <dgm:prSet/>
      <dgm:spPr/>
      <dgm:t>
        <a:bodyPr/>
        <a:lstStyle/>
        <a:p>
          <a:endParaRPr lang="en-US"/>
        </a:p>
      </dgm:t>
    </dgm:pt>
    <dgm:pt modelId="{158892D9-BCA5-DF46-B25F-CD50D67F1CE3}">
      <dgm:prSet/>
      <dgm:spPr>
        <a:ln>
          <a:solidFill>
            <a:schemeClr val="accent2">
              <a:lumMod val="50000"/>
            </a:schemeClr>
          </a:solidFill>
        </a:ln>
        <a:effectLst/>
      </dgm:spPr>
      <dgm:t>
        <a:bodyPr/>
        <a:lstStyle/>
        <a:p>
          <a:r>
            <a:rPr lang="en-US" smtClean="0"/>
            <a:t>scheduling overhead may be reduced</a:t>
          </a:r>
          <a:endParaRPr lang="en-US" dirty="0" smtClean="0"/>
        </a:p>
      </dgm:t>
    </dgm:pt>
    <dgm:pt modelId="{13DF411A-7F5E-9A4A-8872-459DF6A16695}" type="parTrans" cxnId="{E784E30C-6BF6-A645-A39D-E2DC8A2CE9D2}">
      <dgm:prSet/>
      <dgm:spPr/>
      <dgm:t>
        <a:bodyPr/>
        <a:lstStyle/>
        <a:p>
          <a:endParaRPr lang="en-US"/>
        </a:p>
      </dgm:t>
    </dgm:pt>
    <dgm:pt modelId="{8401EAA0-9B10-9049-954B-798F8AD30BDC}" type="sibTrans" cxnId="{E784E30C-6BF6-A645-A39D-E2DC8A2CE9D2}">
      <dgm:prSet/>
      <dgm:spPr/>
      <dgm:t>
        <a:bodyPr/>
        <a:lstStyle/>
        <a:p>
          <a:endParaRPr lang="en-US"/>
        </a:p>
      </dgm:t>
    </dgm:pt>
    <dgm:pt modelId="{3213FDD0-744F-3745-B49D-796B1BCBA6D5}" type="pres">
      <dgm:prSet presAssocID="{7345DB5F-8F54-254A-9FFA-82D8B02B0811}" presName="Name0" presStyleCnt="0">
        <dgm:presLayoutVars>
          <dgm:dir/>
          <dgm:animLvl val="lvl"/>
          <dgm:resizeHandles val="exact"/>
        </dgm:presLayoutVars>
      </dgm:prSet>
      <dgm:spPr/>
      <dgm:t>
        <a:bodyPr/>
        <a:lstStyle/>
        <a:p>
          <a:endParaRPr lang="en-US"/>
        </a:p>
      </dgm:t>
    </dgm:pt>
    <dgm:pt modelId="{AA89F5A6-68BD-A94F-8E20-7F1CE696AA21}" type="pres">
      <dgm:prSet presAssocID="{59ABDB61-D63E-CC41-B3E7-FD05C9849E0A}" presName="composite" presStyleCnt="0"/>
      <dgm:spPr/>
    </dgm:pt>
    <dgm:pt modelId="{FFE72A5F-BC33-CE4A-A99F-45250135063A}" type="pres">
      <dgm:prSet presAssocID="{59ABDB61-D63E-CC41-B3E7-FD05C9849E0A}" presName="parTx" presStyleLbl="alignNode1" presStyleIdx="0" presStyleCnt="1">
        <dgm:presLayoutVars>
          <dgm:chMax val="0"/>
          <dgm:chPref val="0"/>
          <dgm:bulletEnabled val="1"/>
        </dgm:presLayoutVars>
      </dgm:prSet>
      <dgm:spPr/>
      <dgm:t>
        <a:bodyPr/>
        <a:lstStyle/>
        <a:p>
          <a:endParaRPr lang="en-US"/>
        </a:p>
      </dgm:t>
    </dgm:pt>
    <dgm:pt modelId="{D1D8A284-3BAE-6144-BB11-BC81AE33A031}" type="pres">
      <dgm:prSet presAssocID="{59ABDB61-D63E-CC41-B3E7-FD05C9849E0A}" presName="desTx" presStyleLbl="alignAccFollowNode1" presStyleIdx="0" presStyleCnt="1">
        <dgm:presLayoutVars>
          <dgm:bulletEnabled val="1"/>
        </dgm:presLayoutVars>
      </dgm:prSet>
      <dgm:spPr/>
      <dgm:t>
        <a:bodyPr/>
        <a:lstStyle/>
        <a:p>
          <a:endParaRPr lang="en-US"/>
        </a:p>
      </dgm:t>
    </dgm:pt>
  </dgm:ptLst>
  <dgm:cxnLst>
    <dgm:cxn modelId="{9BDCDE6A-0948-F44B-BD8D-906EE3A9B27F}" type="presOf" srcId="{59ABDB61-D63E-CC41-B3E7-FD05C9849E0A}" destId="{FFE72A5F-BC33-CE4A-A99F-45250135063A}" srcOrd="0" destOrd="0" presId="urn:microsoft.com/office/officeart/2005/8/layout/hList1"/>
    <dgm:cxn modelId="{5A31C58A-5B9C-244B-AB77-0EA5CD7316D6}" type="presOf" srcId="{158892D9-BCA5-DF46-B25F-CD50D67F1CE3}" destId="{D1D8A284-3BAE-6144-BB11-BC81AE33A031}" srcOrd="0" destOrd="1" presId="urn:microsoft.com/office/officeart/2005/8/layout/hList1"/>
    <dgm:cxn modelId="{E784E30C-6BF6-A645-A39D-E2DC8A2CE9D2}" srcId="{59ABDB61-D63E-CC41-B3E7-FD05C9849E0A}" destId="{158892D9-BCA5-DF46-B25F-CD50D67F1CE3}" srcOrd="1" destOrd="0" parTransId="{13DF411A-7F5E-9A4A-8872-459DF6A16695}" sibTransId="{8401EAA0-9B10-9049-954B-798F8AD30BDC}"/>
    <dgm:cxn modelId="{17DEEA6F-3C31-1541-A1FC-F526E529AFD1}" srcId="{59ABDB61-D63E-CC41-B3E7-FD05C9849E0A}" destId="{8F94BA3B-BA64-AE47-B888-8419DFE40086}" srcOrd="0" destOrd="0" parTransId="{500FB07D-5E27-C442-A9FC-5AD2444D4105}" sibTransId="{3304E457-6DC1-A94D-A18F-08ACF8CBEAAA}"/>
    <dgm:cxn modelId="{2925BBE9-B6ED-344F-87DE-746C71AD8B8B}" srcId="{7345DB5F-8F54-254A-9FFA-82D8B02B0811}" destId="{59ABDB61-D63E-CC41-B3E7-FD05C9849E0A}" srcOrd="0" destOrd="0" parTransId="{46F2D4AC-A36E-F94A-941B-7DC0B06DED53}" sibTransId="{2F6AD50C-035C-4E4B-AA57-9D60982180B4}"/>
    <dgm:cxn modelId="{F9B59BCA-17C4-8C45-87A7-F246689FC849}" type="presOf" srcId="{7345DB5F-8F54-254A-9FFA-82D8B02B0811}" destId="{3213FDD0-744F-3745-B49D-796B1BCBA6D5}" srcOrd="0" destOrd="0" presId="urn:microsoft.com/office/officeart/2005/8/layout/hList1"/>
    <dgm:cxn modelId="{6CBF8F01-EFCF-F54E-9833-9AB88A29172F}" type="presOf" srcId="{8F94BA3B-BA64-AE47-B888-8419DFE40086}" destId="{D1D8A284-3BAE-6144-BB11-BC81AE33A031}" srcOrd="0" destOrd="0" presId="urn:microsoft.com/office/officeart/2005/8/layout/hList1"/>
    <dgm:cxn modelId="{284ADE69-F3A7-7046-818B-7AFC591559AA}" type="presParOf" srcId="{3213FDD0-744F-3745-B49D-796B1BCBA6D5}" destId="{AA89F5A6-68BD-A94F-8E20-7F1CE696AA21}" srcOrd="0" destOrd="0" presId="urn:microsoft.com/office/officeart/2005/8/layout/hList1"/>
    <dgm:cxn modelId="{ABA055C2-AA6A-C04A-815E-4FD14FC92354}" type="presParOf" srcId="{AA89F5A6-68BD-A94F-8E20-7F1CE696AA21}" destId="{FFE72A5F-BC33-CE4A-A99F-45250135063A}" srcOrd="0" destOrd="0" presId="urn:microsoft.com/office/officeart/2005/8/layout/hList1"/>
    <dgm:cxn modelId="{365AE2D0-E2C3-6F4F-94B2-45CAE11A3D74}" type="presParOf" srcId="{AA89F5A6-68BD-A94F-8E20-7F1CE696AA21}" destId="{D1D8A284-3BAE-6144-BB11-BC81AE33A0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1518D-4E91-2244-AC8C-19D6BFBEE997}">
      <dsp:nvSpPr>
        <dsp:cNvPr id="0" name=""/>
        <dsp:cNvSpPr/>
      </dsp:nvSpPr>
      <dsp:spPr>
        <a:xfrm>
          <a:off x="0" y="401512"/>
          <a:ext cx="8077200" cy="585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Loosely coupled or distributed multiprocessor, or cluster</a:t>
          </a:r>
          <a:endParaRPr lang="en-US" sz="2500" kern="1200" dirty="0"/>
        </a:p>
      </dsp:txBody>
      <dsp:txXfrm>
        <a:off x="28557" y="430069"/>
        <a:ext cx="8020086" cy="527886"/>
      </dsp:txXfrm>
    </dsp:sp>
    <dsp:sp modelId="{992A6749-C704-CA4F-B48F-74BC9BFABF60}">
      <dsp:nvSpPr>
        <dsp:cNvPr id="0" name=""/>
        <dsp:cNvSpPr/>
      </dsp:nvSpPr>
      <dsp:spPr>
        <a:xfrm>
          <a:off x="0" y="986512"/>
          <a:ext cx="8077200"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collection of relatively autonomous systems, each processor having its own main memory and I/O channels</a:t>
          </a:r>
          <a:endParaRPr lang="en-US" sz="2000" kern="1200" dirty="0"/>
        </a:p>
      </dsp:txBody>
      <dsp:txXfrm>
        <a:off x="0" y="986512"/>
        <a:ext cx="8077200" cy="595125"/>
      </dsp:txXfrm>
    </dsp:sp>
    <dsp:sp modelId="{135A7596-15CB-E84A-AD91-36D8182584F8}">
      <dsp:nvSpPr>
        <dsp:cNvPr id="0" name=""/>
        <dsp:cNvSpPr/>
      </dsp:nvSpPr>
      <dsp:spPr>
        <a:xfrm>
          <a:off x="0" y="1581637"/>
          <a:ext cx="8077200" cy="585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Functionally specialized processors</a:t>
          </a:r>
          <a:endParaRPr lang="en-US" sz="2500" kern="1200" dirty="0"/>
        </a:p>
      </dsp:txBody>
      <dsp:txXfrm>
        <a:off x="28557" y="1610194"/>
        <a:ext cx="8020086" cy="527886"/>
      </dsp:txXfrm>
    </dsp:sp>
    <dsp:sp modelId="{27E7F8AA-DC28-474D-9763-3C37AC09A21E}">
      <dsp:nvSpPr>
        <dsp:cNvPr id="0" name=""/>
        <dsp:cNvSpPr/>
      </dsp:nvSpPr>
      <dsp:spPr>
        <a:xfrm>
          <a:off x="0" y="2166637"/>
          <a:ext cx="8077200"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there is a master, general-purpose processor; specialized processors are controlled by the master processor and provide services to it</a:t>
          </a:r>
          <a:endParaRPr lang="en-US" sz="2000" kern="1200" dirty="0"/>
        </a:p>
      </dsp:txBody>
      <dsp:txXfrm>
        <a:off x="0" y="2166637"/>
        <a:ext cx="8077200" cy="595125"/>
      </dsp:txXfrm>
    </dsp:sp>
    <dsp:sp modelId="{148944F2-DE91-7145-A11F-449B5DB2E244}">
      <dsp:nvSpPr>
        <dsp:cNvPr id="0" name=""/>
        <dsp:cNvSpPr/>
      </dsp:nvSpPr>
      <dsp:spPr>
        <a:xfrm>
          <a:off x="0" y="2761762"/>
          <a:ext cx="8077200" cy="585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Tightly coupled multiprocessor</a:t>
          </a:r>
          <a:endParaRPr lang="en-US" sz="2500" kern="1200" dirty="0"/>
        </a:p>
      </dsp:txBody>
      <dsp:txXfrm>
        <a:off x="28557" y="2790319"/>
        <a:ext cx="8020086" cy="527886"/>
      </dsp:txXfrm>
    </dsp:sp>
    <dsp:sp modelId="{9E02CDC6-A261-6B41-A043-BBDB7F5757B4}">
      <dsp:nvSpPr>
        <dsp:cNvPr id="0" name=""/>
        <dsp:cNvSpPr/>
      </dsp:nvSpPr>
      <dsp:spPr>
        <a:xfrm>
          <a:off x="0" y="3346762"/>
          <a:ext cx="8077200"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set of processors that share a common main memory and are under the integrated control of an operating system</a:t>
          </a:r>
          <a:endParaRPr lang="en-US" sz="2000" kern="1200" dirty="0"/>
        </a:p>
      </dsp:txBody>
      <dsp:txXfrm>
        <a:off x="0" y="3346762"/>
        <a:ext cx="8077200" cy="5951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60E56-C976-C444-916D-09EB8D70B948}">
      <dsp:nvSpPr>
        <dsp:cNvPr id="0" name=""/>
        <dsp:cNvSpPr/>
      </dsp:nvSpPr>
      <dsp:spPr>
        <a:xfrm rot="5400000">
          <a:off x="3073398" y="-1003300"/>
          <a:ext cx="1320800" cy="3657600"/>
        </a:xfrm>
        <a:prstGeom prst="round2SameRect">
          <a:avLst/>
        </a:prstGeom>
        <a:solidFill>
          <a:schemeClr val="accent1">
            <a:alpha val="90000"/>
            <a:tint val="40000"/>
            <a:hueOff val="0"/>
            <a:satOff val="0"/>
            <a:lumOff val="0"/>
            <a:alphaOff val="0"/>
          </a:schemeClr>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control of laboratory experiments</a:t>
          </a:r>
        </a:p>
        <a:p>
          <a:pPr marL="114300" lvl="1" indent="-114300" algn="l" defTabSz="533400">
            <a:lnSpc>
              <a:spcPct val="90000"/>
            </a:lnSpc>
            <a:spcBef>
              <a:spcPct val="0"/>
            </a:spcBef>
            <a:spcAft>
              <a:spcPct val="15000"/>
            </a:spcAft>
            <a:buChar char="••"/>
          </a:pPr>
          <a:r>
            <a:rPr lang="en-US" sz="1200" kern="1200" dirty="0" smtClean="0"/>
            <a:t>process control in industrial plants</a:t>
          </a:r>
        </a:p>
        <a:p>
          <a:pPr marL="114300" lvl="1" indent="-114300" algn="l" defTabSz="533400">
            <a:lnSpc>
              <a:spcPct val="90000"/>
            </a:lnSpc>
            <a:spcBef>
              <a:spcPct val="0"/>
            </a:spcBef>
            <a:spcAft>
              <a:spcPct val="15000"/>
            </a:spcAft>
            <a:buChar char="••"/>
          </a:pPr>
          <a:r>
            <a:rPr lang="en-US" sz="1200" kern="1200" dirty="0" smtClean="0"/>
            <a:t>robotics</a:t>
          </a:r>
        </a:p>
        <a:p>
          <a:pPr marL="114300" lvl="1" indent="-114300" algn="l" defTabSz="533400">
            <a:lnSpc>
              <a:spcPct val="90000"/>
            </a:lnSpc>
            <a:spcBef>
              <a:spcPct val="0"/>
            </a:spcBef>
            <a:spcAft>
              <a:spcPct val="15000"/>
            </a:spcAft>
            <a:buChar char="••"/>
          </a:pPr>
          <a:r>
            <a:rPr lang="en-US" sz="1200" kern="1200" dirty="0" smtClean="0"/>
            <a:t>air traffic control</a:t>
          </a:r>
        </a:p>
        <a:p>
          <a:pPr marL="114300" lvl="1" indent="-114300" algn="l" defTabSz="533400">
            <a:lnSpc>
              <a:spcPct val="90000"/>
            </a:lnSpc>
            <a:spcBef>
              <a:spcPct val="0"/>
            </a:spcBef>
            <a:spcAft>
              <a:spcPct val="15000"/>
            </a:spcAft>
            <a:buChar char="••"/>
          </a:pPr>
          <a:r>
            <a:rPr lang="en-US" sz="1200" kern="1200" smtClean="0"/>
            <a:t>telecommunications</a:t>
          </a: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military command and control systems</a:t>
          </a:r>
        </a:p>
      </dsp:txBody>
      <dsp:txXfrm rot="-5400000">
        <a:off x="1904998" y="229576"/>
        <a:ext cx="3593124" cy="1191848"/>
      </dsp:txXfrm>
    </dsp:sp>
    <dsp:sp modelId="{2D8994D7-0A74-ED4A-B375-F04F85A02578}">
      <dsp:nvSpPr>
        <dsp:cNvPr id="0" name=""/>
        <dsp:cNvSpPr/>
      </dsp:nvSpPr>
      <dsp:spPr>
        <a:xfrm>
          <a:off x="152401" y="228597"/>
          <a:ext cx="1752596" cy="119380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Examples:</a:t>
          </a:r>
          <a:endParaRPr lang="en-US" sz="2000" kern="1200" dirty="0"/>
        </a:p>
      </dsp:txBody>
      <dsp:txXfrm>
        <a:off x="210678" y="286874"/>
        <a:ext cx="1636042" cy="10772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34BCC-FC2A-514C-92FB-D6FCB2C4A929}">
      <dsp:nvSpPr>
        <dsp:cNvPr id="0" name=""/>
        <dsp:cNvSpPr/>
      </dsp:nvSpPr>
      <dsp:spPr>
        <a:xfrm>
          <a:off x="0" y="0"/>
          <a:ext cx="7848600" cy="4038600"/>
        </a:xfrm>
        <a:prstGeom prst="roundRect">
          <a:avLst>
            <a:gd name="adj" fmla="val 10000"/>
          </a:avLst>
        </a:prstGeom>
        <a:solidFill>
          <a:schemeClr val="accent2"/>
        </a:solidFill>
        <a:ln>
          <a:noFill/>
        </a:ln>
        <a:effectLst>
          <a:softEdge rad="190500"/>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Real-time operating systems have requirements in five general areas:</a:t>
          </a:r>
          <a:endParaRPr lang="en-US" sz="3500" kern="1200" dirty="0"/>
        </a:p>
      </dsp:txBody>
      <dsp:txXfrm>
        <a:off x="0" y="0"/>
        <a:ext cx="7848600" cy="1211580"/>
      </dsp:txXfrm>
    </dsp:sp>
    <dsp:sp modelId="{D4900404-E611-A444-81AB-DA11A5016823}">
      <dsp:nvSpPr>
        <dsp:cNvPr id="0" name=""/>
        <dsp:cNvSpPr/>
      </dsp:nvSpPr>
      <dsp:spPr>
        <a:xfrm>
          <a:off x="784859" y="1212344"/>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Determinism</a:t>
          </a:r>
          <a:endParaRPr lang="en-US" sz="2500" kern="1200" dirty="0"/>
        </a:p>
      </dsp:txBody>
      <dsp:txXfrm>
        <a:off x="798543" y="1226028"/>
        <a:ext cx="6251512" cy="439841"/>
      </dsp:txXfrm>
    </dsp:sp>
    <dsp:sp modelId="{D65893E7-F324-274A-B0C1-3A91C427C45B}">
      <dsp:nvSpPr>
        <dsp:cNvPr id="0" name=""/>
        <dsp:cNvSpPr/>
      </dsp:nvSpPr>
      <dsp:spPr>
        <a:xfrm>
          <a:off x="784859" y="1751432"/>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Responsiveness</a:t>
          </a:r>
          <a:endParaRPr lang="en-US" sz="2500" kern="1200" dirty="0"/>
        </a:p>
      </dsp:txBody>
      <dsp:txXfrm>
        <a:off x="798543" y="1765116"/>
        <a:ext cx="6251512" cy="439841"/>
      </dsp:txXfrm>
    </dsp:sp>
    <dsp:sp modelId="{20ABD234-D56F-2544-95F2-E6F96E082FFC}">
      <dsp:nvSpPr>
        <dsp:cNvPr id="0" name=""/>
        <dsp:cNvSpPr/>
      </dsp:nvSpPr>
      <dsp:spPr>
        <a:xfrm>
          <a:off x="784859" y="2290520"/>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User control</a:t>
          </a:r>
          <a:endParaRPr lang="en-US" sz="2500" kern="1200" dirty="0"/>
        </a:p>
      </dsp:txBody>
      <dsp:txXfrm>
        <a:off x="798543" y="2304204"/>
        <a:ext cx="6251512" cy="439841"/>
      </dsp:txXfrm>
    </dsp:sp>
    <dsp:sp modelId="{BDE01896-DA20-6C44-9E0F-20A3CC3788AB}">
      <dsp:nvSpPr>
        <dsp:cNvPr id="0" name=""/>
        <dsp:cNvSpPr/>
      </dsp:nvSpPr>
      <dsp:spPr>
        <a:xfrm>
          <a:off x="784859" y="2829608"/>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Reliability</a:t>
          </a:r>
          <a:endParaRPr lang="en-US" sz="2500" kern="1200" dirty="0"/>
        </a:p>
      </dsp:txBody>
      <dsp:txXfrm>
        <a:off x="798543" y="2843292"/>
        <a:ext cx="6251512" cy="439841"/>
      </dsp:txXfrm>
    </dsp:sp>
    <dsp:sp modelId="{4AFAB8CC-561D-2149-830D-9CEE64BC7B5A}">
      <dsp:nvSpPr>
        <dsp:cNvPr id="0" name=""/>
        <dsp:cNvSpPr/>
      </dsp:nvSpPr>
      <dsp:spPr>
        <a:xfrm>
          <a:off x="784859" y="3368696"/>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Fail-soft operation</a:t>
          </a:r>
          <a:endParaRPr lang="en-US" sz="2500" kern="1200" dirty="0"/>
        </a:p>
      </dsp:txBody>
      <dsp:txXfrm>
        <a:off x="798543" y="3382380"/>
        <a:ext cx="6251512" cy="43984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47BEE-EA02-A046-A005-30261ED3FFAC}">
      <dsp:nvSpPr>
        <dsp:cNvPr id="0" name=""/>
        <dsp:cNvSpPr/>
      </dsp:nvSpPr>
      <dsp:spPr>
        <a:xfrm>
          <a:off x="2205" y="1350486"/>
          <a:ext cx="3407568" cy="1363027"/>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The extent to which an operating system can deterministically satisfy requests depends on:</a:t>
          </a:r>
          <a:endParaRPr lang="en-US" sz="1600" kern="1200" dirty="0"/>
        </a:p>
      </dsp:txBody>
      <dsp:txXfrm>
        <a:off x="683719" y="1350486"/>
        <a:ext cx="2044541" cy="1363027"/>
      </dsp:txXfrm>
    </dsp:sp>
    <dsp:sp modelId="{02FEDEAA-5A77-EB4F-BC6A-F73E81870E7B}">
      <dsp:nvSpPr>
        <dsp:cNvPr id="0" name=""/>
        <dsp:cNvSpPr/>
      </dsp:nvSpPr>
      <dsp:spPr>
        <a:xfrm>
          <a:off x="2966790"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the speed with which it can respond to interrupts</a:t>
          </a:r>
        </a:p>
      </dsp:txBody>
      <dsp:txXfrm>
        <a:off x="3532446" y="1466343"/>
        <a:ext cx="1696970" cy="1131312"/>
      </dsp:txXfrm>
    </dsp:sp>
    <dsp:sp modelId="{A17ACA0F-22AF-9E48-9FAD-8644ECB18755}">
      <dsp:nvSpPr>
        <dsp:cNvPr id="0" name=""/>
        <dsp:cNvSpPr/>
      </dsp:nvSpPr>
      <dsp:spPr>
        <a:xfrm>
          <a:off x="5399112"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whether the system has sufficient capacity to handle all requests within the required time</a:t>
          </a:r>
          <a:endParaRPr lang="en-US" sz="1400" kern="1200" dirty="0"/>
        </a:p>
      </dsp:txBody>
      <dsp:txXfrm>
        <a:off x="5964768" y="1466343"/>
        <a:ext cx="1696970" cy="11313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AFDDB-0EE4-644A-B730-752395B3F18E}">
      <dsp:nvSpPr>
        <dsp:cNvPr id="0" name=""/>
        <dsp:cNvSpPr/>
      </dsp:nvSpPr>
      <dsp:spPr>
        <a:xfrm>
          <a:off x="0" y="250579"/>
          <a:ext cx="6096000" cy="138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amount of time required to initially handle the interrupt and begin execution of the interrupt service routine (ISR)</a:t>
          </a:r>
          <a:endParaRPr lang="en-US" sz="1600" kern="1200" dirty="0" smtClean="0"/>
        </a:p>
        <a:p>
          <a:pPr marL="171450" lvl="1" indent="-171450" algn="l" defTabSz="711200">
            <a:lnSpc>
              <a:spcPct val="90000"/>
            </a:lnSpc>
            <a:spcBef>
              <a:spcPct val="0"/>
            </a:spcBef>
            <a:spcAft>
              <a:spcPct val="15000"/>
            </a:spcAft>
            <a:buChar char="••"/>
          </a:pPr>
          <a:r>
            <a:rPr lang="en-US" sz="1600" kern="1200" smtClean="0"/>
            <a:t>amount of time required to perform the ISR</a:t>
          </a:r>
          <a:endParaRPr lang="en-US" sz="1600" kern="1200" dirty="0" smtClean="0"/>
        </a:p>
        <a:p>
          <a:pPr marL="171450" lvl="1" indent="-171450" algn="l" defTabSz="711200">
            <a:lnSpc>
              <a:spcPct val="90000"/>
            </a:lnSpc>
            <a:spcBef>
              <a:spcPct val="0"/>
            </a:spcBef>
            <a:spcAft>
              <a:spcPct val="15000"/>
            </a:spcAft>
            <a:buChar char="••"/>
          </a:pPr>
          <a:r>
            <a:rPr lang="en-US" sz="1600" kern="1200" smtClean="0"/>
            <a:t>effect of interrupt nesting</a:t>
          </a:r>
          <a:endParaRPr lang="en-US" sz="1600" kern="1200" dirty="0" smtClean="0"/>
        </a:p>
      </dsp:txBody>
      <dsp:txXfrm>
        <a:off x="0" y="250579"/>
        <a:ext cx="6096000" cy="1386000"/>
      </dsp:txXfrm>
    </dsp:sp>
    <dsp:sp modelId="{07146116-F4DF-3D4F-AACC-E646215E96F5}">
      <dsp:nvSpPr>
        <dsp:cNvPr id="0" name=""/>
        <dsp:cNvSpPr/>
      </dsp:nvSpPr>
      <dsp:spPr>
        <a:xfrm>
          <a:off x="304800" y="14419"/>
          <a:ext cx="4267200"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sz="1600" kern="1200" dirty="0" smtClean="0"/>
            <a:t>Responsiveness includes:</a:t>
          </a:r>
          <a:endParaRPr lang="en-US" sz="1600" kern="1200" dirty="0"/>
        </a:p>
      </dsp:txBody>
      <dsp:txXfrm>
        <a:off x="327857" y="37476"/>
        <a:ext cx="4221086" cy="4262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20728-2275-A147-B2E6-8093546A158F}">
      <dsp:nvSpPr>
        <dsp:cNvPr id="0" name=""/>
        <dsp:cNvSpPr/>
      </dsp:nvSpPr>
      <dsp:spPr>
        <a:xfrm>
          <a:off x="4399" y="1797275"/>
          <a:ext cx="2316621" cy="926648"/>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paging or process swapping</a:t>
          </a:r>
          <a:endParaRPr lang="en-US" sz="1500" kern="1200" dirty="0"/>
        </a:p>
      </dsp:txBody>
      <dsp:txXfrm>
        <a:off x="467723" y="1797275"/>
        <a:ext cx="1389973" cy="926648"/>
      </dsp:txXfrm>
    </dsp:sp>
    <dsp:sp modelId="{63FF7150-0462-854D-9C2C-73C773E7A7B2}">
      <dsp:nvSpPr>
        <dsp:cNvPr id="0" name=""/>
        <dsp:cNvSpPr/>
      </dsp:nvSpPr>
      <dsp:spPr>
        <a:xfrm>
          <a:off x="1969837" y="1756257"/>
          <a:ext cx="2433518" cy="1006238"/>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processes must always be resident in main memory</a:t>
          </a:r>
        </a:p>
      </dsp:txBody>
      <dsp:txXfrm>
        <a:off x="2472956" y="1756257"/>
        <a:ext cx="1427280" cy="1006238"/>
      </dsp:txXfrm>
    </dsp:sp>
    <dsp:sp modelId="{8E5F2A23-B564-EB4D-B907-37615B8A11D9}">
      <dsp:nvSpPr>
        <dsp:cNvPr id="0" name=""/>
        <dsp:cNvSpPr/>
      </dsp:nvSpPr>
      <dsp:spPr>
        <a:xfrm>
          <a:off x="4088061" y="1756262"/>
          <a:ext cx="2230026" cy="987325"/>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disk transfer algorithms are to be used</a:t>
          </a:r>
        </a:p>
      </dsp:txBody>
      <dsp:txXfrm>
        <a:off x="4581724" y="1756262"/>
        <a:ext cx="1242701" cy="987325"/>
      </dsp:txXfrm>
    </dsp:sp>
    <dsp:sp modelId="{5FA5B7E7-53E8-DC4E-A62F-E3B5030137E9}">
      <dsp:nvSpPr>
        <dsp:cNvPr id="0" name=""/>
        <dsp:cNvSpPr/>
      </dsp:nvSpPr>
      <dsp:spPr>
        <a:xfrm>
          <a:off x="6019808" y="1828800"/>
          <a:ext cx="2316621" cy="926648"/>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rights the processes in various priority bands have</a:t>
          </a:r>
        </a:p>
      </dsp:txBody>
      <dsp:txXfrm>
        <a:off x="6483132" y="1828800"/>
        <a:ext cx="1389973" cy="926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0E0E-D430-B045-9D66-75AC2BD5E233}">
      <dsp:nvSpPr>
        <dsp:cNvPr id="0" name=""/>
        <dsp:cNvSpPr/>
      </dsp:nvSpPr>
      <dsp:spPr>
        <a:xfrm>
          <a:off x="1934" y="1559346"/>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Scheduling approaches depend on:</a:t>
          </a:r>
          <a:endParaRPr lang="en-US" sz="1500" kern="1200" dirty="0"/>
        </a:p>
      </dsp:txBody>
      <dsp:txXfrm>
        <a:off x="33341" y="1590753"/>
        <a:ext cx="2081799" cy="1009492"/>
      </dsp:txXfrm>
    </dsp:sp>
    <dsp:sp modelId="{94111907-A3B8-3E47-B89E-3AC8239FADE4}">
      <dsp:nvSpPr>
        <dsp:cNvPr id="0" name=""/>
        <dsp:cNvSpPr/>
      </dsp:nvSpPr>
      <dsp:spPr>
        <a:xfrm rot="19457599">
          <a:off x="2047250" y="1764184"/>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49059" y="1760800"/>
        <a:ext cx="52821" cy="52821"/>
      </dsp:txXfrm>
    </dsp:sp>
    <dsp:sp modelId="{255108FC-7123-674F-8B6E-906F9B3BFB0E}">
      <dsp:nvSpPr>
        <dsp:cNvPr id="0" name=""/>
        <dsp:cNvSpPr/>
      </dsp:nvSpPr>
      <dsp:spPr>
        <a:xfrm>
          <a:off x="3004393"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whether a system performs </a:t>
          </a:r>
          <a:r>
            <a:rPr lang="en-US" sz="1500" kern="1200" dirty="0" err="1" smtClean="0"/>
            <a:t>schedulability</a:t>
          </a:r>
          <a:r>
            <a:rPr lang="en-US" sz="1500" kern="1200" dirty="0" smtClean="0"/>
            <a:t> analysis</a:t>
          </a:r>
          <a:endParaRPr lang="en-US" sz="1500" kern="1200" dirty="0"/>
        </a:p>
      </dsp:txBody>
      <dsp:txXfrm>
        <a:off x="3035800" y="974177"/>
        <a:ext cx="2081799" cy="1009492"/>
      </dsp:txXfrm>
    </dsp:sp>
    <dsp:sp modelId="{22B39D41-4796-5F4A-875D-432816E5B496}">
      <dsp:nvSpPr>
        <dsp:cNvPr id="0" name=""/>
        <dsp:cNvSpPr/>
      </dsp:nvSpPr>
      <dsp:spPr>
        <a:xfrm>
          <a:off x="5149006" y="1455896"/>
          <a:ext cx="857845" cy="46054"/>
        </a:xfrm>
        <a:custGeom>
          <a:avLst/>
          <a:gdLst/>
          <a:ahLst/>
          <a:cxnLst/>
          <a:rect l="0" t="0" r="0" b="0"/>
          <a:pathLst>
            <a:path>
              <a:moveTo>
                <a:pt x="0" y="23027"/>
              </a:moveTo>
              <a:lnTo>
                <a:pt x="857845"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6483" y="1457477"/>
        <a:ext cx="42892" cy="42892"/>
      </dsp:txXfrm>
    </dsp:sp>
    <dsp:sp modelId="{9A524781-CD83-1B44-93E9-A6D250CF4D56}">
      <dsp:nvSpPr>
        <dsp:cNvPr id="0" name=""/>
        <dsp:cNvSpPr/>
      </dsp:nvSpPr>
      <dsp:spPr>
        <a:xfrm>
          <a:off x="6006851"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if it does, whether it is done statically or dynamically</a:t>
          </a:r>
          <a:endParaRPr lang="en-US" sz="1500" kern="1200" dirty="0"/>
        </a:p>
      </dsp:txBody>
      <dsp:txXfrm>
        <a:off x="6038258" y="974177"/>
        <a:ext cx="2081799" cy="1009492"/>
      </dsp:txXfrm>
    </dsp:sp>
    <dsp:sp modelId="{20E886EB-A1E2-FD47-B8FB-F00DFB095B0F}">
      <dsp:nvSpPr>
        <dsp:cNvPr id="0" name=""/>
        <dsp:cNvSpPr/>
      </dsp:nvSpPr>
      <dsp:spPr>
        <a:xfrm rot="2142401">
          <a:off x="2047250" y="2380760"/>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49059" y="2377377"/>
        <a:ext cx="52821" cy="52821"/>
      </dsp:txXfrm>
    </dsp:sp>
    <dsp:sp modelId="{465504A7-03BD-3545-B414-9436D7C8C6E1}">
      <dsp:nvSpPr>
        <dsp:cNvPr id="0" name=""/>
        <dsp:cNvSpPr/>
      </dsp:nvSpPr>
      <dsp:spPr>
        <a:xfrm>
          <a:off x="3004393" y="2175922"/>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whether the result of the analysis itself produces a scheduler plan according to which tasks are dispatched at run time</a:t>
          </a:r>
          <a:endParaRPr lang="en-US" sz="1500" kern="1200" dirty="0"/>
        </a:p>
      </dsp:txBody>
      <dsp:txXfrm>
        <a:off x="3035800" y="2207329"/>
        <a:ext cx="2081799" cy="100949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D10E6-7663-E546-892D-01BE22AD84EC}">
      <dsp:nvSpPr>
        <dsp:cNvPr id="0" name=""/>
        <dsp:cNvSpPr/>
      </dsp:nvSpPr>
      <dsp:spPr>
        <a:xfrm>
          <a:off x="0" y="23277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table-driven approaches</a:t>
          </a:r>
          <a:endParaRPr lang="en-US" sz="1900" kern="1200" dirty="0"/>
        </a:p>
      </dsp:txBody>
      <dsp:txXfrm>
        <a:off x="22246" y="255016"/>
        <a:ext cx="7956508" cy="411223"/>
      </dsp:txXfrm>
    </dsp:sp>
    <dsp:sp modelId="{A18727D4-5CC5-1A4E-B0E8-050E27291FDB}">
      <dsp:nvSpPr>
        <dsp:cNvPr id="0" name=""/>
        <dsp:cNvSpPr/>
      </dsp:nvSpPr>
      <dsp:spPr>
        <a:xfrm>
          <a:off x="0" y="688485"/>
          <a:ext cx="8001000" cy="49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performs a static analysis of feasible schedules of dispatching</a:t>
          </a:r>
          <a:endParaRPr lang="en-US" sz="1500" kern="1200" dirty="0"/>
        </a:p>
        <a:p>
          <a:pPr marL="114300" lvl="1" indent="-114300" algn="l" defTabSz="666750" rtl="0">
            <a:lnSpc>
              <a:spcPct val="90000"/>
            </a:lnSpc>
            <a:spcBef>
              <a:spcPct val="0"/>
            </a:spcBef>
            <a:spcAft>
              <a:spcPct val="20000"/>
            </a:spcAft>
            <a:buChar char="••"/>
          </a:pPr>
          <a:r>
            <a:rPr lang="en-US" sz="1500" kern="1200" dirty="0" smtClean="0"/>
            <a:t>result is a schedule that determines, at run time, when a task must begin execution</a:t>
          </a:r>
          <a:endParaRPr lang="en-US" sz="1500" kern="1200" dirty="0"/>
        </a:p>
      </dsp:txBody>
      <dsp:txXfrm>
        <a:off x="0" y="688485"/>
        <a:ext cx="8001000" cy="491625"/>
      </dsp:txXfrm>
    </dsp:sp>
    <dsp:sp modelId="{6B3FFCD8-8A70-9341-9909-FA6B0199BE16}">
      <dsp:nvSpPr>
        <dsp:cNvPr id="0" name=""/>
        <dsp:cNvSpPr/>
      </dsp:nvSpPr>
      <dsp:spPr>
        <a:xfrm>
          <a:off x="0" y="118011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priority-driven preemptive approaches</a:t>
          </a:r>
          <a:endParaRPr lang="en-US" sz="1900" kern="1200" dirty="0"/>
        </a:p>
      </dsp:txBody>
      <dsp:txXfrm>
        <a:off x="22246" y="1202356"/>
        <a:ext cx="7956508" cy="411223"/>
      </dsp:txXfrm>
    </dsp:sp>
    <dsp:sp modelId="{617F76B0-7D98-D648-AEB6-65D6D4D3B2D6}">
      <dsp:nvSpPr>
        <dsp:cNvPr id="0" name=""/>
        <dsp:cNvSpPr/>
      </dsp:nvSpPr>
      <dsp:spPr>
        <a:xfrm>
          <a:off x="0" y="1635825"/>
          <a:ext cx="8001000"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a static analysis is performed but no schedule is drawn up</a:t>
          </a:r>
          <a:endParaRPr lang="en-US" sz="1500" kern="1200" dirty="0"/>
        </a:p>
        <a:p>
          <a:pPr marL="114300" lvl="1" indent="-114300" algn="l" defTabSz="666750" rtl="0">
            <a:lnSpc>
              <a:spcPct val="90000"/>
            </a:lnSpc>
            <a:spcBef>
              <a:spcPct val="0"/>
            </a:spcBef>
            <a:spcAft>
              <a:spcPct val="20000"/>
            </a:spcAft>
            <a:buChar char="••"/>
          </a:pPr>
          <a:r>
            <a:rPr lang="en-US" sz="1500" kern="1200" dirty="0" smtClean="0"/>
            <a:t>analysis is used to assign priorities to tasks so that a traditional priority-driven preemptive scheduler can be used</a:t>
          </a:r>
          <a:endParaRPr lang="en-US" sz="1500" kern="1200" dirty="0"/>
        </a:p>
      </dsp:txBody>
      <dsp:txXfrm>
        <a:off x="0" y="1635825"/>
        <a:ext cx="8001000" cy="688274"/>
      </dsp:txXfrm>
    </dsp:sp>
    <dsp:sp modelId="{BCC20908-39AE-7547-B9E7-DB05FD89995E}">
      <dsp:nvSpPr>
        <dsp:cNvPr id="0" name=""/>
        <dsp:cNvSpPr/>
      </dsp:nvSpPr>
      <dsp:spPr>
        <a:xfrm>
          <a:off x="0" y="232410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planning-based approaches</a:t>
          </a:r>
          <a:endParaRPr lang="en-US" sz="1900" kern="1200" dirty="0"/>
        </a:p>
      </dsp:txBody>
      <dsp:txXfrm>
        <a:off x="22246" y="2346346"/>
        <a:ext cx="7956508" cy="411223"/>
      </dsp:txXfrm>
    </dsp:sp>
    <dsp:sp modelId="{B0D96BC5-37BD-944B-A15B-D24F8674E51D}">
      <dsp:nvSpPr>
        <dsp:cNvPr id="0" name=""/>
        <dsp:cNvSpPr/>
      </dsp:nvSpPr>
      <dsp:spPr>
        <a:xfrm>
          <a:off x="0" y="2779815"/>
          <a:ext cx="8001000"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feasibility is determined at run time rather than offline prior to the start of execution</a:t>
          </a:r>
          <a:endParaRPr lang="en-US" sz="1500" kern="1200" dirty="0"/>
        </a:p>
        <a:p>
          <a:pPr marL="114300" lvl="1" indent="-114300" algn="l" defTabSz="666750" rtl="0">
            <a:lnSpc>
              <a:spcPct val="90000"/>
            </a:lnSpc>
            <a:spcBef>
              <a:spcPct val="0"/>
            </a:spcBef>
            <a:spcAft>
              <a:spcPct val="20000"/>
            </a:spcAft>
            <a:buChar char="••"/>
          </a:pPr>
          <a:r>
            <a:rPr lang="en-US" sz="1500" kern="1200" dirty="0" smtClean="0"/>
            <a:t>one result of the analysis is a schedule or plan that is used to decide when to dispatch this task</a:t>
          </a:r>
          <a:endParaRPr lang="en-US" sz="1500" kern="1200" dirty="0"/>
        </a:p>
      </dsp:txBody>
      <dsp:txXfrm>
        <a:off x="0" y="2779815"/>
        <a:ext cx="8001000" cy="688274"/>
      </dsp:txXfrm>
    </dsp:sp>
    <dsp:sp modelId="{279BC255-02E3-DD46-BE56-CB13406881CB}">
      <dsp:nvSpPr>
        <dsp:cNvPr id="0" name=""/>
        <dsp:cNvSpPr/>
      </dsp:nvSpPr>
      <dsp:spPr>
        <a:xfrm>
          <a:off x="0" y="346809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best effort approaches</a:t>
          </a:r>
          <a:endParaRPr lang="en-US" sz="1900" kern="1200" dirty="0"/>
        </a:p>
      </dsp:txBody>
      <dsp:txXfrm>
        <a:off x="22246" y="3490336"/>
        <a:ext cx="7956508" cy="411223"/>
      </dsp:txXfrm>
    </dsp:sp>
    <dsp:sp modelId="{60355BE8-F99B-0C42-A835-518C32983606}">
      <dsp:nvSpPr>
        <dsp:cNvPr id="0" name=""/>
        <dsp:cNvSpPr/>
      </dsp:nvSpPr>
      <dsp:spPr>
        <a:xfrm>
          <a:off x="0" y="3923805"/>
          <a:ext cx="8001000" cy="49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no feasibility analysis is performed</a:t>
          </a:r>
          <a:endParaRPr lang="en-US" sz="1500" kern="1200" dirty="0"/>
        </a:p>
        <a:p>
          <a:pPr marL="114300" lvl="1" indent="-114300" algn="l" defTabSz="666750" rtl="0">
            <a:lnSpc>
              <a:spcPct val="90000"/>
            </a:lnSpc>
            <a:spcBef>
              <a:spcPct val="0"/>
            </a:spcBef>
            <a:spcAft>
              <a:spcPct val="20000"/>
            </a:spcAft>
            <a:buChar char="••"/>
          </a:pPr>
          <a:r>
            <a:rPr lang="en-US" sz="1500" kern="1200" dirty="0" smtClean="0"/>
            <a:t>system tries to meet all deadlines and aborts any started process whose deadline is missed</a:t>
          </a:r>
          <a:endParaRPr lang="en-US" sz="1500" kern="1200" dirty="0"/>
        </a:p>
      </dsp:txBody>
      <dsp:txXfrm>
        <a:off x="0" y="3923805"/>
        <a:ext cx="8001000" cy="4916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01B-A951-C44C-8A07-5EF306BEF5E9}">
      <dsp:nvSpPr>
        <dsp:cNvPr id="0" name=""/>
        <dsp:cNvSpPr/>
      </dsp:nvSpPr>
      <dsp:spPr>
        <a:xfrm rot="5400000">
          <a:off x="2169943" y="-610370"/>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smtClean="0"/>
            <a:t>resources required by the task while it is executing</a:t>
          </a:r>
          <a:endParaRPr lang="en-US" sz="1600" kern="1200" dirty="0" smtClean="0"/>
        </a:p>
      </dsp:txBody>
      <dsp:txXfrm rot="-5400000">
        <a:off x="1426464" y="184316"/>
        <a:ext cx="2484729" cy="946563"/>
      </dsp:txXfrm>
    </dsp:sp>
    <dsp:sp modelId="{4927A6F8-CC6B-944D-9D69-49059A690118}">
      <dsp:nvSpPr>
        <dsp:cNvPr id="0" name=""/>
        <dsp:cNvSpPr/>
      </dsp:nvSpPr>
      <dsp:spPr>
        <a:xfrm>
          <a:off x="0" y="1986"/>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smtClean="0"/>
            <a:t>Resource requirements</a:t>
          </a:r>
          <a:endParaRPr lang="en-US" sz="1600" kern="1200" dirty="0"/>
        </a:p>
      </dsp:txBody>
      <dsp:txXfrm>
        <a:off x="64009" y="65995"/>
        <a:ext cx="1298446" cy="1183204"/>
      </dsp:txXfrm>
    </dsp:sp>
    <dsp:sp modelId="{BD2796BE-14BC-4943-9CDF-07B720C9F7F0}">
      <dsp:nvSpPr>
        <dsp:cNvPr id="0" name=""/>
        <dsp:cNvSpPr/>
      </dsp:nvSpPr>
      <dsp:spPr>
        <a:xfrm rot="5400000">
          <a:off x="2169943" y="766413"/>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measures relative importance of the task</a:t>
          </a:r>
        </a:p>
      </dsp:txBody>
      <dsp:txXfrm rot="-5400000">
        <a:off x="1426464" y="1561100"/>
        <a:ext cx="2484729" cy="946563"/>
      </dsp:txXfrm>
    </dsp:sp>
    <dsp:sp modelId="{8193D7F1-951B-504C-9C54-461FC1C25481}">
      <dsp:nvSpPr>
        <dsp:cNvPr id="0" name=""/>
        <dsp:cNvSpPr/>
      </dsp:nvSpPr>
      <dsp:spPr>
        <a:xfrm>
          <a:off x="0" y="1378770"/>
          <a:ext cx="1426464" cy="1311222"/>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Priority</a:t>
          </a:r>
          <a:endParaRPr lang="en-US" sz="1600" b="1" kern="1200" dirty="0" smtClean="0"/>
        </a:p>
      </dsp:txBody>
      <dsp:txXfrm>
        <a:off x="64009" y="1442779"/>
        <a:ext cx="1298446" cy="1183204"/>
      </dsp:txXfrm>
    </dsp:sp>
    <dsp:sp modelId="{FB08AB5A-C6EF-094E-ABD4-B9E0AE53245F}">
      <dsp:nvSpPr>
        <dsp:cNvPr id="0" name=""/>
        <dsp:cNvSpPr/>
      </dsp:nvSpPr>
      <dsp:spPr>
        <a:xfrm rot="5400000">
          <a:off x="2169943" y="2143197"/>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task may be decomposed into a mandatory subtask and an optional subtask</a:t>
          </a:r>
        </a:p>
      </dsp:txBody>
      <dsp:txXfrm rot="-5400000">
        <a:off x="1426464" y="2937884"/>
        <a:ext cx="2484729" cy="946563"/>
      </dsp:txXfrm>
    </dsp:sp>
    <dsp:sp modelId="{58F66E01-ACC7-214B-B2F0-C24CB4F46268}">
      <dsp:nvSpPr>
        <dsp:cNvPr id="0" name=""/>
        <dsp:cNvSpPr/>
      </dsp:nvSpPr>
      <dsp:spPr>
        <a:xfrm>
          <a:off x="0" y="2755553"/>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Subtask scheduler</a:t>
          </a:r>
          <a:endParaRPr lang="en-US" sz="1600" b="1" kern="1200" dirty="0" smtClean="0"/>
        </a:p>
      </dsp:txBody>
      <dsp:txXfrm>
        <a:off x="64009" y="2819562"/>
        <a:ext cx="1298446" cy="118320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9C7C1-BECD-7541-AFCE-F7E4E4BB042C}">
      <dsp:nvSpPr>
        <dsp:cNvPr id="0" name=""/>
        <dsp:cNvSpPr/>
      </dsp:nvSpPr>
      <dsp:spPr>
        <a:xfrm rot="5400000">
          <a:off x="2651150" y="-929054"/>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time task becomes ready for execution</a:t>
          </a:r>
        </a:p>
      </dsp:txBody>
      <dsp:txXfrm rot="-5400000">
        <a:off x="1618487" y="143247"/>
        <a:ext cx="2837674" cy="732710"/>
      </dsp:txXfrm>
    </dsp:sp>
    <dsp:sp modelId="{50A84E1A-9239-4942-A149-D4F0EF116E8D}">
      <dsp:nvSpPr>
        <dsp:cNvPr id="0" name=""/>
        <dsp:cNvSpPr/>
      </dsp:nvSpPr>
      <dsp:spPr>
        <a:xfrm>
          <a:off x="0" y="2110"/>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dirty="0" smtClean="0"/>
            <a:t>Ready time</a:t>
          </a:r>
          <a:endParaRPr lang="en-US" sz="1900" kern="1200" dirty="0"/>
        </a:p>
      </dsp:txBody>
      <dsp:txXfrm>
        <a:off x="49547" y="51657"/>
        <a:ext cx="1519394" cy="915889"/>
      </dsp:txXfrm>
    </dsp:sp>
    <dsp:sp modelId="{6FF0FE67-B9A9-D549-81C1-A174B6997004}">
      <dsp:nvSpPr>
        <dsp:cNvPr id="0" name=""/>
        <dsp:cNvSpPr/>
      </dsp:nvSpPr>
      <dsp:spPr>
        <a:xfrm rot="5400000">
          <a:off x="2651150" y="136677"/>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time task must begin</a:t>
          </a:r>
          <a:endParaRPr lang="en-US" sz="1900" kern="1200" dirty="0" smtClean="0"/>
        </a:p>
      </dsp:txBody>
      <dsp:txXfrm rot="-5400000">
        <a:off x="1618487" y="1208978"/>
        <a:ext cx="2837674" cy="732710"/>
      </dsp:txXfrm>
    </dsp:sp>
    <dsp:sp modelId="{BB45A59B-5044-554F-A5E5-360D219ECC40}">
      <dsp:nvSpPr>
        <dsp:cNvPr id="0" name=""/>
        <dsp:cNvSpPr/>
      </dsp:nvSpPr>
      <dsp:spPr>
        <a:xfrm>
          <a:off x="0" y="1067842"/>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Starting deadline</a:t>
          </a:r>
          <a:endParaRPr lang="en-US" sz="1900" b="1" kern="1200" dirty="0" smtClean="0"/>
        </a:p>
      </dsp:txBody>
      <dsp:txXfrm>
        <a:off x="49547" y="1117389"/>
        <a:ext cx="1519394" cy="915889"/>
      </dsp:txXfrm>
    </dsp:sp>
    <dsp:sp modelId="{B1CC6704-2731-D24C-9C57-805744016F1E}">
      <dsp:nvSpPr>
        <dsp:cNvPr id="0" name=""/>
        <dsp:cNvSpPr/>
      </dsp:nvSpPr>
      <dsp:spPr>
        <a:xfrm rot="5400000">
          <a:off x="2651150" y="1202410"/>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time task must be completed</a:t>
          </a:r>
        </a:p>
      </dsp:txBody>
      <dsp:txXfrm rot="-5400000">
        <a:off x="1618487" y="2274711"/>
        <a:ext cx="2837674" cy="732710"/>
      </dsp:txXfrm>
    </dsp:sp>
    <dsp:sp modelId="{98BFCD61-8AFB-F04B-9B39-77FF4E68A5C1}">
      <dsp:nvSpPr>
        <dsp:cNvPr id="0" name=""/>
        <dsp:cNvSpPr/>
      </dsp:nvSpPr>
      <dsp:spPr>
        <a:xfrm>
          <a:off x="0" y="2133574"/>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Completion deadline</a:t>
          </a:r>
          <a:endParaRPr lang="en-US" sz="1900" b="1" kern="1200" dirty="0" smtClean="0"/>
        </a:p>
      </dsp:txBody>
      <dsp:txXfrm>
        <a:off x="49547" y="2183121"/>
        <a:ext cx="1519394" cy="915889"/>
      </dsp:txXfrm>
    </dsp:sp>
    <dsp:sp modelId="{7305BAC7-9048-104B-A174-FD1E4DC5D5C3}">
      <dsp:nvSpPr>
        <dsp:cNvPr id="0" name=""/>
        <dsp:cNvSpPr/>
      </dsp:nvSpPr>
      <dsp:spPr>
        <a:xfrm rot="5400000">
          <a:off x="2651150" y="2268142"/>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time required to execute the task to completion</a:t>
          </a:r>
          <a:endParaRPr lang="en-US" sz="1900" kern="1200" dirty="0" smtClean="0"/>
        </a:p>
      </dsp:txBody>
      <dsp:txXfrm rot="-5400000">
        <a:off x="1618487" y="3340443"/>
        <a:ext cx="2837674" cy="732710"/>
      </dsp:txXfrm>
    </dsp:sp>
    <dsp:sp modelId="{CDCD0445-3069-134A-A63F-1978123E8C80}">
      <dsp:nvSpPr>
        <dsp:cNvPr id="0" name=""/>
        <dsp:cNvSpPr/>
      </dsp:nvSpPr>
      <dsp:spPr>
        <a:xfrm>
          <a:off x="0" y="3199306"/>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Processing time</a:t>
          </a:r>
          <a:endParaRPr lang="en-US" sz="1900" b="1" kern="1200" dirty="0" smtClean="0"/>
        </a:p>
      </dsp:txBody>
      <dsp:txXfrm>
        <a:off x="49547" y="3248853"/>
        <a:ext cx="1519394" cy="9158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F93F7-FF61-6443-9BC0-D41F345977F2}">
      <dsp:nvSpPr>
        <dsp:cNvPr id="0" name=""/>
        <dsp:cNvSpPr/>
      </dsp:nvSpPr>
      <dsp:spPr>
        <a:xfrm>
          <a:off x="0" y="119588"/>
          <a:ext cx="6096000" cy="5472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Unbounded Priority Inversion</a:t>
          </a:r>
          <a:endParaRPr lang="en-US" sz="1900" kern="1200" dirty="0"/>
        </a:p>
      </dsp:txBody>
      <dsp:txXfrm>
        <a:off x="0" y="119588"/>
        <a:ext cx="6096000" cy="547200"/>
      </dsp:txXfrm>
    </dsp:sp>
    <dsp:sp modelId="{797FC0B6-0A96-3F4A-AEFB-631EBF651611}">
      <dsp:nvSpPr>
        <dsp:cNvPr id="0" name=""/>
        <dsp:cNvSpPr/>
      </dsp:nvSpPr>
      <dsp:spPr>
        <a:xfrm>
          <a:off x="0" y="666788"/>
          <a:ext cx="6096000" cy="1017022"/>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the duration of a priority inversion depends not only on the time required to handle a shared resource, but also on the unpredictable actions of other unrelated tasks</a:t>
          </a:r>
        </a:p>
      </dsp:txBody>
      <dsp:txXfrm>
        <a:off x="0" y="666788"/>
        <a:ext cx="6096000" cy="1017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E2231-D5A1-1E4F-AF2B-824FA6D457FA}">
      <dsp:nvSpPr>
        <dsp:cNvPr id="0" name=""/>
        <dsp:cNvSpPr/>
      </dsp:nvSpPr>
      <dsp:spPr>
        <a:xfrm>
          <a:off x="1089660" y="0"/>
          <a:ext cx="4267200" cy="4267200"/>
        </a:xfrm>
        <a:prstGeom prst="triangl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370E95A-AB95-DA4A-9834-42BA57606DE9}">
      <dsp:nvSpPr>
        <dsp:cNvPr id="0" name=""/>
        <dsp:cNvSpPr/>
      </dsp:nvSpPr>
      <dsp:spPr>
        <a:xfrm>
          <a:off x="3223260" y="429011"/>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each user is performing a particular application</a:t>
          </a:r>
          <a:endParaRPr lang="en-US" sz="1500" kern="1200" dirty="0"/>
        </a:p>
      </dsp:txBody>
      <dsp:txXfrm>
        <a:off x="3272570" y="478321"/>
        <a:ext cx="2675060" cy="911506"/>
      </dsp:txXfrm>
    </dsp:sp>
    <dsp:sp modelId="{76228D28-5856-8B42-B541-1114E6BFB591}">
      <dsp:nvSpPr>
        <dsp:cNvPr id="0" name=""/>
        <dsp:cNvSpPr/>
      </dsp:nvSpPr>
      <dsp:spPr>
        <a:xfrm>
          <a:off x="3223260" y="1565403"/>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multiprocessor provides the same service as a </a:t>
          </a:r>
          <a:r>
            <a:rPr lang="en-US" sz="1500" kern="1200" dirty="0" err="1" smtClean="0"/>
            <a:t>multiprogrammed</a:t>
          </a:r>
          <a:r>
            <a:rPr lang="en-US" sz="1500" kern="1200" dirty="0" smtClean="0"/>
            <a:t> </a:t>
          </a:r>
          <a:r>
            <a:rPr lang="en-US" sz="1500" kern="1200" dirty="0" err="1" smtClean="0"/>
            <a:t>uniprocessor</a:t>
          </a:r>
          <a:endParaRPr lang="en-US" sz="1500" kern="1200" dirty="0" smtClean="0"/>
        </a:p>
      </dsp:txBody>
      <dsp:txXfrm>
        <a:off x="3272570" y="1614713"/>
        <a:ext cx="2675060" cy="911506"/>
      </dsp:txXfrm>
    </dsp:sp>
    <dsp:sp modelId="{9377B66D-8AC4-9E41-B897-A51F8557AD7D}">
      <dsp:nvSpPr>
        <dsp:cNvPr id="0" name=""/>
        <dsp:cNvSpPr/>
      </dsp:nvSpPr>
      <dsp:spPr>
        <a:xfrm>
          <a:off x="3223260" y="2701796"/>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because more than one processor is available, average response time to the users will be less</a:t>
          </a:r>
        </a:p>
      </dsp:txBody>
      <dsp:txXfrm>
        <a:off x="3272570" y="2751106"/>
        <a:ext cx="2675060" cy="9115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579F0-FF87-6942-93CB-A701272FFEAC}">
      <dsp:nvSpPr>
        <dsp:cNvPr id="0" name=""/>
        <dsp:cNvSpPr/>
      </dsp:nvSpPr>
      <dsp:spPr>
        <a:xfrm>
          <a:off x="0" y="276779"/>
          <a:ext cx="4572000" cy="158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4838" tIns="333248" rIns="354838" bIns="113792" numCol="1" spcCol="1270" anchor="t" anchorCtr="0">
          <a:noAutofit/>
        </a:bodyPr>
        <a:lstStyle/>
        <a:p>
          <a:pPr marL="171450" lvl="1" indent="-171450" algn="l" defTabSz="711200">
            <a:lnSpc>
              <a:spcPct val="90000"/>
            </a:lnSpc>
            <a:spcBef>
              <a:spcPct val="0"/>
            </a:spcBef>
            <a:spcAft>
              <a:spcPct val="15000"/>
            </a:spcAft>
            <a:buChar char="••"/>
          </a:pPr>
          <a:r>
            <a:rPr lang="en-NZ" sz="1600" kern="1200" dirty="0" smtClean="0"/>
            <a:t>highest preference to real-time processes </a:t>
          </a:r>
        </a:p>
        <a:p>
          <a:pPr marL="171450" lvl="1" indent="-171450" algn="l" defTabSz="711200">
            <a:lnSpc>
              <a:spcPct val="90000"/>
            </a:lnSpc>
            <a:spcBef>
              <a:spcPct val="0"/>
            </a:spcBef>
            <a:spcAft>
              <a:spcPct val="15000"/>
            </a:spcAft>
            <a:buChar char="••"/>
          </a:pPr>
          <a:r>
            <a:rPr lang="en-NZ" sz="1600" kern="1200" smtClean="0"/>
            <a:t>next-highest preference to kernel-mode processes </a:t>
          </a:r>
          <a:endParaRPr lang="en-NZ" sz="1600" kern="1200" dirty="0" smtClean="0"/>
        </a:p>
        <a:p>
          <a:pPr marL="171450" lvl="1" indent="-171450" algn="l" defTabSz="711200">
            <a:lnSpc>
              <a:spcPct val="90000"/>
            </a:lnSpc>
            <a:spcBef>
              <a:spcPct val="0"/>
            </a:spcBef>
            <a:spcAft>
              <a:spcPct val="15000"/>
            </a:spcAft>
            <a:buChar char="••"/>
          </a:pPr>
          <a:r>
            <a:rPr lang="en-NZ" sz="1600" kern="1200" dirty="0" smtClean="0"/>
            <a:t>lowest preference to other user-mode processes</a:t>
          </a:r>
        </a:p>
      </dsp:txBody>
      <dsp:txXfrm>
        <a:off x="0" y="276779"/>
        <a:ext cx="4572000" cy="1587600"/>
      </dsp:txXfrm>
    </dsp:sp>
    <dsp:sp modelId="{060D64D0-3C27-FD49-8659-1CD33340F0E6}">
      <dsp:nvSpPr>
        <dsp:cNvPr id="0" name=""/>
        <dsp:cNvSpPr/>
      </dsp:nvSpPr>
      <dsp:spPr>
        <a:xfrm>
          <a:off x="228600" y="40619"/>
          <a:ext cx="3200400" cy="472320"/>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lvl="0" algn="l" defTabSz="711200">
            <a:lnSpc>
              <a:spcPct val="90000"/>
            </a:lnSpc>
            <a:spcBef>
              <a:spcPct val="0"/>
            </a:spcBef>
            <a:spcAft>
              <a:spcPct val="35000"/>
            </a:spcAft>
          </a:pPr>
          <a:r>
            <a:rPr lang="en-NZ" sz="1600" kern="1200" dirty="0" smtClean="0"/>
            <a:t>The new algorithm is designed to give:</a:t>
          </a:r>
          <a:endParaRPr lang="en-US" sz="1600" kern="1200" dirty="0"/>
        </a:p>
      </dsp:txBody>
      <dsp:txXfrm>
        <a:off x="251657" y="63676"/>
        <a:ext cx="3154286" cy="4262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BFF58-4E76-094E-8945-18BE9500097C}">
      <dsp:nvSpPr>
        <dsp:cNvPr id="0" name=""/>
        <dsp:cNvSpPr/>
      </dsp:nvSpPr>
      <dsp:spPr>
        <a:xfrm>
          <a:off x="472873" y="128220"/>
          <a:ext cx="3936446" cy="204644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Scheduling on a multiprocessor involves three interrelated issues:</a:t>
          </a:r>
          <a:endParaRPr lang="en-US" sz="2200" kern="1200" dirty="0"/>
        </a:p>
      </dsp:txBody>
      <dsp:txXfrm>
        <a:off x="1049352" y="427915"/>
        <a:ext cx="2783488" cy="1447054"/>
      </dsp:txXfrm>
    </dsp:sp>
    <dsp:sp modelId="{DD0DDF28-FF79-F540-8553-87C67D1B333F}">
      <dsp:nvSpPr>
        <dsp:cNvPr id="0" name=""/>
        <dsp:cNvSpPr/>
      </dsp:nvSpPr>
      <dsp:spPr>
        <a:xfrm rot="2342702">
          <a:off x="3692242" y="2262974"/>
          <a:ext cx="897178"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3710139" y="2319338"/>
        <a:ext cx="736918" cy="320520"/>
      </dsp:txXfrm>
    </dsp:sp>
    <dsp:sp modelId="{3C288E7E-4F2E-704A-BAD8-C9CE5F86E758}">
      <dsp:nvSpPr>
        <dsp:cNvPr id="0" name=""/>
        <dsp:cNvSpPr/>
      </dsp:nvSpPr>
      <dsp:spPr>
        <a:xfrm>
          <a:off x="4495804" y="2895613"/>
          <a:ext cx="1950539" cy="142680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assignment of processes to processors</a:t>
          </a:r>
          <a:endParaRPr lang="en-US" sz="1400" kern="1200" dirty="0"/>
        </a:p>
      </dsp:txBody>
      <dsp:txXfrm>
        <a:off x="4781454" y="3104563"/>
        <a:ext cx="1379239" cy="1008902"/>
      </dsp:txXfrm>
    </dsp:sp>
    <dsp:sp modelId="{7755C729-12B1-C648-BC8B-1FDC9348CFD0}">
      <dsp:nvSpPr>
        <dsp:cNvPr id="0" name=""/>
        <dsp:cNvSpPr/>
      </dsp:nvSpPr>
      <dsp:spPr>
        <a:xfrm rot="4530418">
          <a:off x="2560167" y="2366187"/>
          <a:ext cx="527936"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619539" y="2396356"/>
        <a:ext cx="369555" cy="320520"/>
      </dsp:txXfrm>
    </dsp:sp>
    <dsp:sp modelId="{C1D6E098-8F00-E84D-91B9-AAD7D4B50058}">
      <dsp:nvSpPr>
        <dsp:cNvPr id="0" name=""/>
        <dsp:cNvSpPr/>
      </dsp:nvSpPr>
      <dsp:spPr>
        <a:xfrm>
          <a:off x="1905003" y="3124194"/>
          <a:ext cx="2420384" cy="127020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use of multiprogramming on individual processors</a:t>
          </a:r>
          <a:endParaRPr lang="en-US" sz="1400" kern="1200" dirty="0"/>
        </a:p>
      </dsp:txBody>
      <dsp:txXfrm>
        <a:off x="2259460" y="3310211"/>
        <a:ext cx="1711470" cy="898169"/>
      </dsp:txXfrm>
    </dsp:sp>
    <dsp:sp modelId="{187A1EDD-B2B4-C74F-AA86-03C7486E147D}">
      <dsp:nvSpPr>
        <dsp:cNvPr id="0" name=""/>
        <dsp:cNvSpPr/>
      </dsp:nvSpPr>
      <dsp:spPr>
        <a:xfrm rot="7210850">
          <a:off x="1403526" y="2249365"/>
          <a:ext cx="487439"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1513400" y="2293000"/>
        <a:ext cx="341207" cy="320520"/>
      </dsp:txXfrm>
    </dsp:sp>
    <dsp:sp modelId="{0A278C81-1E7C-8749-9707-82BD59BACBC6}">
      <dsp:nvSpPr>
        <dsp:cNvPr id="0" name=""/>
        <dsp:cNvSpPr/>
      </dsp:nvSpPr>
      <dsp:spPr>
        <a:xfrm>
          <a:off x="228601" y="2819412"/>
          <a:ext cx="1571178" cy="157117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actual dispatching of a process</a:t>
          </a:r>
          <a:endParaRPr lang="en-US" sz="1400" kern="1200" dirty="0"/>
        </a:p>
      </dsp:txBody>
      <dsp:txXfrm>
        <a:off x="458695" y="3049506"/>
        <a:ext cx="1110990" cy="1110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339F6-A01D-5E44-979F-785405A16345}">
      <dsp:nvSpPr>
        <dsp:cNvPr id="0" name=""/>
        <dsp:cNvSpPr/>
      </dsp:nvSpPr>
      <dsp:spPr>
        <a:xfrm>
          <a:off x="2225" y="877556"/>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Assuming all processors are equal, it is simplest to treat processors as a pooled resource and assign processes to processors on demand</a:t>
          </a:r>
          <a:endParaRPr lang="en-US" sz="1400" kern="1200" dirty="0"/>
        </a:p>
      </dsp:txBody>
      <dsp:txXfrm>
        <a:off x="690049" y="877556"/>
        <a:ext cx="2063472" cy="1375648"/>
      </dsp:txXfrm>
    </dsp:sp>
    <dsp:sp modelId="{B34C1D56-B705-2A41-B133-416B623420F9}">
      <dsp:nvSpPr>
        <dsp:cNvPr id="0" name=""/>
        <dsp:cNvSpPr/>
      </dsp:nvSpPr>
      <dsp:spPr>
        <a:xfrm>
          <a:off x="2994260" y="994486"/>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static or dynamic needs to be determined</a:t>
          </a:r>
        </a:p>
      </dsp:txBody>
      <dsp:txXfrm>
        <a:off x="3565154" y="994486"/>
        <a:ext cx="1712682" cy="1141787"/>
      </dsp:txXfrm>
    </dsp:sp>
    <dsp:sp modelId="{F2E715AA-8A50-8C4F-BB3F-94EBA17F7FAD}">
      <dsp:nvSpPr>
        <dsp:cNvPr id="0" name=""/>
        <dsp:cNvSpPr/>
      </dsp:nvSpPr>
      <dsp:spPr>
        <a:xfrm>
          <a:off x="2225" y="2445795"/>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If a process is permanently assigned to one processor from activation until its completion, then a dedicated short-term queue is maintained for each processor</a:t>
          </a:r>
        </a:p>
      </dsp:txBody>
      <dsp:txXfrm>
        <a:off x="690049" y="2445795"/>
        <a:ext cx="2063472" cy="1375648"/>
      </dsp:txXfrm>
    </dsp:sp>
    <dsp:sp modelId="{81D435A4-4EDD-3741-B0E3-FF273C8D44ED}">
      <dsp:nvSpPr>
        <dsp:cNvPr id="0" name=""/>
        <dsp:cNvSpPr/>
      </dsp:nvSpPr>
      <dsp:spPr>
        <a:xfrm>
          <a:off x="2994260"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advantage is that there may be less overhead in the scheduling function</a:t>
          </a:r>
        </a:p>
      </dsp:txBody>
      <dsp:txXfrm>
        <a:off x="3565154" y="2562725"/>
        <a:ext cx="1712682" cy="1141787"/>
      </dsp:txXfrm>
    </dsp:sp>
    <dsp:sp modelId="{E6CEACB2-BEEF-094E-9244-233222A6EEE1}">
      <dsp:nvSpPr>
        <dsp:cNvPr id="0" name=""/>
        <dsp:cNvSpPr/>
      </dsp:nvSpPr>
      <dsp:spPr>
        <a:xfrm>
          <a:off x="5449104"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allows group or gang scheduling</a:t>
          </a:r>
        </a:p>
      </dsp:txBody>
      <dsp:txXfrm>
        <a:off x="6019998" y="2562725"/>
        <a:ext cx="1712682" cy="1141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A1B79-8D23-9C45-BDAD-C179580C41D4}">
      <dsp:nvSpPr>
        <dsp:cNvPr id="0" name=""/>
        <dsp:cNvSpPr/>
      </dsp:nvSpPr>
      <dsp:spPr>
        <a:xfrm>
          <a:off x="0" y="16879"/>
          <a:ext cx="60960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Disadvantages:</a:t>
          </a:r>
          <a:endParaRPr lang="en-US" sz="1700" kern="1200" dirty="0"/>
        </a:p>
      </dsp:txBody>
      <dsp:txXfrm>
        <a:off x="0" y="16879"/>
        <a:ext cx="6096000" cy="489600"/>
      </dsp:txXfrm>
    </dsp:sp>
    <dsp:sp modelId="{A4C85181-622D-7341-8970-7667EB4F7EA2}">
      <dsp:nvSpPr>
        <dsp:cNvPr id="0" name=""/>
        <dsp:cNvSpPr/>
      </dsp:nvSpPr>
      <dsp:spPr>
        <a:xfrm>
          <a:off x="0" y="506480"/>
          <a:ext cx="6096000" cy="746639"/>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failure of master brings down whole system</a:t>
          </a:r>
          <a:endParaRPr lang="en-US" sz="1700" kern="1200" dirty="0" smtClean="0"/>
        </a:p>
        <a:p>
          <a:pPr marL="171450" lvl="1" indent="-171450" algn="l" defTabSz="755650">
            <a:lnSpc>
              <a:spcPct val="90000"/>
            </a:lnSpc>
            <a:spcBef>
              <a:spcPct val="0"/>
            </a:spcBef>
            <a:spcAft>
              <a:spcPct val="15000"/>
            </a:spcAft>
            <a:buChar char="••"/>
          </a:pPr>
          <a:r>
            <a:rPr lang="en-US" sz="1700" kern="1200" smtClean="0"/>
            <a:t>master can become a performance bottleneck</a:t>
          </a:r>
          <a:endParaRPr lang="en-US" sz="1700" kern="1200" dirty="0" smtClean="0"/>
        </a:p>
      </dsp:txBody>
      <dsp:txXfrm>
        <a:off x="0" y="506480"/>
        <a:ext cx="6096000" cy="746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D480F-34B9-B840-B923-835DCAB96861}">
      <dsp:nvSpPr>
        <dsp:cNvPr id="0" name=""/>
        <dsp:cNvSpPr/>
      </dsp:nvSpPr>
      <dsp:spPr>
        <a:xfrm>
          <a:off x="0" y="5288"/>
          <a:ext cx="6096000" cy="5472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Complicates the operating system</a:t>
          </a:r>
          <a:endParaRPr lang="en-US" sz="1900" kern="1200" dirty="0"/>
        </a:p>
      </dsp:txBody>
      <dsp:txXfrm>
        <a:off x="0" y="5288"/>
        <a:ext cx="6096000" cy="547200"/>
      </dsp:txXfrm>
    </dsp:sp>
    <dsp:sp modelId="{3A182222-A989-1545-8050-E3F890112509}">
      <dsp:nvSpPr>
        <dsp:cNvPr id="0" name=""/>
        <dsp:cNvSpPr/>
      </dsp:nvSpPr>
      <dsp:spPr>
        <a:xfrm>
          <a:off x="0" y="552488"/>
          <a:ext cx="6096000" cy="1017022"/>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operating system must ensure that two processors do not choose the same process and that the processes are not somehow lost from the queue</a:t>
          </a:r>
        </a:p>
      </dsp:txBody>
      <dsp:txXfrm>
        <a:off x="0" y="552488"/>
        <a:ext cx="6096000" cy="10170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45B-FAAC-584B-8B93-1426F2543E43}">
      <dsp:nvSpPr>
        <dsp:cNvPr id="0" name=""/>
        <dsp:cNvSpPr/>
      </dsp:nvSpPr>
      <dsp:spPr>
        <a:xfrm rot="16200000">
          <a:off x="512563" y="-105233"/>
          <a:ext cx="1947077" cy="241868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Load Sharing</a:t>
          </a:r>
          <a:endParaRPr lang="en-US" sz="1600" kern="1200" dirty="0"/>
        </a:p>
      </dsp:txBody>
      <dsp:txXfrm rot="5400000">
        <a:off x="276758" y="130572"/>
        <a:ext cx="2418688" cy="1460308"/>
      </dsp:txXfrm>
    </dsp:sp>
    <dsp:sp modelId="{AB987E00-9839-8A41-8F33-3B55484288B6}">
      <dsp:nvSpPr>
        <dsp:cNvPr id="0" name=""/>
        <dsp:cNvSpPr/>
      </dsp:nvSpPr>
      <dsp:spPr>
        <a:xfrm>
          <a:off x="3125527" y="113504"/>
          <a:ext cx="2588550" cy="1981212"/>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       </a:t>
          </a:r>
        </a:p>
        <a:p>
          <a:pPr lvl="0" algn="ctr" defTabSz="711200">
            <a:lnSpc>
              <a:spcPct val="90000"/>
            </a:lnSpc>
            <a:spcBef>
              <a:spcPct val="0"/>
            </a:spcBef>
            <a:spcAft>
              <a:spcPct val="35000"/>
            </a:spcAft>
          </a:pPr>
          <a:r>
            <a:rPr lang="en-NZ" sz="1600" b="1" i="1" kern="1200" dirty="0" smtClean="0"/>
            <a:t>     Gang Scheduling</a:t>
          </a:r>
          <a:endParaRPr lang="en-US" sz="1600" kern="1200" dirty="0"/>
        </a:p>
      </dsp:txBody>
      <dsp:txXfrm>
        <a:off x="3125527" y="113504"/>
        <a:ext cx="2588550" cy="1485909"/>
      </dsp:txXfrm>
    </dsp:sp>
    <dsp:sp modelId="{5453660E-E3EB-204E-91E3-0B2D35452E63}">
      <dsp:nvSpPr>
        <dsp:cNvPr id="0" name=""/>
        <dsp:cNvSpPr/>
      </dsp:nvSpPr>
      <dsp:spPr>
        <a:xfrm rot="10800000">
          <a:off x="124410" y="2321726"/>
          <a:ext cx="2723383" cy="208596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Dedicated Processor Assignment</a:t>
          </a:r>
          <a:endParaRPr lang="en-US" sz="1600" kern="1200" dirty="0"/>
        </a:p>
      </dsp:txBody>
      <dsp:txXfrm rot="10800000">
        <a:off x="124410" y="2843218"/>
        <a:ext cx="2723383" cy="1564476"/>
      </dsp:txXfrm>
    </dsp:sp>
    <dsp:sp modelId="{FD88F12B-50CB-684E-B413-E33D4FF8D223}">
      <dsp:nvSpPr>
        <dsp:cNvPr id="0" name=""/>
        <dsp:cNvSpPr/>
      </dsp:nvSpPr>
      <dsp:spPr>
        <a:xfrm rot="5400000">
          <a:off x="3441109" y="2041524"/>
          <a:ext cx="1957385" cy="2646373"/>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Dynamic Scheduling</a:t>
          </a:r>
          <a:endParaRPr lang="en-US" sz="1600" kern="1200" dirty="0"/>
        </a:p>
      </dsp:txBody>
      <dsp:txXfrm rot="-5400000">
        <a:off x="3096615" y="2875364"/>
        <a:ext cx="2646373" cy="1468039"/>
      </dsp:txXfrm>
    </dsp:sp>
    <dsp:sp modelId="{72498C43-0DA2-D94B-AE30-17C71CB19E52}">
      <dsp:nvSpPr>
        <dsp:cNvPr id="0" name=""/>
        <dsp:cNvSpPr/>
      </dsp:nvSpPr>
      <dsp:spPr>
        <a:xfrm>
          <a:off x="2053589" y="1695450"/>
          <a:ext cx="1760220" cy="11303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Four approaches for multiprocessor thread scheduling and processor assignment are:</a:t>
          </a:r>
          <a:endParaRPr lang="en-US" sz="1300" kern="1200" dirty="0"/>
        </a:p>
      </dsp:txBody>
      <dsp:txXfrm>
        <a:off x="2108766" y="1750627"/>
        <a:ext cx="1649866" cy="10199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EF111-BB95-004A-8B50-2D1369FF26D9}">
      <dsp:nvSpPr>
        <dsp:cNvPr id="0" name=""/>
        <dsp:cNvSpPr/>
      </dsp:nvSpPr>
      <dsp:spPr>
        <a:xfrm>
          <a:off x="0" y="24140"/>
          <a:ext cx="6096000" cy="460800"/>
        </a:xfrm>
        <a:prstGeom prst="rect">
          <a:avLst/>
        </a:prstGeom>
        <a:solidFill>
          <a:schemeClr val="accent3">
            <a:lumMod val="75000"/>
          </a:schemeClr>
        </a:solidFill>
        <a:ln w="15875" cap="flat" cmpd="sng" algn="ctr">
          <a:solidFill>
            <a:schemeClr val="accent3">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NZ" sz="1600" kern="1200" dirty="0" smtClean="0"/>
            <a:t>Advantages:</a:t>
          </a:r>
          <a:endParaRPr lang="en-US" sz="1600" kern="1200" dirty="0"/>
        </a:p>
      </dsp:txBody>
      <dsp:txXfrm>
        <a:off x="0" y="24140"/>
        <a:ext cx="6096000" cy="460800"/>
      </dsp:txXfrm>
    </dsp:sp>
    <dsp:sp modelId="{A3357C63-08F4-F846-80F8-900FD41C6E51}">
      <dsp:nvSpPr>
        <dsp:cNvPr id="0" name=""/>
        <dsp:cNvSpPr/>
      </dsp:nvSpPr>
      <dsp:spPr>
        <a:xfrm>
          <a:off x="0" y="484940"/>
          <a:ext cx="6096000" cy="1141920"/>
        </a:xfrm>
        <a:prstGeom prst="rect">
          <a:avLst/>
        </a:prstGeom>
        <a:solidFill>
          <a:schemeClr val="accent1">
            <a:alpha val="90000"/>
            <a:tint val="40000"/>
            <a:hueOff val="0"/>
            <a:satOff val="0"/>
            <a:lumOff val="0"/>
            <a:alphaOff val="0"/>
          </a:schemeClr>
        </a:solidFill>
        <a:ln w="1587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NZ" sz="1600" kern="1200" dirty="0" smtClean="0"/>
            <a:t>load </a:t>
          </a:r>
          <a:r>
            <a:rPr lang="en-US" sz="1600" kern="1200" dirty="0" smtClean="0"/>
            <a:t>is distributed evenly across the processors</a:t>
          </a:r>
        </a:p>
        <a:p>
          <a:pPr marL="171450" lvl="1" indent="-171450" algn="l" defTabSz="711200">
            <a:lnSpc>
              <a:spcPct val="90000"/>
            </a:lnSpc>
            <a:spcBef>
              <a:spcPct val="0"/>
            </a:spcBef>
            <a:spcAft>
              <a:spcPct val="15000"/>
            </a:spcAft>
            <a:buChar char="••"/>
          </a:pPr>
          <a:r>
            <a:rPr lang="en-US" sz="1600" kern="1200" dirty="0" smtClean="0"/>
            <a:t>no centralized scheduler required</a:t>
          </a:r>
        </a:p>
        <a:p>
          <a:pPr marL="171450" lvl="1" indent="-171450" algn="l" defTabSz="711200">
            <a:lnSpc>
              <a:spcPct val="90000"/>
            </a:lnSpc>
            <a:spcBef>
              <a:spcPct val="0"/>
            </a:spcBef>
            <a:spcAft>
              <a:spcPct val="15000"/>
            </a:spcAft>
            <a:buChar char="••"/>
          </a:pPr>
          <a:r>
            <a:rPr lang="en-NZ" sz="1600" kern="1200" dirty="0" smtClean="0"/>
            <a:t>the global queue can be organized and accessed using any of the schemes discussed in Chapter 9</a:t>
          </a:r>
          <a:endParaRPr lang="en-US" sz="1600" kern="1200" dirty="0"/>
        </a:p>
      </dsp:txBody>
      <dsp:txXfrm>
        <a:off x="0" y="484940"/>
        <a:ext cx="6096000" cy="1141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72A5F-BC33-CE4A-A99F-45250135063A}">
      <dsp:nvSpPr>
        <dsp:cNvPr id="0" name=""/>
        <dsp:cNvSpPr/>
      </dsp:nvSpPr>
      <dsp:spPr>
        <a:xfrm>
          <a:off x="0" y="136047"/>
          <a:ext cx="6096000" cy="518400"/>
        </a:xfrm>
        <a:prstGeom prst="rect">
          <a:avLst/>
        </a:prstGeom>
        <a:solidFill>
          <a:schemeClr val="accent2"/>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Benefits:</a:t>
          </a:r>
          <a:endParaRPr lang="en-US" sz="1800" kern="1200" dirty="0">
            <a:solidFill>
              <a:schemeClr val="tx1"/>
            </a:solidFill>
          </a:endParaRPr>
        </a:p>
      </dsp:txBody>
      <dsp:txXfrm>
        <a:off x="0" y="136047"/>
        <a:ext cx="6096000" cy="518400"/>
      </dsp:txXfrm>
    </dsp:sp>
    <dsp:sp modelId="{D1D8A284-3BAE-6144-BB11-BC81AE33A031}">
      <dsp:nvSpPr>
        <dsp:cNvPr id="0" name=""/>
        <dsp:cNvSpPr/>
      </dsp:nvSpPr>
      <dsp:spPr>
        <a:xfrm>
          <a:off x="0" y="654447"/>
          <a:ext cx="6096000" cy="1012904"/>
        </a:xfrm>
        <a:prstGeom prst="rect">
          <a:avLst/>
        </a:prstGeom>
        <a:solidFill>
          <a:schemeClr val="accent1">
            <a:alpha val="90000"/>
            <a:tint val="40000"/>
            <a:hueOff val="0"/>
            <a:satOff val="0"/>
            <a:lumOff val="0"/>
            <a:alphaOff val="0"/>
          </a:schemeClr>
        </a:solidFill>
        <a:ln w="15875" cap="flat" cmpd="sng" algn="ctr">
          <a:solidFill>
            <a:schemeClr val="accent2">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synchronization blocking may be reduced, less process switching may be necessary, and performance will increase</a:t>
          </a:r>
        </a:p>
        <a:p>
          <a:pPr marL="171450" lvl="1" indent="-171450" algn="l" defTabSz="800100">
            <a:lnSpc>
              <a:spcPct val="90000"/>
            </a:lnSpc>
            <a:spcBef>
              <a:spcPct val="0"/>
            </a:spcBef>
            <a:spcAft>
              <a:spcPct val="15000"/>
            </a:spcAft>
            <a:buChar char="••"/>
          </a:pPr>
          <a:r>
            <a:rPr lang="en-US" sz="1800" kern="1200" smtClean="0"/>
            <a:t>scheduling overhead may be reduced</a:t>
          </a:r>
          <a:endParaRPr lang="en-US" sz="1800" kern="1200" dirty="0" smtClean="0"/>
        </a:p>
      </dsp:txBody>
      <dsp:txXfrm>
        <a:off x="0" y="654447"/>
        <a:ext cx="6096000" cy="10129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3/29/2016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985346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10 “</a:t>
            </a:r>
            <a:r>
              <a:rPr kumimoji="1" lang="en-GB" dirty="0" smtClean="0">
                <a:latin typeface="Times New Roman" pitchFamily="-106" charset="0"/>
                <a:ea typeface="ＭＳ Ｐゴシック" pitchFamily="-106" charset="-128"/>
                <a:cs typeface="ＭＳ Ｐゴシック" pitchFamily="-106" charset="-128"/>
              </a:rPr>
              <a:t>Multiprocessor, Multicore</a:t>
            </a:r>
            <a:r>
              <a:rPr kumimoji="1" lang="en-GB" baseline="0" dirty="0" smtClean="0">
                <a:latin typeface="Times New Roman" pitchFamily="-106" charset="0"/>
                <a:ea typeface="ＭＳ Ｐゴシック" pitchFamily="-106" charset="-128"/>
                <a:cs typeface="ＭＳ Ｐゴシック" pitchFamily="-106" charset="-128"/>
              </a:rPr>
              <a:t> and Real-Time Scheduling</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849579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Regardless of whether processes are dedicated to processors, some means is needed to assign processes to processors. Two approaches have been used: master/slave and peer.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15049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master/slave architecture, key kernel functions of the operating system always run on a particular processor. The other processors may only execute user programs. The master is responsible for scheduling jobs. Once a process is active, if the slave needs service (e.g., an I/O call), it must send a request to the master and wait for the service to be performed. This approach is quite simple and requires little enhancement to a uniprocessor multiprogramming operating system. Conflict resolution is simplified because one processor has control of all memory and I/O resources. There are two disadvantages to this approach: (1) A failure of the master brings down the whole system, and (2) the master can become a performance bottleneck.</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305347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peer architecture, the kernel can execute on any processor, and each processor does self-scheduling from the pool of available processes. This approach complicates the operating system. The operating system must ensure that two processors do not choose the same process and that the processes are not somehow lost from the queue. Techniques must be employed to resolve and synchronize competing 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of course, a spectrum of approaches between these two extremes. One approach is to provide a subset of processors dedicated to kernel processing instead of just one. Another approach is simply to manage the difference between the needs of kernel processes and other processes on the basis of priority and execution history.</a:t>
            </a: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829813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traditional multiprocessor systems, processes are not dedicated to processors. Rather there is a single queue for all processors, or if some sort of priority scheme is used, there are multiple queues based on priority, all feeding into the common pool of processors. In any case, we can view the system as being a </a:t>
            </a:r>
            <a:r>
              <a:rPr lang="en-US" sz="1200" kern="1200" baseline="0" dirty="0" err="1" smtClean="0">
                <a:solidFill>
                  <a:schemeClr val="tx1"/>
                </a:solidFill>
                <a:latin typeface="+mn-lt"/>
                <a:ea typeface="+mn-ea"/>
                <a:cs typeface="+mn-cs"/>
              </a:rPr>
              <a:t>multiserver</a:t>
            </a:r>
            <a:r>
              <a:rPr lang="en-US" sz="1200" kern="1200" baseline="0" dirty="0" smtClean="0">
                <a:solidFill>
                  <a:schemeClr val="tx1"/>
                </a:solidFill>
                <a:latin typeface="+mn-lt"/>
                <a:ea typeface="+mn-ea"/>
                <a:cs typeface="+mn-cs"/>
              </a:rPr>
              <a:t> queuing architecture.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3801160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Consider the case of a dual-processor system in which each processor of the dual-processor system has half the processing rate of a processor in the single-processor system. [SAUE81] reports a queuing analysis that compares FCFS scheduling to round robin and to shortest remaining time. The study is concerned with process service time, which measures the amount of processor time a process needs, either for a total job or the amount of time needed each time the process is ready to use the processor. In the case of round robin, it is assumed that the time quantum is large compared to context switching overhead and small compared to mean service time. The results depend on the variability that is seen in service times. A common measure of variability is the</a:t>
            </a:r>
          </a:p>
          <a:p>
            <a:r>
              <a:rPr lang="en-US" sz="1200" kern="1200" baseline="0" dirty="0" smtClean="0">
                <a:solidFill>
                  <a:schemeClr val="tx1"/>
                </a:solidFill>
                <a:latin typeface="+mn-lt"/>
                <a:ea typeface="+mn-ea"/>
                <a:cs typeface="+mn-cs"/>
              </a:rPr>
              <a:t>coefficient of variation, </a:t>
            </a:r>
            <a:r>
              <a:rPr lang="en-US" sz="1200" i="1" kern="1200" baseline="0" dirty="0" smtClean="0">
                <a:solidFill>
                  <a:schemeClr val="tx1"/>
                </a:solidFill>
                <a:latin typeface="+mn-lt"/>
                <a:ea typeface="+mn-ea"/>
                <a:cs typeface="+mn-cs"/>
              </a:rPr>
              <a:t>C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A value of C</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0 corresponds to the case where there is </a:t>
            </a:r>
            <a:r>
              <a:rPr lang="en-US" sz="1200" kern="1200" baseline="0" dirty="0" smtClean="0">
                <a:solidFill>
                  <a:schemeClr val="tx1"/>
                </a:solidFill>
                <a:latin typeface="+mn-lt"/>
                <a:ea typeface="+mn-ea"/>
                <a:cs typeface="+mn-cs"/>
              </a:rPr>
              <a:t>no variability: the service times of all processes are equal. Increasing values of </a:t>
            </a:r>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correspond </a:t>
            </a:r>
            <a:r>
              <a:rPr lang="en-US" sz="1200" kern="1200" baseline="0" dirty="0" smtClean="0">
                <a:solidFill>
                  <a:schemeClr val="tx1"/>
                </a:solidFill>
                <a:latin typeface="+mn-lt"/>
                <a:ea typeface="+mn-ea"/>
                <a:cs typeface="+mn-cs"/>
              </a:rPr>
              <a:t>to increasing variability among the service times. That is, the larger the value of </a:t>
            </a:r>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the more widely do the values of the services times vary. Values of 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of 5 or more </a:t>
            </a:r>
            <a:r>
              <a:rPr lang="en-US" sz="1200" kern="1200" baseline="0" dirty="0" smtClean="0">
                <a:solidFill>
                  <a:schemeClr val="tx1"/>
                </a:solidFill>
                <a:latin typeface="+mn-lt"/>
                <a:ea typeface="+mn-ea"/>
                <a:cs typeface="+mn-cs"/>
              </a:rPr>
              <a:t>are not unusual for processor service time distributions.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10.1a compares round-robin throughput to FCFS throughput as a function of </a:t>
            </a:r>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s. Note that the difference in scheduling algorithms is much smaller in the </a:t>
            </a:r>
            <a:r>
              <a:rPr lang="en-US" sz="1200" kern="1200" baseline="0" dirty="0" smtClean="0">
                <a:solidFill>
                  <a:schemeClr val="tx1"/>
                </a:solidFill>
                <a:latin typeface="+mn-lt"/>
                <a:ea typeface="+mn-ea"/>
                <a:cs typeface="+mn-cs"/>
              </a:rPr>
              <a:t>dual-processor case. With two processors, a single process with long service time is much less disruptive in the FCFS case; other processes can use the other processor. Similar results are shown in Figure 10.1b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study in [SAUE81] repeated this analysis under a number of assumptions about degree of multiprogramming, mix of I/O-bound versus CPU-bound processes, and the use of priorities. The general conclusion is that the specific scheduling discipline is much less important with two processors than with one. It should be evident that this conclusion is even stronger as the number of processors increases. Thus, a simple FCFS discipline or the use of FCFS within a static priority scheme may suffice for a multiple-processor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187437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seen, with threads, the concept of execution is separated from the rest of the definition of a process. An application can be implemented as a set of threads, which cooperate and execute concurrently in the same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 uniprocessor, threads can be used as a program structuring aid and to overlap I/O with processing. Because of the minimal penalty in doing a thread switch compared to a process switch, these benefits are realized with little cost. However, the full power of threads becomes evident in a multiprocessor system. In this environment, threads can be used to exploit true parallelism in an application. If the various threads of an application are simultaneously run on separate processors, dramatic gains in performance are possible. However, it can be shown that for applications that require significant interaction among threads (medium-grain parallelism), small differences in thread management and scheduling can have a significant performance impact [ANDE89].</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418473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smtClean="0">
                <a:solidFill>
                  <a:schemeClr val="tx1"/>
                </a:solidFill>
                <a:latin typeface="+mn-lt"/>
                <a:ea typeface="+mn-ea"/>
                <a:cs typeface="+mn-cs"/>
              </a:rPr>
              <a:t>Among the many proposals for multiprocessor thread scheduling and processor assignment, four general approaches stand out: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Load sharing : Processes are not assigned to a particular processor. A global queue of ready threads is maintained, and each processor, when idle, selects a thread from the queue. The term load sharing is used to distinguish this strategy from load-balancing schemes in which work is allocated on a more permanent basis (e.g., see [FEIT90a]).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Gang scheduling : A set of related threads is scheduled to run on a set of processors at the same time, on a one-to-one basis.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Dedicated processor assignment: This is the opposite of the load-sharing approach and provides implicit scheduling defined by the assignment of threads to processors. Each program, for the duration of its execution, is allocated a number of processors equal to the number of threads in the program. When the program terminates, the processors return to the general pool for possible allocation to another program.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Dynamic scheduling: The number of threads in a process can be altered during the course of execution.</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114707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Load sharing is perhaps the simplest approach and the one that carries over most directly from a uniprocessor environment. It has several advantages: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The load is distributed evenly across the processors, assuring that no processor</a:t>
            </a:r>
          </a:p>
          <a:p>
            <a:r>
              <a:rPr lang="en-US" sz="1200" b="0" kern="1200" baseline="0" dirty="0" smtClean="0">
                <a:solidFill>
                  <a:schemeClr val="tx1"/>
                </a:solidFill>
                <a:latin typeface="+mn-lt"/>
                <a:ea typeface="+mn-ea"/>
                <a:cs typeface="+mn-cs"/>
              </a:rPr>
              <a:t>is idle while work is available to do.</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No centralized scheduler is required; when a processor is available, the</a:t>
            </a:r>
          </a:p>
          <a:p>
            <a:r>
              <a:rPr lang="en-US" sz="1200" b="0" kern="1200" baseline="0" dirty="0" smtClean="0">
                <a:solidFill>
                  <a:schemeClr val="tx1"/>
                </a:solidFill>
                <a:latin typeface="+mn-lt"/>
                <a:ea typeface="+mn-ea"/>
                <a:cs typeface="+mn-cs"/>
              </a:rPr>
              <a:t>scheduling routine of the operating system is run on that processor to select</a:t>
            </a:r>
          </a:p>
          <a:p>
            <a:r>
              <a:rPr lang="en-US" sz="1200" b="0" kern="1200" baseline="0" dirty="0" smtClean="0">
                <a:solidFill>
                  <a:schemeClr val="tx1"/>
                </a:solidFill>
                <a:latin typeface="+mn-lt"/>
                <a:ea typeface="+mn-ea"/>
                <a:cs typeface="+mn-cs"/>
              </a:rPr>
              <a:t>the next thread.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global queue can be organized and accessed using any of the schemes discussed</a:t>
            </a:r>
          </a:p>
          <a:p>
            <a:r>
              <a:rPr lang="en-US" sz="1200" b="0" kern="1200" baseline="0" dirty="0" smtClean="0">
                <a:solidFill>
                  <a:schemeClr val="tx1"/>
                </a:solidFill>
                <a:latin typeface="+mn-lt"/>
                <a:ea typeface="+mn-ea"/>
                <a:cs typeface="+mn-cs"/>
              </a:rPr>
              <a:t>in Chapter 9 , including priority-based schemes and schemes that consider</a:t>
            </a:r>
          </a:p>
          <a:p>
            <a:r>
              <a:rPr lang="en-US" sz="1200" b="0" kern="1200" baseline="0" dirty="0" smtClean="0">
                <a:solidFill>
                  <a:schemeClr val="tx1"/>
                </a:solidFill>
                <a:latin typeface="+mn-lt"/>
                <a:ea typeface="+mn-ea"/>
                <a:cs typeface="+mn-cs"/>
              </a:rPr>
              <a:t>execution history or anticipated processing demands.</a:t>
            </a:r>
          </a:p>
          <a:p>
            <a:r>
              <a:rPr lang="en-US" sz="1200" b="0" kern="1200" baseline="0" dirty="0" smtClean="0">
                <a:solidFill>
                  <a:schemeClr val="tx1"/>
                </a:solidFill>
                <a:latin typeface="+mn-lt"/>
                <a:ea typeface="+mn-ea"/>
                <a:cs typeface="+mn-cs"/>
              </a:rPr>
              <a:t>[LEUT90] analyzes three different versions of load sharing: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First-come-first-served (FCFS): When a job arrives, each of its threads is</a:t>
            </a:r>
          </a:p>
          <a:p>
            <a:r>
              <a:rPr lang="en-US" sz="1200" b="0" kern="1200" baseline="0" dirty="0" smtClean="0">
                <a:solidFill>
                  <a:schemeClr val="tx1"/>
                </a:solidFill>
                <a:latin typeface="+mn-lt"/>
                <a:ea typeface="+mn-ea"/>
                <a:cs typeface="+mn-cs"/>
              </a:rPr>
              <a:t>placed consecutively at the end of the shared queue. When a processor becomes</a:t>
            </a:r>
          </a:p>
          <a:p>
            <a:r>
              <a:rPr lang="en-US" sz="1200" b="0" kern="1200" baseline="0" dirty="0" smtClean="0">
                <a:solidFill>
                  <a:schemeClr val="tx1"/>
                </a:solidFill>
                <a:latin typeface="+mn-lt"/>
                <a:ea typeface="+mn-ea"/>
                <a:cs typeface="+mn-cs"/>
              </a:rPr>
              <a:t>idle, it picks the next ready thread, which it executes until completion</a:t>
            </a:r>
          </a:p>
          <a:p>
            <a:r>
              <a:rPr lang="en-US" sz="1200" b="0" kern="1200" baseline="0" dirty="0" smtClean="0">
                <a:solidFill>
                  <a:schemeClr val="tx1"/>
                </a:solidFill>
                <a:latin typeface="+mn-lt"/>
                <a:ea typeface="+mn-ea"/>
                <a:cs typeface="+mn-cs"/>
              </a:rPr>
              <a:t>or blocking.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Smallest number of threads first: The shared ready queue is organized as a priority</a:t>
            </a:r>
          </a:p>
          <a:p>
            <a:r>
              <a:rPr lang="en-US" sz="1200" b="0" kern="1200" baseline="0" dirty="0" smtClean="0">
                <a:solidFill>
                  <a:schemeClr val="tx1"/>
                </a:solidFill>
                <a:latin typeface="+mn-lt"/>
                <a:ea typeface="+mn-ea"/>
                <a:cs typeface="+mn-cs"/>
              </a:rPr>
              <a:t>queue, with highest priority given to threads from jobs with the smallest</a:t>
            </a:r>
          </a:p>
          <a:p>
            <a:r>
              <a:rPr lang="en-US" sz="1200" b="0" kern="1200" baseline="0" dirty="0" smtClean="0">
                <a:solidFill>
                  <a:schemeClr val="tx1"/>
                </a:solidFill>
                <a:latin typeface="+mn-lt"/>
                <a:ea typeface="+mn-ea"/>
                <a:cs typeface="+mn-cs"/>
              </a:rPr>
              <a:t>number of unscheduled threads. Jobs of equal priority are ordered according</a:t>
            </a:r>
          </a:p>
          <a:p>
            <a:r>
              <a:rPr lang="en-US" sz="1200" b="0" kern="1200" baseline="0" dirty="0" smtClean="0">
                <a:solidFill>
                  <a:schemeClr val="tx1"/>
                </a:solidFill>
                <a:latin typeface="+mn-lt"/>
                <a:ea typeface="+mn-ea"/>
                <a:cs typeface="+mn-cs"/>
              </a:rPr>
              <a:t>to which job arrives first. As with FCFS, a scheduled thread is run to completion</a:t>
            </a:r>
          </a:p>
          <a:p>
            <a:r>
              <a:rPr lang="en-US" sz="1200" b="0" kern="1200" baseline="0" dirty="0" smtClean="0">
                <a:solidFill>
                  <a:schemeClr val="tx1"/>
                </a:solidFill>
                <a:latin typeface="+mn-lt"/>
                <a:ea typeface="+mn-ea"/>
                <a:cs typeface="+mn-cs"/>
              </a:rPr>
              <a:t>or blocking.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Preemptive smallest number of threads first: Highest priority is given to jobs</a:t>
            </a:r>
          </a:p>
          <a:p>
            <a:r>
              <a:rPr lang="en-US" sz="1200" b="0" kern="1200" baseline="0" dirty="0" smtClean="0">
                <a:solidFill>
                  <a:schemeClr val="tx1"/>
                </a:solidFill>
                <a:latin typeface="+mn-lt"/>
                <a:ea typeface="+mn-ea"/>
                <a:cs typeface="+mn-cs"/>
              </a:rPr>
              <a:t>with the smallest number of unscheduled threads. An arriving job with a</a:t>
            </a:r>
          </a:p>
          <a:p>
            <a:r>
              <a:rPr lang="en-US" sz="1200" b="0" kern="1200" baseline="0" dirty="0" smtClean="0">
                <a:solidFill>
                  <a:schemeClr val="tx1"/>
                </a:solidFill>
                <a:latin typeface="+mn-lt"/>
                <a:ea typeface="+mn-ea"/>
                <a:cs typeface="+mn-cs"/>
              </a:rPr>
              <a:t>smaller number of threads than an executing job will preempt threads belonging</a:t>
            </a:r>
          </a:p>
          <a:p>
            <a:r>
              <a:rPr lang="en-US" sz="1200" b="0" kern="1200" baseline="0" dirty="0" smtClean="0">
                <a:solidFill>
                  <a:schemeClr val="tx1"/>
                </a:solidFill>
                <a:latin typeface="+mn-lt"/>
                <a:ea typeface="+mn-ea"/>
                <a:cs typeface="+mn-cs"/>
              </a:rPr>
              <a:t>to the scheduled job.</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425952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Using simulation models, the authors report that, over a wide range of job characteristics,</a:t>
            </a:r>
          </a:p>
          <a:p>
            <a:r>
              <a:rPr lang="en-US" sz="1200" kern="1200" baseline="0" dirty="0" smtClean="0">
                <a:solidFill>
                  <a:schemeClr val="tx1"/>
                </a:solidFill>
                <a:latin typeface="+mn-lt"/>
                <a:ea typeface="+mn-ea"/>
                <a:cs typeface="+mn-cs"/>
              </a:rPr>
              <a:t>FCFS is superior to the other two policies in the preceding list. Further, the</a:t>
            </a:r>
          </a:p>
          <a:p>
            <a:r>
              <a:rPr lang="en-US" sz="1200" kern="1200" baseline="0" dirty="0" smtClean="0">
                <a:solidFill>
                  <a:schemeClr val="tx1"/>
                </a:solidFill>
                <a:latin typeface="+mn-lt"/>
                <a:ea typeface="+mn-ea"/>
                <a:cs typeface="+mn-cs"/>
              </a:rPr>
              <a:t>authors find that some form of gang scheduling, discussed in the next subsection, is</a:t>
            </a:r>
          </a:p>
          <a:p>
            <a:r>
              <a:rPr lang="en-US" sz="1200" kern="1200" baseline="0" dirty="0" smtClean="0">
                <a:solidFill>
                  <a:schemeClr val="tx1"/>
                </a:solidFill>
                <a:latin typeface="+mn-lt"/>
                <a:ea typeface="+mn-ea"/>
                <a:cs typeface="+mn-cs"/>
              </a:rPr>
              <a:t>generally superior to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disadvantages of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central queue occupies a region of memory that must be accessed in a</a:t>
            </a:r>
          </a:p>
          <a:p>
            <a:r>
              <a:rPr lang="en-US" sz="1200" kern="1200" baseline="0" dirty="0" smtClean="0">
                <a:solidFill>
                  <a:schemeClr val="tx1"/>
                </a:solidFill>
                <a:latin typeface="+mn-lt"/>
                <a:ea typeface="+mn-ea"/>
                <a:cs typeface="+mn-cs"/>
              </a:rPr>
              <a:t>manner that enforces mutual exclusion. Thus, it may become a bottleneck if</a:t>
            </a:r>
          </a:p>
          <a:p>
            <a:r>
              <a:rPr lang="en-US" sz="1200" kern="1200" baseline="0" dirty="0" smtClean="0">
                <a:solidFill>
                  <a:schemeClr val="tx1"/>
                </a:solidFill>
                <a:latin typeface="+mn-lt"/>
                <a:ea typeface="+mn-ea"/>
                <a:cs typeface="+mn-cs"/>
              </a:rPr>
              <a:t>many processors look for work at the same time. When there is only a small</a:t>
            </a:r>
          </a:p>
          <a:p>
            <a:r>
              <a:rPr lang="en-US" sz="1200" kern="1200" baseline="0" dirty="0" smtClean="0">
                <a:solidFill>
                  <a:schemeClr val="tx1"/>
                </a:solidFill>
                <a:latin typeface="+mn-lt"/>
                <a:ea typeface="+mn-ea"/>
                <a:cs typeface="+mn-cs"/>
              </a:rPr>
              <a:t>number of processors, this is unlikely to be a noticeable problem. However,</a:t>
            </a:r>
          </a:p>
          <a:p>
            <a:r>
              <a:rPr lang="en-US" sz="1200" kern="1200" baseline="0" dirty="0" smtClean="0">
                <a:solidFill>
                  <a:schemeClr val="tx1"/>
                </a:solidFill>
                <a:latin typeface="+mn-lt"/>
                <a:ea typeface="+mn-ea"/>
                <a:cs typeface="+mn-cs"/>
              </a:rPr>
              <a:t>when the multiprocessor consists of dozens or even hundreds of processors,</a:t>
            </a:r>
          </a:p>
          <a:p>
            <a:r>
              <a:rPr lang="en-US" sz="1200" kern="1200" baseline="0" dirty="0" smtClean="0">
                <a:solidFill>
                  <a:schemeClr val="tx1"/>
                </a:solidFill>
                <a:latin typeface="+mn-lt"/>
                <a:ea typeface="+mn-ea"/>
                <a:cs typeface="+mn-cs"/>
              </a:rPr>
              <a:t>the potential for bottleneck is real.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Preempted threads are unlikely to resume execution on the same processor. If</a:t>
            </a:r>
          </a:p>
          <a:p>
            <a:r>
              <a:rPr lang="en-US" sz="1200" kern="1200" baseline="0" dirty="0" smtClean="0">
                <a:solidFill>
                  <a:schemeClr val="tx1"/>
                </a:solidFill>
                <a:latin typeface="+mn-lt"/>
                <a:ea typeface="+mn-ea"/>
                <a:cs typeface="+mn-cs"/>
              </a:rPr>
              <a:t>each processor is equipped with a local cache, caching becomes less efficient.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all threads are treated as a common pool of threads, it is unlikely that all of</a:t>
            </a:r>
          </a:p>
          <a:p>
            <a:r>
              <a:rPr lang="en-US" sz="1200" kern="1200" baseline="0" dirty="0" smtClean="0">
                <a:solidFill>
                  <a:schemeClr val="tx1"/>
                </a:solidFill>
                <a:latin typeface="+mn-lt"/>
                <a:ea typeface="+mn-ea"/>
                <a:cs typeface="+mn-cs"/>
              </a:rPr>
              <a:t>the threads of a program will gain access to processors at the same time. If a</a:t>
            </a:r>
          </a:p>
          <a:p>
            <a:r>
              <a:rPr lang="en-US" sz="1200" kern="1200" baseline="0" dirty="0" smtClean="0">
                <a:solidFill>
                  <a:schemeClr val="tx1"/>
                </a:solidFill>
                <a:latin typeface="+mn-lt"/>
                <a:ea typeface="+mn-ea"/>
                <a:cs typeface="+mn-cs"/>
              </a:rPr>
              <a:t>high degree of coordination is required between the threads of a program, the</a:t>
            </a:r>
          </a:p>
          <a:p>
            <a:r>
              <a:rPr lang="en-US" sz="1200" kern="1200" baseline="0" dirty="0" smtClean="0">
                <a:solidFill>
                  <a:schemeClr val="tx1"/>
                </a:solidFill>
                <a:latin typeface="+mn-lt"/>
                <a:ea typeface="+mn-ea"/>
                <a:cs typeface="+mn-cs"/>
              </a:rPr>
              <a:t>process switches involved may seriously compromise performance.</a:t>
            </a:r>
          </a:p>
          <a:p>
            <a:r>
              <a:rPr lang="en-US" sz="1200" kern="1200" baseline="0" dirty="0" smtClean="0">
                <a:solidFill>
                  <a:schemeClr val="tx1"/>
                </a:solidFill>
                <a:latin typeface="+mn-lt"/>
                <a:ea typeface="+mn-ea"/>
                <a:cs typeface="+mn-cs"/>
              </a:rPr>
              <a:t>Despite the potential disadvantages, load sharing is one of the most commonly</a:t>
            </a:r>
          </a:p>
          <a:p>
            <a:r>
              <a:rPr lang="en-US" sz="1200" kern="1200" baseline="0" dirty="0" smtClean="0">
                <a:solidFill>
                  <a:schemeClr val="tx1"/>
                </a:solidFill>
                <a:latin typeface="+mn-lt"/>
                <a:ea typeface="+mn-ea"/>
                <a:cs typeface="+mn-cs"/>
              </a:rPr>
              <a:t>used schemes in current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refinement of the load-sharing technique is used in the Mach operating</a:t>
            </a:r>
          </a:p>
          <a:p>
            <a:r>
              <a:rPr lang="en-US" sz="1200" kern="1200" baseline="0" dirty="0" smtClean="0">
                <a:solidFill>
                  <a:schemeClr val="tx1"/>
                </a:solidFill>
                <a:latin typeface="+mn-lt"/>
                <a:ea typeface="+mn-ea"/>
                <a:cs typeface="+mn-cs"/>
              </a:rPr>
              <a:t>system [BLAC90, WEND89]. The operating system maintains a local run queue</a:t>
            </a:r>
          </a:p>
          <a:p>
            <a:r>
              <a:rPr lang="en-US" sz="1200" kern="1200" baseline="0" dirty="0" smtClean="0">
                <a:solidFill>
                  <a:schemeClr val="tx1"/>
                </a:solidFill>
                <a:latin typeface="+mn-lt"/>
                <a:ea typeface="+mn-ea"/>
                <a:cs typeface="+mn-cs"/>
              </a:rPr>
              <a:t>for each processor and a shared global run queue. The local run queue is used by</a:t>
            </a:r>
          </a:p>
          <a:p>
            <a:r>
              <a:rPr lang="en-US" sz="1200" kern="1200" baseline="0" dirty="0" smtClean="0">
                <a:solidFill>
                  <a:schemeClr val="tx1"/>
                </a:solidFill>
                <a:latin typeface="+mn-lt"/>
                <a:ea typeface="+mn-ea"/>
                <a:cs typeface="+mn-cs"/>
              </a:rPr>
              <a:t>threads that have been temporarily bound to a specific processor. A processor</a:t>
            </a:r>
          </a:p>
          <a:p>
            <a:r>
              <a:rPr lang="en-US" sz="1200" kern="1200" baseline="0" dirty="0" smtClean="0">
                <a:solidFill>
                  <a:schemeClr val="tx1"/>
                </a:solidFill>
                <a:latin typeface="+mn-lt"/>
                <a:ea typeface="+mn-ea"/>
                <a:cs typeface="+mn-cs"/>
              </a:rPr>
              <a:t>examines the local run queue first to give bound threads absolute preference over</a:t>
            </a:r>
          </a:p>
          <a:p>
            <a:r>
              <a:rPr lang="en-US" sz="1200" kern="1200" baseline="0" dirty="0" smtClean="0">
                <a:solidFill>
                  <a:schemeClr val="tx1"/>
                </a:solidFill>
                <a:latin typeface="+mn-lt"/>
                <a:ea typeface="+mn-ea"/>
                <a:cs typeface="+mn-cs"/>
              </a:rPr>
              <a:t>unbound threads. As an example of the use of bound threads, one or more processors</a:t>
            </a:r>
          </a:p>
          <a:p>
            <a:r>
              <a:rPr lang="en-US" sz="1200" kern="1200" baseline="0" dirty="0" smtClean="0">
                <a:solidFill>
                  <a:schemeClr val="tx1"/>
                </a:solidFill>
                <a:latin typeface="+mn-lt"/>
                <a:ea typeface="+mn-ea"/>
                <a:cs typeface="+mn-cs"/>
              </a:rPr>
              <a:t>could be dedicated to running processes that are part of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example is that the threads of a particular application could be distributed</a:t>
            </a:r>
          </a:p>
          <a:p>
            <a:r>
              <a:rPr lang="en-US" sz="1200" kern="1200" baseline="0" dirty="0" smtClean="0">
                <a:solidFill>
                  <a:schemeClr val="tx1"/>
                </a:solidFill>
                <a:latin typeface="+mn-lt"/>
                <a:ea typeface="+mn-ea"/>
                <a:cs typeface="+mn-cs"/>
              </a:rPr>
              <a:t>among a number of processors; with the proper additional software, this provides</a:t>
            </a:r>
          </a:p>
          <a:p>
            <a:r>
              <a:rPr lang="en-US" sz="1200" kern="1200" baseline="0" dirty="0" smtClean="0">
                <a:solidFill>
                  <a:schemeClr val="tx1"/>
                </a:solidFill>
                <a:latin typeface="+mn-lt"/>
                <a:ea typeface="+mn-ea"/>
                <a:cs typeface="+mn-cs"/>
              </a:rPr>
              <a:t>support for gang scheduling, discussed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1170406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concept of scheduling a set of processes simultaneously</a:t>
            </a:r>
          </a:p>
          <a:p>
            <a:r>
              <a:rPr lang="en-US" sz="1200" kern="1200" baseline="0" dirty="0" smtClean="0">
                <a:solidFill>
                  <a:schemeClr val="tx1"/>
                </a:solidFill>
                <a:latin typeface="+mn-lt"/>
                <a:ea typeface="+mn-ea"/>
                <a:cs typeface="+mn-cs"/>
              </a:rPr>
              <a:t>on a set of processors predates the use of threads. [JONE80] refers to the concept as</a:t>
            </a:r>
          </a:p>
          <a:p>
            <a:r>
              <a:rPr lang="en-US" sz="1200" kern="1200" baseline="0" dirty="0" smtClean="0">
                <a:solidFill>
                  <a:schemeClr val="tx1"/>
                </a:solidFill>
                <a:latin typeface="+mn-lt"/>
                <a:ea typeface="+mn-ea"/>
                <a:cs typeface="+mn-cs"/>
              </a:rPr>
              <a:t>group scheduling and cites the following benefits: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processes in the group are related or coordinated in some fashion, synchronization</a:t>
            </a:r>
          </a:p>
          <a:p>
            <a:r>
              <a:rPr lang="en-US" sz="1200" kern="1200" baseline="0" dirty="0" smtClean="0">
                <a:solidFill>
                  <a:schemeClr val="tx1"/>
                </a:solidFill>
                <a:latin typeface="+mn-lt"/>
                <a:ea typeface="+mn-ea"/>
                <a:cs typeface="+mn-cs"/>
              </a:rPr>
              <a:t>blocking may be reduced, less process switching may be necessary,</a:t>
            </a:r>
          </a:p>
          <a:p>
            <a:r>
              <a:rPr lang="en-US" sz="1200" kern="1200" baseline="0" dirty="0" smtClean="0">
                <a:solidFill>
                  <a:schemeClr val="tx1"/>
                </a:solidFill>
                <a:latin typeface="+mn-lt"/>
                <a:ea typeface="+mn-ea"/>
                <a:cs typeface="+mn-cs"/>
              </a:rPr>
              <a:t>and performance will increase.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single scheduling decision affects a number of processors and processes at</a:t>
            </a:r>
          </a:p>
          <a:p>
            <a:r>
              <a:rPr lang="en-US" sz="1200" kern="1200" baseline="0" dirty="0" smtClean="0">
                <a:solidFill>
                  <a:schemeClr val="tx1"/>
                </a:solidFill>
                <a:latin typeface="+mn-lt"/>
                <a:ea typeface="+mn-ea"/>
                <a:cs typeface="+mn-cs"/>
              </a:rPr>
              <a:t>one time, reducing scheduling overhead.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the Cm * multiprocessor, the term </a:t>
            </a:r>
            <a:r>
              <a:rPr lang="en-US" sz="1200" i="1" kern="1200" baseline="0" dirty="0" smtClean="0">
                <a:solidFill>
                  <a:schemeClr val="tx1"/>
                </a:solidFill>
                <a:latin typeface="+mn-lt"/>
                <a:ea typeface="+mn-ea"/>
                <a:cs typeface="+mn-cs"/>
              </a:rPr>
              <a:t>coscheduling is used [GEHR87].</a:t>
            </a:r>
          </a:p>
          <a:p>
            <a:r>
              <a:rPr lang="en-US" sz="1200" kern="1200" baseline="0" dirty="0" smtClean="0">
                <a:solidFill>
                  <a:schemeClr val="tx1"/>
                </a:solidFill>
                <a:latin typeface="+mn-lt"/>
                <a:ea typeface="+mn-ea"/>
                <a:cs typeface="+mn-cs"/>
              </a:rPr>
              <a:t>Coscheduling is based on the concept of scheduling a related set of tasks, called a</a:t>
            </a:r>
          </a:p>
          <a:p>
            <a:r>
              <a:rPr lang="en-US" sz="1200" kern="1200" baseline="0" dirty="0" smtClean="0">
                <a:solidFill>
                  <a:schemeClr val="tx1"/>
                </a:solidFill>
                <a:latin typeface="+mn-lt"/>
                <a:ea typeface="+mn-ea"/>
                <a:cs typeface="+mn-cs"/>
              </a:rPr>
              <a:t>task force. The individual elements of a task force tend to be quite small and are</a:t>
            </a:r>
          </a:p>
          <a:p>
            <a:r>
              <a:rPr lang="en-US" sz="1200" kern="1200" baseline="0" dirty="0" smtClean="0">
                <a:solidFill>
                  <a:schemeClr val="tx1"/>
                </a:solidFill>
                <a:latin typeface="+mn-lt"/>
                <a:ea typeface="+mn-ea"/>
                <a:cs typeface="+mn-cs"/>
              </a:rPr>
              <a:t>hence close to the idea of a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gang scheduling has been applied to the simultaneous scheduling of</a:t>
            </a:r>
          </a:p>
          <a:p>
            <a:r>
              <a:rPr lang="en-US" sz="1200" kern="1200" baseline="0" dirty="0" smtClean="0">
                <a:solidFill>
                  <a:schemeClr val="tx1"/>
                </a:solidFill>
                <a:latin typeface="+mn-lt"/>
                <a:ea typeface="+mn-ea"/>
                <a:cs typeface="+mn-cs"/>
              </a:rPr>
              <a:t>the threads that make up a single process [FEIT90b]. Gang scheduling is useful for</a:t>
            </a:r>
          </a:p>
          <a:p>
            <a:r>
              <a:rPr lang="en-US" sz="1200" kern="1200" baseline="0" dirty="0" smtClean="0">
                <a:solidFill>
                  <a:schemeClr val="tx1"/>
                </a:solidFill>
                <a:latin typeface="+mn-lt"/>
                <a:ea typeface="+mn-ea"/>
                <a:cs typeface="+mn-cs"/>
              </a:rPr>
              <a:t>medium-grained to fine-grained parallel applications whose performance severely</a:t>
            </a:r>
          </a:p>
          <a:p>
            <a:r>
              <a:rPr lang="en-US" sz="1200" kern="1200" baseline="0" dirty="0" smtClean="0">
                <a:solidFill>
                  <a:schemeClr val="tx1"/>
                </a:solidFill>
                <a:latin typeface="+mn-lt"/>
                <a:ea typeface="+mn-ea"/>
                <a:cs typeface="+mn-cs"/>
              </a:rPr>
              <a:t>degrades when any part of the application is not running while other parts are ready</a:t>
            </a:r>
          </a:p>
          <a:p>
            <a:r>
              <a:rPr lang="en-US" sz="1200" kern="1200" baseline="0" dirty="0" smtClean="0">
                <a:solidFill>
                  <a:schemeClr val="tx1"/>
                </a:solidFill>
                <a:latin typeface="+mn-lt"/>
                <a:ea typeface="+mn-ea"/>
                <a:cs typeface="+mn-cs"/>
              </a:rPr>
              <a:t>to run. It is also beneficial for any parallel application, even one that is not quite</a:t>
            </a:r>
          </a:p>
          <a:p>
            <a:r>
              <a:rPr lang="en-US" sz="1200" kern="1200" baseline="0" dirty="0" smtClean="0">
                <a:solidFill>
                  <a:schemeClr val="tx1"/>
                </a:solidFill>
                <a:latin typeface="+mn-lt"/>
                <a:ea typeface="+mn-ea"/>
                <a:cs typeface="+mn-cs"/>
              </a:rPr>
              <a:t>so performance sensitive. The need for gang scheduling is widely recognized, and</a:t>
            </a:r>
          </a:p>
          <a:p>
            <a:r>
              <a:rPr lang="en-US" sz="1200" kern="1200" baseline="0" dirty="0" smtClean="0">
                <a:solidFill>
                  <a:schemeClr val="tx1"/>
                </a:solidFill>
                <a:latin typeface="+mn-lt"/>
                <a:ea typeface="+mn-ea"/>
                <a:cs typeface="+mn-cs"/>
              </a:rPr>
              <a:t>implementations exist on a variety of multiprocessor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obvious way in which gang scheduling improves the performance of a</a:t>
            </a:r>
          </a:p>
          <a:p>
            <a:r>
              <a:rPr lang="en-US" sz="1200" kern="1200" baseline="0" dirty="0" smtClean="0">
                <a:solidFill>
                  <a:schemeClr val="tx1"/>
                </a:solidFill>
                <a:latin typeface="+mn-lt"/>
                <a:ea typeface="+mn-ea"/>
                <a:cs typeface="+mn-cs"/>
              </a:rPr>
              <a:t>single application is that process switches are minimized. Suppose one thread of a</a:t>
            </a:r>
          </a:p>
          <a:p>
            <a:r>
              <a:rPr lang="en-US" sz="1200" kern="1200" baseline="0" dirty="0" smtClean="0">
                <a:solidFill>
                  <a:schemeClr val="tx1"/>
                </a:solidFill>
                <a:latin typeface="+mn-lt"/>
                <a:ea typeface="+mn-ea"/>
                <a:cs typeface="+mn-cs"/>
              </a:rPr>
              <a:t>process is executing and reaches a point at which it must synchronize with another</a:t>
            </a:r>
          </a:p>
          <a:p>
            <a:r>
              <a:rPr lang="en-US" sz="1200" kern="1200" baseline="0" dirty="0" smtClean="0">
                <a:solidFill>
                  <a:schemeClr val="tx1"/>
                </a:solidFill>
                <a:latin typeface="+mn-lt"/>
                <a:ea typeface="+mn-ea"/>
                <a:cs typeface="+mn-cs"/>
              </a:rPr>
              <a:t>thread of the same process. If that other thread is not running, but is in a ready</a:t>
            </a:r>
          </a:p>
          <a:p>
            <a:r>
              <a:rPr lang="en-US" sz="1200" kern="1200" baseline="0" dirty="0" smtClean="0">
                <a:solidFill>
                  <a:schemeClr val="tx1"/>
                </a:solidFill>
                <a:latin typeface="+mn-lt"/>
                <a:ea typeface="+mn-ea"/>
                <a:cs typeface="+mn-cs"/>
              </a:rPr>
              <a:t>queue, the first thread is hung up until a process switch can be done on some other</a:t>
            </a:r>
          </a:p>
          <a:p>
            <a:r>
              <a:rPr lang="en-US" sz="1200" kern="1200" baseline="0" dirty="0" smtClean="0">
                <a:solidFill>
                  <a:schemeClr val="tx1"/>
                </a:solidFill>
                <a:latin typeface="+mn-lt"/>
                <a:ea typeface="+mn-ea"/>
                <a:cs typeface="+mn-cs"/>
              </a:rPr>
              <a:t>processor to bring in the needed thread. In an application with tight coordination</a:t>
            </a:r>
          </a:p>
          <a:p>
            <a:r>
              <a:rPr lang="en-US" sz="1200" kern="1200" baseline="0" dirty="0" smtClean="0">
                <a:solidFill>
                  <a:schemeClr val="tx1"/>
                </a:solidFill>
                <a:latin typeface="+mn-lt"/>
                <a:ea typeface="+mn-ea"/>
                <a:cs typeface="+mn-cs"/>
              </a:rPr>
              <a:t>among threads, such switches will dramatically reduce performance. The simultaneous</a:t>
            </a:r>
          </a:p>
          <a:p>
            <a:r>
              <a:rPr lang="en-US" sz="1200" kern="1200" baseline="0" dirty="0" smtClean="0">
                <a:solidFill>
                  <a:schemeClr val="tx1"/>
                </a:solidFill>
                <a:latin typeface="+mn-lt"/>
                <a:ea typeface="+mn-ea"/>
                <a:cs typeface="+mn-cs"/>
              </a:rPr>
              <a:t>scheduling of cooperating threads can also save time in resource allocation. For</a:t>
            </a:r>
          </a:p>
          <a:p>
            <a:r>
              <a:rPr lang="en-US" sz="1200" kern="1200" baseline="0" dirty="0" smtClean="0">
                <a:solidFill>
                  <a:schemeClr val="tx1"/>
                </a:solidFill>
                <a:latin typeface="+mn-lt"/>
                <a:ea typeface="+mn-ea"/>
                <a:cs typeface="+mn-cs"/>
              </a:rPr>
              <a:t>example, multiple gang-scheduled threads can access a file without the additional</a:t>
            </a:r>
          </a:p>
          <a:p>
            <a:r>
              <a:rPr lang="en-US" sz="1200" kern="1200" baseline="0" dirty="0" smtClean="0">
                <a:solidFill>
                  <a:schemeClr val="tx1"/>
                </a:solidFill>
                <a:latin typeface="+mn-lt"/>
                <a:ea typeface="+mn-ea"/>
                <a:cs typeface="+mn-cs"/>
              </a:rPr>
              <a:t>overhead of locking during a seek, read/write operation.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159965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smtClean="0">
                <a:solidFill>
                  <a:schemeClr val="tx1"/>
                </a:solidFill>
                <a:latin typeface="+mn-lt"/>
                <a:ea typeface="+mn-ea"/>
                <a:cs typeface="+mn-cs"/>
              </a:rPr>
              <a:t>When a computer system contains more than a single processor, several new issues are introduced into the design of the scheduling function. We begin with a brief overview of multiprocessors and then look at the rather different considerations when scheduling is done at the process level and at the thread level.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We can classify multiprocessor systems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Loosely coupled or distributed multiprocessor, or cluster: Consists of a collection of relatively autonomous systems, each processor having its own main memory and I/O channels. We address this type of configuration in Chapter 16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Functionally specialized processors: An example is an I/O processor. In this case, there is a master, general-purpose processor; specialized processors are controlled by the master processor and provide services to it. Issues relating to I/O processors are addressed in Chapter 11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Tightly coupled multiprocessor: Consists of a set of processors that share a common main memory and are under the integrated control of an operating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Our concern in this section is with the last category, and specifically with issues relating to scheduling.</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131778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gang scheduling creates a requirement for processor allocation.</a:t>
            </a:r>
          </a:p>
          <a:p>
            <a:r>
              <a:rPr lang="en-US" sz="1200" kern="1200" baseline="0" dirty="0" smtClean="0">
                <a:solidFill>
                  <a:schemeClr val="tx1"/>
                </a:solidFill>
                <a:latin typeface="+mn-lt"/>
                <a:ea typeface="+mn-ea"/>
                <a:cs typeface="+mn-cs"/>
              </a:rPr>
              <a:t>One possibility is the following. Suppose that we have </a:t>
            </a:r>
            <a:r>
              <a:rPr lang="en-US" sz="1200" i="1" kern="1200" baseline="0" dirty="0" smtClean="0">
                <a:solidFill>
                  <a:schemeClr val="tx1"/>
                </a:solidFill>
                <a:latin typeface="+mn-lt"/>
                <a:ea typeface="+mn-ea"/>
                <a:cs typeface="+mn-cs"/>
              </a:rPr>
              <a:t>N processors and M applications,</a:t>
            </a:r>
          </a:p>
          <a:p>
            <a:r>
              <a:rPr lang="en-US" sz="1200" kern="1200" baseline="0" dirty="0" smtClean="0">
                <a:solidFill>
                  <a:schemeClr val="tx1"/>
                </a:solidFill>
                <a:latin typeface="+mn-lt"/>
                <a:ea typeface="+mn-ea"/>
                <a:cs typeface="+mn-cs"/>
              </a:rPr>
              <a:t>each of which has </a:t>
            </a:r>
            <a:r>
              <a:rPr lang="en-US" sz="1200" i="1" kern="1200" baseline="0" dirty="0" smtClean="0">
                <a:solidFill>
                  <a:schemeClr val="tx1"/>
                </a:solidFill>
                <a:latin typeface="+mn-lt"/>
                <a:ea typeface="+mn-ea"/>
                <a:cs typeface="+mn-cs"/>
              </a:rPr>
              <a:t>N or fewer threads. Then each application could be given</a:t>
            </a:r>
          </a:p>
          <a:p>
            <a:r>
              <a:rPr lang="en-US" sz="1200" kern="1200" baseline="0" dirty="0" smtClean="0">
                <a:solidFill>
                  <a:schemeClr val="tx1"/>
                </a:solidFill>
                <a:latin typeface="+mn-lt"/>
                <a:ea typeface="+mn-ea"/>
                <a:cs typeface="+mn-cs"/>
              </a:rPr>
              <a:t>1/ </a:t>
            </a:r>
            <a:r>
              <a:rPr lang="en-US" sz="1200" i="1" kern="1200" baseline="0" dirty="0" smtClean="0">
                <a:solidFill>
                  <a:schemeClr val="tx1"/>
                </a:solidFill>
                <a:latin typeface="+mn-lt"/>
                <a:ea typeface="+mn-ea"/>
                <a:cs typeface="+mn-cs"/>
              </a:rPr>
              <a:t>M of the available time on the N processors, using time slicing. [FEIT90a] notes</a:t>
            </a:r>
          </a:p>
          <a:p>
            <a:r>
              <a:rPr lang="en-US" sz="1200" kern="1200" baseline="0" dirty="0" smtClean="0">
                <a:solidFill>
                  <a:schemeClr val="tx1"/>
                </a:solidFill>
                <a:latin typeface="+mn-lt"/>
                <a:ea typeface="+mn-ea"/>
                <a:cs typeface="+mn-cs"/>
              </a:rPr>
              <a:t>that this strategy can be inefficient. Consider an example in which there are two</a:t>
            </a:r>
          </a:p>
          <a:p>
            <a:r>
              <a:rPr lang="en-US" sz="1200" kern="1200" baseline="0" dirty="0" smtClean="0">
                <a:solidFill>
                  <a:schemeClr val="tx1"/>
                </a:solidFill>
                <a:latin typeface="+mn-lt"/>
                <a:ea typeface="+mn-ea"/>
                <a:cs typeface="+mn-cs"/>
              </a:rPr>
              <a:t>applications, one with four threads and one with one thread. Using uniform time</a:t>
            </a:r>
          </a:p>
          <a:p>
            <a:r>
              <a:rPr lang="en-US" sz="1200" kern="1200" baseline="0" dirty="0" smtClean="0">
                <a:solidFill>
                  <a:schemeClr val="tx1"/>
                </a:solidFill>
                <a:latin typeface="+mn-lt"/>
                <a:ea typeface="+mn-ea"/>
                <a:cs typeface="+mn-cs"/>
              </a:rPr>
              <a:t>allocation wastes 37.5% of the processing resource, because when the single-thread</a:t>
            </a:r>
          </a:p>
          <a:p>
            <a:r>
              <a:rPr lang="en-US" sz="1200" kern="1200" baseline="0" dirty="0" smtClean="0">
                <a:solidFill>
                  <a:schemeClr val="tx1"/>
                </a:solidFill>
                <a:latin typeface="+mn-lt"/>
                <a:ea typeface="+mn-ea"/>
                <a:cs typeface="+mn-cs"/>
              </a:rPr>
              <a:t>application runs, three processors are left idle (see Figure 10.2 ). If there are several</a:t>
            </a:r>
          </a:p>
          <a:p>
            <a:r>
              <a:rPr lang="en-US" sz="1200" kern="1200" baseline="0" dirty="0" smtClean="0">
                <a:solidFill>
                  <a:schemeClr val="tx1"/>
                </a:solidFill>
                <a:latin typeface="+mn-lt"/>
                <a:ea typeface="+mn-ea"/>
                <a:cs typeface="+mn-cs"/>
              </a:rPr>
              <a:t>one-thread applications, these could all be fit together to increase processor utilization.</a:t>
            </a:r>
          </a:p>
          <a:p>
            <a:r>
              <a:rPr lang="en-US" sz="1200" kern="1200" baseline="0" dirty="0" smtClean="0">
                <a:solidFill>
                  <a:schemeClr val="tx1"/>
                </a:solidFill>
                <a:latin typeface="+mn-lt"/>
                <a:ea typeface="+mn-ea"/>
                <a:cs typeface="+mn-cs"/>
              </a:rPr>
              <a:t>If that option is not available, an alternative to uniform scheduling is scheduling</a:t>
            </a:r>
          </a:p>
          <a:p>
            <a:r>
              <a:rPr lang="en-US" sz="1200" kern="1200" baseline="0" dirty="0" smtClean="0">
                <a:solidFill>
                  <a:schemeClr val="tx1"/>
                </a:solidFill>
                <a:latin typeface="+mn-lt"/>
                <a:ea typeface="+mn-ea"/>
                <a:cs typeface="+mn-cs"/>
              </a:rPr>
              <a:t>that is weighted by the number of threads. Thus, the four-thread application</a:t>
            </a:r>
          </a:p>
          <a:p>
            <a:r>
              <a:rPr lang="en-US" sz="1200" kern="1200" baseline="0" dirty="0" smtClean="0">
                <a:solidFill>
                  <a:schemeClr val="tx1"/>
                </a:solidFill>
                <a:latin typeface="+mn-lt"/>
                <a:ea typeface="+mn-ea"/>
                <a:cs typeface="+mn-cs"/>
              </a:rPr>
              <a:t>could be given four-fifths of the time and the one-thread application given only one-fifth</a:t>
            </a:r>
          </a:p>
          <a:p>
            <a:r>
              <a:rPr lang="en-US" sz="1200" kern="1200" baseline="0" dirty="0" smtClean="0">
                <a:solidFill>
                  <a:schemeClr val="tx1"/>
                </a:solidFill>
                <a:latin typeface="+mn-lt"/>
                <a:ea typeface="+mn-ea"/>
                <a:cs typeface="+mn-cs"/>
              </a:rPr>
              <a:t>of the time, reducing the processor waste to 15%.</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758522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extreme </a:t>
            </a:r>
            <a:r>
              <a:rPr lang="en-US" sz="1200" b="0" kern="1200" baseline="0" dirty="0" smtClean="0">
                <a:solidFill>
                  <a:schemeClr val="tx1"/>
                </a:solidFill>
                <a:latin typeface="+mn-lt"/>
                <a:ea typeface="+mn-ea"/>
                <a:cs typeface="+mn-cs"/>
              </a:rPr>
              <a:t>form of gang scheduling, suggested in [TUCK89], is to dedicate a group of processors to an application for the duration of the application. That is, when an application is scheduled, each of its threads is assigned a processor that remains dedicated to that thread until the application runs to completion.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This approach would appear to be extremely wasteful of processor time. If a thread of an application is blocked waiting for I/O or for synchronization with another thread, then that thread’s processor remains idle: there is no multiprogramming of processors. Two observations can be made in defense of this strategy: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In a highly parallel system, with tens or hundreds of processors, each of which represents a small fraction of the cost of the system, processor utilization is no longer so important as a metric for effectiveness or performance.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total avoidance of process switching during the lifetime of a program should result in a substantial speedup of that program.</a:t>
            </a:r>
            <a:endParaRPr lang="en-NZ" b="0" i="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995463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Both [TUCK89] and [ZAHO90] report analyses that support statement 2.  Table 10.2 shows the results of one experiment [TUCK89]. The authors ran two applications simultaneously (executing concurrently), a matrix multiplication and a fast Fourier transform (FFT) calculation, on a system with 16 processors. Each application breaks its problem into a number of tasks, which are mapped onto the threads executing that application. The programs are written in such a way as to allow the number of threads to be used to vary. In essence, a number of tasks are defined and queued by an application. Tasks are taken from the queue and mapped onto the available threads by the application. If there are fewer threads than tasks, then leftover tasks remain queued and are picked up by threads as they complete their assigned tasks. Clearly, not all applications can be structured in this way, but many numerical problems and some other applications can be dealt with in this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10.2 shows the speedup for the applications as the number of threads executing the tasks in each application is varied from 1 to 24. For example, we see that when both applications are started simultaneously with 24 threads each, the speedup obtained, compared to using a single thread for each application, is 2.8 for matrix multiplication and 2.4 for FFT. The figure shows that the performance of both applications worsens considerably when the number of threads in each application exceeds eight and thus the total number of processes in the system exceeds the number of processors. Furthermore, the larger the number of threads the worse the performance gets, because there is a greater frequency of thread preemption and rescheduling. This excessive preemption results in inefficiency from many sources, including time spent waiting for a suspended thread to leave a critical section, time wasted in process switching, and inefficient cache behavior.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conclude that an effective strategy is to limit the number of active threads to the number of processors in the system. If most of the applications are either single thread or can use the task-queue structure, this will provide an effective and reasonably efficient use of the processor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Both dedicated processor assignment and gang scheduling attack the scheduling problem by addressing the issue of processor allocation. One can observe that the processor allocation problem on a multiprocessor more closely resembles the memory allocation problem on a uniprocessor than the scheduling problem on a uniprocessor. The issue is how many processors to assign to a program at any given time, which is analogous to how many page frames to assign to a given process at any time. [GEHR87] proposes the term </a:t>
            </a:r>
            <a:r>
              <a:rPr lang="en-US" sz="1200" i="1" kern="1200" baseline="0" dirty="0" smtClean="0">
                <a:solidFill>
                  <a:schemeClr val="tx1"/>
                </a:solidFill>
                <a:latin typeface="+mn-lt"/>
                <a:ea typeface="+mn-ea"/>
                <a:cs typeface="+mn-cs"/>
              </a:rPr>
              <a:t>activity working set , analogous to a virtual </a:t>
            </a:r>
            <a:r>
              <a:rPr lang="en-US" sz="1200" kern="1200" baseline="0" dirty="0" smtClean="0">
                <a:solidFill>
                  <a:schemeClr val="tx1"/>
                </a:solidFill>
                <a:latin typeface="+mn-lt"/>
                <a:ea typeface="+mn-ea"/>
                <a:cs typeface="+mn-cs"/>
              </a:rPr>
              <a:t>memory working set, as the minimum number of activities (threads) that must be scheduled simultaneously on processors for the application to make acceptable progress. As with memory management schemes, the failure to schedule all of the elements of an activity working set can lead to processor thrashing. This occurs when the scheduling of threads whose services are required induces the </a:t>
            </a:r>
            <a:r>
              <a:rPr lang="en-US" sz="1200" kern="1200" baseline="0" dirty="0" err="1" smtClean="0">
                <a:solidFill>
                  <a:schemeClr val="tx1"/>
                </a:solidFill>
                <a:latin typeface="+mn-lt"/>
                <a:ea typeface="+mn-ea"/>
                <a:cs typeface="+mn-cs"/>
              </a:rPr>
              <a:t>descheduling</a:t>
            </a:r>
            <a:r>
              <a:rPr lang="en-US" sz="1200" kern="1200" baseline="0" dirty="0" smtClean="0">
                <a:solidFill>
                  <a:schemeClr val="tx1"/>
                </a:solidFill>
                <a:latin typeface="+mn-lt"/>
                <a:ea typeface="+mn-ea"/>
                <a:cs typeface="+mn-cs"/>
              </a:rPr>
              <a:t> of other threads whose services will soon be needed. Similarly, processor fragmentation refers to a situation in which some processors are left over when others are allocated, and the leftover processors are either insufficient in number or unsuitably organized to support the requirements of waiting applications. Gang scheduling and dedicated processor allocation are meant to avoid these problems.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4006075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For some applications, it is possible to provide language and system tools that permit the number of threads in the process to be altered dynamically. This would allow the operating system to adjust the load to improve utilization.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[ZAHO90] proposes an approach in which both the operating system and the application are involved in making scheduling decisions. The operating system is responsible for partitioning the processors among the jobs. Each job uses the processors currently in its partition to execute some subset of its runnable tasks by mapping these tasks to threads. An appropriate decision about which subset to run, as well as which thread to suspend when a process is preempted, is left to the individual applications (perhaps through a set of run-time library routines). This approach may not be suitable for all applications. However, some applications could default to a single thread while others could be programmed to take advantage of this particular feature of the operating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this approach, the scheduling responsibility of the operating system is primarily limited to processor allocation and proceeds according to the following policy. When a job requests one or more processors (either when the job arrives for the first time or because its requirements change),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If there are idle processors, use them to satisfy the request.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Otherwise, if the job making the request is a new arrival, allocate it a single processor by taking one away from any job currently allocated more than one 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If any portion of the request cannot be satisfied, it remains outstanding until either a processor becomes available for it or the job rescinds the request (e.g., if there is no longer a need for the extra processors).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Upon release of one or more processors (including job departure),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Scan the current queue of unsatisfied requests for processors. Assign a single processor to each job in the list that currently has no processors (i.e., to all waiting new arrivals). Then scan the list again, allocating the rest of the processors on an FCFS basis.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Analyses reported in [ZAHO90] and [MAJU88] suggest that for applications that can take advantage of dynamic scheduling, this approach is superior to gang scheduling or dedicated processor assignment. However, the overhead of this approach may negate this apparent performance advantage. Experience with actual systems is needed to prove the worth of dynamic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2648192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 The most widely used contemporary OSs, such as Windows and Linux, essentially treat scheduling in multicore systems in the same fashion as a multiprocessor system. Such schedulers tend to focus on keeping processors busy by load balancing so that threads ready to run are evenly distributed among the processors. However, this strategy is unlikely to produce the desired performance benefits of the multicore architecture.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the number of cores per chip increases, a need to minimize access to off-chip memory takes precedence over a desire to maximize processor utilization. The traditional, and still principal, means of minimizing off-chip memory access is the use of caches to take advantage of locality. This approach is complicated by some of the cache architectures used on multicore chips, specifically when a cache is shared by some but not all of the cores. A good example is the AMD Bulldozer chip, used in the </a:t>
            </a:r>
            <a:r>
              <a:rPr lang="en-US" sz="1200" kern="1200" baseline="0" dirty="0" err="1" smtClean="0">
                <a:solidFill>
                  <a:schemeClr val="tx1"/>
                </a:solidFill>
                <a:latin typeface="+mn-lt"/>
                <a:ea typeface="+mn-ea"/>
                <a:cs typeface="+mn-cs"/>
              </a:rPr>
              <a:t>Operton</a:t>
            </a:r>
            <a:r>
              <a:rPr lang="en-US" sz="1200" kern="1200" baseline="0" dirty="0" smtClean="0">
                <a:solidFill>
                  <a:schemeClr val="tx1"/>
                </a:solidFill>
                <a:latin typeface="+mn-lt"/>
                <a:ea typeface="+mn-ea"/>
                <a:cs typeface="+mn-cs"/>
              </a:rPr>
              <a:t> FX-8000 system, illustrated in Figure 10.3. In this architecture, each core has a dedicated L1 cache; each pair of cores share an L2 cache; and all cores share an L3 cache. Compare this with the Intel Core i7-990X (Figure 1.20), in which both L1 and L2 caches are dedicated to a single 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some but not all cores share a cache, the way in which threads are allocated to cores during scheduling has a significant effect on performance. Let us define two cores that share the same L2 cache as adjacent, and otherwise nonadjacent. Thus, cores 0 and 1 in Figure 10.3 are adjacent, but cores 1 and 2 are nonadjacent. Ideally, if two threads are going to share memory resources, they should be assigned to adjacent cores to improve the effects of locality, and if they do not share memory resources they may be assigned to nonadjacent cores to achieve load balance.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3065256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There are in fact two different aspects of cache sharing to take into account: cooperative resource sharing and resource contention. With cooperative resource sharing, multiple threads access the same set of main memory locations. Examples are applications that are multithreaded and producer–consumer thread interaction. In both these cases, data brought into a cache by one thread need to be accessed by a cooperating thread. For this case, it is desirable to schedule cooperating threads on adjacent cores.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other case is when threads, if operating on adjacent cores, compete for cache memory locations. Whatever technique is used for cache replacement, such as least-recently-used (LRU), if more of the cache is dynamically allocated to one thread, the competing thread necessarily has less cache space available and thus suffers performance degradation. The objective of contention-aware scheduling is to allocate threads to cores in such a way as to maximize the effectiveness of the shared cache memory and therefore to minimize the need for off-chip memory accesses. The design of algorithms for this purpose is an area of ongoing research and a subject of some complexity. Accordingly, this area is beyond our scope; see [ZHUR12] for a recent survey.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3837789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computing is becoming an increasingly important discipline. The operating system, and in particular the scheduler, is perhaps the most important component of a real-time system. Examples of current applications of real-time systems include control of laboratory experiments, process control in industrial plants, robotics, air traffic control, telecommunications, and military command and control systems. Next-generation systems will include the autonomous land rover, controllers of robots with elastic joints, systems found in intelligent manufacturing, the space station, and undersea exploration.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Real-time computing may be defined as that type of computing in which the correctness of the system depends not only on the logical result of the computation but also on the time at which the results are produced. We can define a real-time system by defining what is meant by a real-time process, or task.  In general, in a real-time system, some of the tasks are real-time tasks, and these have a certain degree of urgency to them. Such tasks are attempting to control or react to events that take place in the outside world. Because these events occur in “real time,” a real-time task must be able to keep up with the events with which it is concerned.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121265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it is usually possible to associate a deadline with a particular task, where the deadline specifies either a start time or a completion time. Such a task may be classified as hard or soft. A </a:t>
            </a:r>
            <a:r>
              <a:rPr lang="en-US" sz="1200" b="1" kern="1200" baseline="0" dirty="0" smtClean="0">
                <a:solidFill>
                  <a:schemeClr val="tx1"/>
                </a:solidFill>
                <a:latin typeface="+mn-lt"/>
                <a:ea typeface="+mn-ea"/>
                <a:cs typeface="+mn-cs"/>
              </a:rPr>
              <a:t>hard real-time task is one that must meet its deadline; </a:t>
            </a:r>
            <a:r>
              <a:rPr lang="en-US" sz="1200" kern="1200" baseline="0" dirty="0" smtClean="0">
                <a:solidFill>
                  <a:schemeClr val="tx1"/>
                </a:solidFill>
                <a:latin typeface="+mn-lt"/>
                <a:ea typeface="+mn-ea"/>
                <a:cs typeface="+mn-cs"/>
              </a:rPr>
              <a:t>otherwise it will cause unacceptable damage or a fatal error to the system. A </a:t>
            </a:r>
            <a:r>
              <a:rPr lang="en-US" sz="1200" b="1" kern="1200" baseline="0" dirty="0" smtClean="0">
                <a:solidFill>
                  <a:schemeClr val="tx1"/>
                </a:solidFill>
                <a:latin typeface="+mn-lt"/>
                <a:ea typeface="+mn-ea"/>
                <a:cs typeface="+mn-cs"/>
              </a:rPr>
              <a:t>soft real-time task has an associated deadline that is desirable but not mandatory; it still </a:t>
            </a:r>
            <a:r>
              <a:rPr lang="en-US" sz="1200" kern="1200" baseline="0" dirty="0" smtClean="0">
                <a:solidFill>
                  <a:schemeClr val="tx1"/>
                </a:solidFill>
                <a:latin typeface="+mn-lt"/>
                <a:ea typeface="+mn-ea"/>
                <a:cs typeface="+mn-cs"/>
              </a:rPr>
              <a:t>makes sense to schedule and complete the task even if it has passed its deadline.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3949700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characteristic of real-time tasks is whether they are periodic or aperiodic. An </a:t>
            </a:r>
            <a:r>
              <a:rPr lang="en-US" sz="1200" b="1" kern="1200" baseline="0" dirty="0" smtClean="0">
                <a:solidFill>
                  <a:schemeClr val="tx1"/>
                </a:solidFill>
                <a:latin typeface="+mn-lt"/>
                <a:ea typeface="+mn-ea"/>
                <a:cs typeface="+mn-cs"/>
              </a:rPr>
              <a:t>aperiodic task has a deadline by which it must finish or start, or it may have </a:t>
            </a:r>
            <a:r>
              <a:rPr lang="en-US" sz="1200" kern="1200" baseline="0" dirty="0" smtClean="0">
                <a:solidFill>
                  <a:schemeClr val="tx1"/>
                </a:solidFill>
                <a:latin typeface="+mn-lt"/>
                <a:ea typeface="+mn-ea"/>
                <a:cs typeface="+mn-cs"/>
              </a:rPr>
              <a:t>a constraint on both start and finish time. In the case of a </a:t>
            </a:r>
            <a:r>
              <a:rPr lang="en-US" sz="1200" b="1" kern="1200" baseline="0" dirty="0" smtClean="0">
                <a:solidFill>
                  <a:schemeClr val="tx1"/>
                </a:solidFill>
                <a:latin typeface="+mn-lt"/>
                <a:ea typeface="+mn-ea"/>
                <a:cs typeface="+mn-cs"/>
              </a:rPr>
              <a:t>periodic task , the requirement </a:t>
            </a:r>
            <a:r>
              <a:rPr lang="en-US" sz="1200" kern="1200" baseline="0" dirty="0" smtClean="0">
                <a:solidFill>
                  <a:schemeClr val="tx1"/>
                </a:solidFill>
                <a:latin typeface="+mn-lt"/>
                <a:ea typeface="+mn-ea"/>
                <a:cs typeface="+mn-cs"/>
              </a:rPr>
              <a:t>may be stated as “once per period </a:t>
            </a:r>
            <a:r>
              <a:rPr lang="en-US" sz="1200" i="1" kern="1200" baseline="0" dirty="0" smtClean="0">
                <a:solidFill>
                  <a:schemeClr val="tx1"/>
                </a:solidFill>
                <a:latin typeface="+mn-lt"/>
                <a:ea typeface="+mn-ea"/>
                <a:cs typeface="+mn-cs"/>
              </a:rPr>
              <a:t>T ” or “exactly T units apart.”</a:t>
            </a:r>
            <a:endParaRPr lang="en-US"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663468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Real-time operating systems can be characterized as having unique requirements in</a:t>
            </a:r>
          </a:p>
          <a:p>
            <a:r>
              <a:rPr lang="en-NZ" dirty="0" smtClean="0"/>
              <a:t>five general areas:</a:t>
            </a:r>
          </a:p>
          <a:p>
            <a:pPr lvl="1"/>
            <a:r>
              <a:rPr lang="en-NZ" dirty="0" smtClean="0"/>
              <a:t>• Determinism</a:t>
            </a:r>
          </a:p>
          <a:p>
            <a:pPr lvl="1"/>
            <a:r>
              <a:rPr lang="en-NZ" dirty="0" smtClean="0"/>
              <a:t>• Responsiveness</a:t>
            </a:r>
          </a:p>
          <a:p>
            <a:pPr lvl="1"/>
            <a:r>
              <a:rPr lang="en-NZ" dirty="0" smtClean="0"/>
              <a:t>• User control</a:t>
            </a:r>
          </a:p>
          <a:p>
            <a:pPr lvl="1"/>
            <a:r>
              <a:rPr lang="en-NZ" dirty="0" smtClean="0"/>
              <a:t>• Reliability</a:t>
            </a:r>
          </a:p>
          <a:p>
            <a:pPr lvl="1"/>
            <a:r>
              <a:rPr lang="en-NZ" dirty="0" smtClean="0"/>
              <a:t>• Fail-soft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3795789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good way of characterizing multiprocessors and placing them in context with other architectures is to consider the synchronization granularity, or frequency of synchronization, between processes in a system. We can distinguish five categories of parallelism that differ in the degree of granularity. These are summarized in Table 10.1.</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352548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operating system is </a:t>
            </a:r>
            <a:r>
              <a:rPr lang="en-US" sz="1200" b="0" kern="1200" baseline="0" dirty="0" smtClean="0">
                <a:solidFill>
                  <a:schemeClr val="tx1"/>
                </a:solidFill>
                <a:latin typeface="+mn-lt"/>
                <a:ea typeface="+mn-ea"/>
                <a:cs typeface="+mn-cs"/>
              </a:rPr>
              <a:t>deterministic to the extent that it performs operations </a:t>
            </a:r>
            <a:r>
              <a:rPr lang="en-US" sz="1200" kern="1200" baseline="0" dirty="0" smtClean="0">
                <a:solidFill>
                  <a:schemeClr val="tx1"/>
                </a:solidFill>
                <a:latin typeface="+mn-lt"/>
                <a:ea typeface="+mn-ea"/>
                <a:cs typeface="+mn-cs"/>
              </a:rPr>
              <a:t>at fixed, predetermined times or within predetermined time intervals. When multiple processes are competing for resources and processor time, no system will be fully deterministic. In a real-time operating system, process requests for service are dictated by external events and timings. The extent to which an operating system can deterministically satisfy requests depends first on the speed with which it can respond to interrupts and, second, on whether the system has sufficient capacity to handle all requests within the required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useful measure of the ability of an operating system to function deterministically is the maximum delay from the arrival of a high-priority device interrupt to when servicing begins. In non-real-time operating systems, this delay may be in the range of tens to hundreds of milliseconds, while in real-time operating systems that delay may have an upper bound of anywhere from a few microseconds to a millisecond.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446062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smtClean="0">
                <a:solidFill>
                  <a:schemeClr val="tx1"/>
                </a:solidFill>
                <a:latin typeface="+mn-lt"/>
                <a:ea typeface="+mn-ea"/>
                <a:cs typeface="+mn-cs"/>
              </a:rPr>
              <a:t>A related but distinct characteristic is responsiveness . Determinism is concerned with how long an operating system delays before acknowledging an interrupt. Responsiveness is concerned with how long, after acknowledgment, it takes an operating system to service the interrupt. Aspects of responsiveness include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amount of time required to initially handle the interrupt and begin execution of the interrupt service routine (ISR). If execution of the ISR requires a process switch, then the delay will be longer than if the ISR can be executed within the context of the current process.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amount of time required to perform the ISR. This generally is dependent on the hardware platform.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effect of interrupt nesting. If an ISR can be interrupted by the arrival of another interrupt, then the service will be delayed.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Determinism and responsiveness together make up the response time to external events. Response time requirements are critical for real-time systems, because such systems must meet timing requirements imposed by individuals, devices, and data flows external to the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3428827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User control is generally much broader in a real-time operating system than in ordinary operating systems. In a typical non-real-time operating system, the user either has no control over the scheduling function of the operating system or can only provide broad guidance, such as grouping users into more than one priority class. In a real-time system, however, it is essential to allow the user fine-grained control over task priority. The user should be able to distinguish between hard and soft tasks and to specify relative priorities within each class. A real-time system may also allow the user to specify such characteristics as the use of paging or process swapping, what processes must always be resident in main memory, what disk transfer algorithms are to be used, what rights the processes in various priority bands have, and so on</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3661015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Reliability is typically far more important for real-time systems than non-real-time systems. A transient failure in a non-real-time system may be solved by simply rebooting the system. A processor failure in a multiprocessor non-real-time system may result in a reduced level of service until the failed processor is repaired or replaced. But a real-time system is responding to and controlling events in real time. Loss or degradation of performance may have catastrophic consequences, ranging from financial loss to major equipment damage and even </a:t>
            </a:r>
            <a:r>
              <a:rPr lang="en-US" sz="1200" kern="1200" baseline="0" dirty="0" smtClean="0">
                <a:solidFill>
                  <a:schemeClr val="tx1"/>
                </a:solidFill>
                <a:latin typeface="+mn-lt"/>
                <a:ea typeface="+mn-ea"/>
                <a:cs typeface="+mn-cs"/>
              </a:rPr>
              <a:t>loss of life.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3813228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As in other areas the difference between a real-time and a non-real-time operating</a:t>
            </a:r>
          </a:p>
          <a:p>
            <a:r>
              <a:rPr lang="en-US" sz="1200" kern="1200" baseline="0" dirty="0" smtClean="0">
                <a:solidFill>
                  <a:schemeClr val="tx1"/>
                </a:solidFill>
                <a:latin typeface="+mn-lt"/>
                <a:ea typeface="+mn-ea"/>
                <a:cs typeface="+mn-cs"/>
              </a:rPr>
              <a:t>system is one of degree. Even a real-time system must be designed to respond</a:t>
            </a:r>
          </a:p>
          <a:p>
            <a:r>
              <a:rPr lang="en-US" sz="1200" kern="1200" baseline="0" dirty="0" smtClean="0">
                <a:solidFill>
                  <a:schemeClr val="tx1"/>
                </a:solidFill>
                <a:latin typeface="+mn-lt"/>
                <a:ea typeface="+mn-ea"/>
                <a:cs typeface="+mn-cs"/>
              </a:rPr>
              <a:t>to various failure </a:t>
            </a:r>
            <a:r>
              <a:rPr lang="en-US" sz="1200" b="0" kern="1200" baseline="0" dirty="0" smtClean="0">
                <a:solidFill>
                  <a:schemeClr val="tx1"/>
                </a:solidFill>
                <a:latin typeface="+mn-lt"/>
                <a:ea typeface="+mn-ea"/>
                <a:cs typeface="+mn-cs"/>
              </a:rPr>
              <a:t>modes. Fail-soft operation is a characteristic that refers to the</a:t>
            </a:r>
          </a:p>
          <a:p>
            <a:r>
              <a:rPr lang="en-US" sz="1200" b="0" kern="1200" baseline="0" dirty="0" smtClean="0">
                <a:solidFill>
                  <a:schemeClr val="tx1"/>
                </a:solidFill>
                <a:latin typeface="+mn-lt"/>
                <a:ea typeface="+mn-ea"/>
                <a:cs typeface="+mn-cs"/>
              </a:rPr>
              <a:t>ability of a system to fail in such a way as to preserve as much capability and data as</a:t>
            </a:r>
          </a:p>
          <a:p>
            <a:r>
              <a:rPr lang="en-US" sz="1200" b="0" kern="1200" baseline="0" dirty="0" smtClean="0">
                <a:solidFill>
                  <a:schemeClr val="tx1"/>
                </a:solidFill>
                <a:latin typeface="+mn-lt"/>
                <a:ea typeface="+mn-ea"/>
                <a:cs typeface="+mn-cs"/>
              </a:rPr>
              <a:t>possible. For example, a typical traditional UNIX system, when it detects a corruption</a:t>
            </a:r>
          </a:p>
          <a:p>
            <a:r>
              <a:rPr lang="en-US" sz="1200" b="0" kern="1200" baseline="0" dirty="0" smtClean="0">
                <a:solidFill>
                  <a:schemeClr val="tx1"/>
                </a:solidFill>
                <a:latin typeface="+mn-lt"/>
                <a:ea typeface="+mn-ea"/>
                <a:cs typeface="+mn-cs"/>
              </a:rPr>
              <a:t>of data within the kernel, issues a failure message on the system console, dumps</a:t>
            </a:r>
          </a:p>
          <a:p>
            <a:r>
              <a:rPr lang="en-US" sz="1200" b="0" kern="1200" baseline="0" dirty="0" smtClean="0">
                <a:solidFill>
                  <a:schemeClr val="tx1"/>
                </a:solidFill>
                <a:latin typeface="+mn-lt"/>
                <a:ea typeface="+mn-ea"/>
                <a:cs typeface="+mn-cs"/>
              </a:rPr>
              <a:t>the memory contents to disk for later failure analysis, and terminates execution of</a:t>
            </a:r>
          </a:p>
          <a:p>
            <a:r>
              <a:rPr lang="en-US" sz="1200" b="0" kern="1200" baseline="0" dirty="0" smtClean="0">
                <a:solidFill>
                  <a:schemeClr val="tx1"/>
                </a:solidFill>
                <a:latin typeface="+mn-lt"/>
                <a:ea typeface="+mn-ea"/>
                <a:cs typeface="+mn-cs"/>
              </a:rPr>
              <a:t>the system. In contrast, a real-time system will attempt either to correct the problem</a:t>
            </a:r>
          </a:p>
          <a:p>
            <a:r>
              <a:rPr lang="en-US" sz="1200" kern="1200" baseline="0" dirty="0" smtClean="0">
                <a:solidFill>
                  <a:schemeClr val="tx1"/>
                </a:solidFill>
                <a:latin typeface="+mn-lt"/>
                <a:ea typeface="+mn-ea"/>
                <a:cs typeface="+mn-cs"/>
              </a:rPr>
              <a:t>or minimize its effects while continuing to run. Typically, the system notifies a user</a:t>
            </a:r>
          </a:p>
          <a:p>
            <a:r>
              <a:rPr lang="en-US" sz="1200" kern="1200" baseline="0" dirty="0" smtClean="0">
                <a:solidFill>
                  <a:schemeClr val="tx1"/>
                </a:solidFill>
                <a:latin typeface="+mn-lt"/>
                <a:ea typeface="+mn-ea"/>
                <a:cs typeface="+mn-cs"/>
              </a:rPr>
              <a:t>or user process that it should attempt corrective action and then continues operation</a:t>
            </a:r>
          </a:p>
          <a:p>
            <a:r>
              <a:rPr lang="en-US" sz="1200" kern="1200" baseline="0" dirty="0" smtClean="0">
                <a:solidFill>
                  <a:schemeClr val="tx1"/>
                </a:solidFill>
                <a:latin typeface="+mn-lt"/>
                <a:ea typeface="+mn-ea"/>
                <a:cs typeface="+mn-cs"/>
              </a:rPr>
              <a:t>perhaps at a reduced level of service. In the event a shutdown is necessary, an</a:t>
            </a:r>
          </a:p>
          <a:p>
            <a:r>
              <a:rPr lang="en-US" sz="1200" kern="1200" baseline="0" dirty="0" smtClean="0">
                <a:solidFill>
                  <a:schemeClr val="tx1"/>
                </a:solidFill>
                <a:latin typeface="+mn-lt"/>
                <a:ea typeface="+mn-ea"/>
                <a:cs typeface="+mn-cs"/>
              </a:rPr>
              <a:t>attempt is made to maintain file and data consistency.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important aspect of fail-soft operation is referred to as stability. A real-time</a:t>
            </a:r>
          </a:p>
          <a:p>
            <a:r>
              <a:rPr lang="en-US" sz="1200" kern="1200" baseline="0" dirty="0" smtClean="0">
                <a:solidFill>
                  <a:schemeClr val="tx1"/>
                </a:solidFill>
                <a:latin typeface="+mn-lt"/>
                <a:ea typeface="+mn-ea"/>
                <a:cs typeface="+mn-cs"/>
              </a:rPr>
              <a:t>system is stable if, in cases where it is impossible to meet all task deadlines,</a:t>
            </a:r>
          </a:p>
          <a:p>
            <a:r>
              <a:rPr lang="en-US" sz="1200" kern="1200" baseline="0" dirty="0" smtClean="0">
                <a:solidFill>
                  <a:schemeClr val="tx1"/>
                </a:solidFill>
                <a:latin typeface="+mn-lt"/>
                <a:ea typeface="+mn-ea"/>
                <a:cs typeface="+mn-cs"/>
              </a:rPr>
              <a:t>the system will meet the deadlines of its most critical, highest-priority tasks, even if</a:t>
            </a:r>
          </a:p>
          <a:p>
            <a:r>
              <a:rPr lang="en-US" sz="1200" kern="1200" baseline="0" dirty="0" smtClean="0">
                <a:solidFill>
                  <a:schemeClr val="tx1"/>
                </a:solidFill>
                <a:latin typeface="+mn-lt"/>
                <a:ea typeface="+mn-ea"/>
                <a:cs typeface="+mn-cs"/>
              </a:rPr>
              <a:t>some less critical task deadlines are not always met.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meet the foregoing requirements, real-time operating systems typically</a:t>
            </a:r>
          </a:p>
          <a:p>
            <a:r>
              <a:rPr lang="en-US" sz="1200" kern="1200" baseline="0" dirty="0" smtClean="0">
                <a:solidFill>
                  <a:schemeClr val="tx1"/>
                </a:solidFill>
                <a:latin typeface="+mn-lt"/>
                <a:ea typeface="+mn-ea"/>
                <a:cs typeface="+mn-cs"/>
              </a:rPr>
              <a:t>include the following features [STAN89]:</a:t>
            </a:r>
          </a:p>
          <a:p>
            <a:r>
              <a:rPr lang="en-US" sz="1200" kern="1200" baseline="0" dirty="0" smtClean="0">
                <a:solidFill>
                  <a:schemeClr val="tx1"/>
                </a:solidFill>
                <a:latin typeface="+mn-lt"/>
                <a:ea typeface="+mn-ea"/>
                <a:cs typeface="+mn-cs"/>
              </a:rPr>
              <a:t>• Fast process or thread switch</a:t>
            </a:r>
          </a:p>
          <a:p>
            <a:r>
              <a:rPr lang="en-US" sz="1200" kern="1200" baseline="0" dirty="0" smtClean="0">
                <a:solidFill>
                  <a:schemeClr val="tx1"/>
                </a:solidFill>
                <a:latin typeface="+mn-lt"/>
                <a:ea typeface="+mn-ea"/>
                <a:cs typeface="+mn-cs"/>
              </a:rPr>
              <a:t>• Small size (with its associated minimal functionality)</a:t>
            </a:r>
          </a:p>
          <a:p>
            <a:r>
              <a:rPr lang="en-US" sz="1200" kern="1200" baseline="0" dirty="0" smtClean="0">
                <a:solidFill>
                  <a:schemeClr val="tx1"/>
                </a:solidFill>
                <a:latin typeface="+mn-lt"/>
                <a:ea typeface="+mn-ea"/>
                <a:cs typeface="+mn-cs"/>
              </a:rPr>
              <a:t>• Ability to respond to external interrupts quickly</a:t>
            </a:r>
          </a:p>
          <a:p>
            <a:r>
              <a:rPr lang="en-US" sz="1200" kern="1200" baseline="0" dirty="0" smtClean="0">
                <a:solidFill>
                  <a:schemeClr val="tx1"/>
                </a:solidFill>
                <a:latin typeface="+mn-lt"/>
                <a:ea typeface="+mn-ea"/>
                <a:cs typeface="+mn-cs"/>
              </a:rPr>
              <a:t>• Multitasking with interprocess communication tools such as semaphores,</a:t>
            </a:r>
          </a:p>
          <a:p>
            <a:r>
              <a:rPr lang="en-US" sz="1200" kern="1200" baseline="0" dirty="0" smtClean="0">
                <a:solidFill>
                  <a:schemeClr val="tx1"/>
                </a:solidFill>
                <a:latin typeface="+mn-lt"/>
                <a:ea typeface="+mn-ea"/>
                <a:cs typeface="+mn-cs"/>
              </a:rPr>
              <a:t>signals, and events</a:t>
            </a:r>
          </a:p>
          <a:p>
            <a:r>
              <a:rPr lang="en-US" sz="1200" kern="1200" baseline="0" dirty="0" smtClean="0">
                <a:solidFill>
                  <a:schemeClr val="tx1"/>
                </a:solidFill>
                <a:latin typeface="+mn-lt"/>
                <a:ea typeface="+mn-ea"/>
                <a:cs typeface="+mn-cs"/>
              </a:rPr>
              <a:t>• Use of special sequential files that can accumulate data at a fast rate</a:t>
            </a:r>
          </a:p>
          <a:p>
            <a:r>
              <a:rPr lang="en-US" sz="1200" kern="1200" baseline="0" dirty="0" smtClean="0">
                <a:solidFill>
                  <a:schemeClr val="tx1"/>
                </a:solidFill>
                <a:latin typeface="+mn-lt"/>
                <a:ea typeface="+mn-ea"/>
                <a:cs typeface="+mn-cs"/>
              </a:rPr>
              <a:t>• Preemptive scheduling based on priority</a:t>
            </a:r>
          </a:p>
          <a:p>
            <a:r>
              <a:rPr lang="en-US" sz="1200" kern="1200" baseline="0" dirty="0" smtClean="0">
                <a:solidFill>
                  <a:schemeClr val="tx1"/>
                </a:solidFill>
                <a:latin typeface="+mn-lt"/>
                <a:ea typeface="+mn-ea"/>
                <a:cs typeface="+mn-cs"/>
              </a:rPr>
              <a:t>• Minimization of intervals during which interrupts are disabled</a:t>
            </a:r>
          </a:p>
          <a:p>
            <a:r>
              <a:rPr lang="en-US" sz="1200" kern="1200" baseline="0" dirty="0" smtClean="0">
                <a:solidFill>
                  <a:schemeClr val="tx1"/>
                </a:solidFill>
                <a:latin typeface="+mn-lt"/>
                <a:ea typeface="+mn-ea"/>
                <a:cs typeface="+mn-cs"/>
              </a:rPr>
              <a:t>• Primitives to delay tasks for a fixed amount of time and to pause/resume tasks</a:t>
            </a:r>
          </a:p>
          <a:p>
            <a:r>
              <a:rPr lang="en-US" sz="1200" kern="1200" baseline="0" dirty="0" smtClean="0">
                <a:solidFill>
                  <a:schemeClr val="tx1"/>
                </a:solidFill>
                <a:latin typeface="+mn-lt"/>
                <a:ea typeface="+mn-ea"/>
                <a:cs typeface="+mn-cs"/>
              </a:rPr>
              <a:t>• Special alarms and timeouts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heart of a real-time system is the short-term task scheduler. In designing</a:t>
            </a:r>
          </a:p>
          <a:p>
            <a:r>
              <a:rPr lang="en-US" sz="1200" kern="1200" baseline="0" dirty="0" smtClean="0">
                <a:solidFill>
                  <a:schemeClr val="tx1"/>
                </a:solidFill>
                <a:latin typeface="+mn-lt"/>
                <a:ea typeface="+mn-ea"/>
                <a:cs typeface="+mn-cs"/>
              </a:rPr>
              <a:t>such a scheduler, fairness and minimizing average response time are not paramount.</a:t>
            </a:r>
          </a:p>
          <a:p>
            <a:r>
              <a:rPr lang="en-US" sz="1200" kern="1200" baseline="0" dirty="0" smtClean="0">
                <a:solidFill>
                  <a:schemeClr val="tx1"/>
                </a:solidFill>
                <a:latin typeface="+mn-lt"/>
                <a:ea typeface="+mn-ea"/>
                <a:cs typeface="+mn-cs"/>
              </a:rPr>
              <a:t>What is important is that all hard real-time tasks complete (or start) by their</a:t>
            </a:r>
          </a:p>
          <a:p>
            <a:r>
              <a:rPr lang="en-US" sz="1200" kern="1200" baseline="0" dirty="0" smtClean="0">
                <a:solidFill>
                  <a:schemeClr val="tx1"/>
                </a:solidFill>
                <a:latin typeface="+mn-lt"/>
                <a:ea typeface="+mn-ea"/>
                <a:cs typeface="+mn-cs"/>
              </a:rPr>
              <a:t>deadline and that as many as possible soft real-time tasks also complete (or start)</a:t>
            </a:r>
          </a:p>
          <a:p>
            <a:r>
              <a:rPr lang="en-US" sz="1200" kern="1200" baseline="0" dirty="0" smtClean="0">
                <a:solidFill>
                  <a:schemeClr val="tx1"/>
                </a:solidFill>
                <a:latin typeface="+mn-lt"/>
                <a:ea typeface="+mn-ea"/>
                <a:cs typeface="+mn-cs"/>
              </a:rPr>
              <a:t>by their deadline.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contemporary real-time operating systems are unable to deal directly</a:t>
            </a:r>
          </a:p>
          <a:p>
            <a:r>
              <a:rPr lang="en-US" sz="1200" kern="1200" baseline="0" dirty="0" smtClean="0">
                <a:solidFill>
                  <a:schemeClr val="tx1"/>
                </a:solidFill>
                <a:latin typeface="+mn-lt"/>
                <a:ea typeface="+mn-ea"/>
                <a:cs typeface="+mn-cs"/>
              </a:rPr>
              <a:t>with deadlines. Instead, they are designed to be as responsive as possible to real-time</a:t>
            </a:r>
          </a:p>
          <a:p>
            <a:r>
              <a:rPr lang="en-US" sz="1200" kern="1200" baseline="0" dirty="0" smtClean="0">
                <a:solidFill>
                  <a:schemeClr val="tx1"/>
                </a:solidFill>
                <a:latin typeface="+mn-lt"/>
                <a:ea typeface="+mn-ea"/>
                <a:cs typeface="+mn-cs"/>
              </a:rPr>
              <a:t>tasks so that, when a deadline approaches, a task can be quickly scheduled. From</a:t>
            </a:r>
          </a:p>
          <a:p>
            <a:r>
              <a:rPr lang="en-US" sz="1200" kern="1200" baseline="0" dirty="0" smtClean="0">
                <a:solidFill>
                  <a:schemeClr val="tx1"/>
                </a:solidFill>
                <a:latin typeface="+mn-lt"/>
                <a:ea typeface="+mn-ea"/>
                <a:cs typeface="+mn-cs"/>
              </a:rPr>
              <a:t>this point of view, real-time applications typically require deterministic response</a:t>
            </a:r>
          </a:p>
          <a:p>
            <a:r>
              <a:rPr lang="en-US" sz="1200" kern="1200" baseline="0" dirty="0" smtClean="0">
                <a:solidFill>
                  <a:schemeClr val="tx1"/>
                </a:solidFill>
                <a:latin typeface="+mn-lt"/>
                <a:ea typeface="+mn-ea"/>
                <a:cs typeface="+mn-cs"/>
              </a:rPr>
              <a:t>times in the several-millisecond to submillisecond span under a broad set of conditions;</a:t>
            </a:r>
          </a:p>
          <a:p>
            <a:r>
              <a:rPr lang="en-US" sz="1200" kern="1200" baseline="0" dirty="0" smtClean="0">
                <a:solidFill>
                  <a:schemeClr val="tx1"/>
                </a:solidFill>
                <a:latin typeface="+mn-lt"/>
                <a:ea typeface="+mn-ea"/>
                <a:cs typeface="+mn-cs"/>
              </a:rPr>
              <a:t>leading-edge applications—in simulators for military aircraft, for example—</a:t>
            </a:r>
          </a:p>
          <a:p>
            <a:r>
              <a:rPr lang="en-US" sz="1200" kern="1200" baseline="0" dirty="0" smtClean="0">
                <a:solidFill>
                  <a:schemeClr val="tx1"/>
                </a:solidFill>
                <a:latin typeface="+mn-lt"/>
                <a:ea typeface="+mn-ea"/>
                <a:cs typeface="+mn-cs"/>
              </a:rPr>
              <a:t>often have constraints in the range of 10–100 μs [ATLA89].</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153543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10.4 illustrates a spectrum of possibilities. In a preemptive scheduler that</a:t>
            </a:r>
          </a:p>
          <a:p>
            <a:r>
              <a:rPr lang="en-US" sz="1200" kern="1200" baseline="0" dirty="0" smtClean="0">
                <a:solidFill>
                  <a:schemeClr val="tx1"/>
                </a:solidFill>
                <a:latin typeface="+mn-lt"/>
                <a:ea typeface="+mn-ea"/>
                <a:cs typeface="+mn-cs"/>
              </a:rPr>
              <a:t>uses simple round-robin scheduling, a real-time task would be added to the ready</a:t>
            </a:r>
          </a:p>
          <a:p>
            <a:r>
              <a:rPr lang="en-US" sz="1200" kern="1200" baseline="0" dirty="0" smtClean="0">
                <a:solidFill>
                  <a:schemeClr val="tx1"/>
                </a:solidFill>
                <a:latin typeface="+mn-lt"/>
                <a:ea typeface="+mn-ea"/>
                <a:cs typeface="+mn-cs"/>
              </a:rPr>
              <a:t>queue to await its next time slice, as illustrated in Figure 10.4a . In this case, the scheduling</a:t>
            </a:r>
          </a:p>
          <a:p>
            <a:r>
              <a:rPr lang="en-US" sz="1200" kern="1200" baseline="0" dirty="0" smtClean="0">
                <a:solidFill>
                  <a:schemeClr val="tx1"/>
                </a:solidFill>
                <a:latin typeface="+mn-lt"/>
                <a:ea typeface="+mn-ea"/>
                <a:cs typeface="+mn-cs"/>
              </a:rPr>
              <a:t>time will generally be unacceptable for real-time applications. Alternatively,</a:t>
            </a:r>
          </a:p>
          <a:p>
            <a:r>
              <a:rPr lang="en-US" sz="1200" kern="1200" baseline="0" dirty="0" smtClean="0">
                <a:solidFill>
                  <a:schemeClr val="tx1"/>
                </a:solidFill>
                <a:latin typeface="+mn-lt"/>
                <a:ea typeface="+mn-ea"/>
                <a:cs typeface="+mn-cs"/>
              </a:rPr>
              <a:t>in a nonpreemptive scheduler, we could use a priority scheduling mechanism, giving</a:t>
            </a:r>
          </a:p>
          <a:p>
            <a:r>
              <a:rPr lang="en-US" sz="1200" kern="1200" baseline="0" dirty="0" smtClean="0">
                <a:solidFill>
                  <a:schemeClr val="tx1"/>
                </a:solidFill>
                <a:latin typeface="+mn-lt"/>
                <a:ea typeface="+mn-ea"/>
                <a:cs typeface="+mn-cs"/>
              </a:rPr>
              <a:t>real-time tasks higher priority. In this case, a real-time task that is ready would</a:t>
            </a:r>
          </a:p>
          <a:p>
            <a:r>
              <a:rPr lang="en-US" sz="1200" kern="1200" baseline="0" dirty="0" smtClean="0">
                <a:solidFill>
                  <a:schemeClr val="tx1"/>
                </a:solidFill>
                <a:latin typeface="+mn-lt"/>
                <a:ea typeface="+mn-ea"/>
                <a:cs typeface="+mn-cs"/>
              </a:rPr>
              <a:t>be scheduled as soon as the current process blocks or runs to completion ( Figure</a:t>
            </a:r>
          </a:p>
          <a:p>
            <a:r>
              <a:rPr lang="en-US" sz="1200" kern="1200" baseline="0" dirty="0" smtClean="0">
                <a:solidFill>
                  <a:schemeClr val="tx1"/>
                </a:solidFill>
                <a:latin typeface="+mn-lt"/>
                <a:ea typeface="+mn-ea"/>
                <a:cs typeface="+mn-cs"/>
              </a:rPr>
              <a:t>10.4b ). This could lead to a delay of several seconds if a slow, low-priority task were</a:t>
            </a:r>
          </a:p>
          <a:p>
            <a:r>
              <a:rPr lang="en-US" sz="1200" kern="1200" baseline="0" dirty="0" smtClean="0">
                <a:solidFill>
                  <a:schemeClr val="tx1"/>
                </a:solidFill>
                <a:latin typeface="+mn-lt"/>
                <a:ea typeface="+mn-ea"/>
                <a:cs typeface="+mn-cs"/>
              </a:rPr>
              <a:t>executing at a critical time. Again, this approach is not acceptable. A more promising</a:t>
            </a:r>
          </a:p>
          <a:p>
            <a:r>
              <a:rPr lang="en-US" sz="1200" kern="1200" baseline="0" dirty="0" smtClean="0">
                <a:solidFill>
                  <a:schemeClr val="tx1"/>
                </a:solidFill>
                <a:latin typeface="+mn-lt"/>
                <a:ea typeface="+mn-ea"/>
                <a:cs typeface="+mn-cs"/>
              </a:rPr>
              <a:t>approach is to combine priorities with clock-based interrupts. Preemption points</a:t>
            </a:r>
          </a:p>
          <a:p>
            <a:r>
              <a:rPr lang="en-US" sz="1200" kern="1200" baseline="0" dirty="0" smtClean="0">
                <a:solidFill>
                  <a:schemeClr val="tx1"/>
                </a:solidFill>
                <a:latin typeface="+mn-lt"/>
                <a:ea typeface="+mn-ea"/>
                <a:cs typeface="+mn-cs"/>
              </a:rPr>
              <a:t>occur at regular intervals. When a preemption point occurs, the currently running</a:t>
            </a:r>
          </a:p>
          <a:p>
            <a:r>
              <a:rPr lang="en-US" sz="1200" kern="1200" baseline="0" dirty="0" smtClean="0">
                <a:solidFill>
                  <a:schemeClr val="tx1"/>
                </a:solidFill>
                <a:latin typeface="+mn-lt"/>
                <a:ea typeface="+mn-ea"/>
                <a:cs typeface="+mn-cs"/>
              </a:rPr>
              <a:t>task is preempted if a higher-priority task is waiting. This would include the preemption</a:t>
            </a:r>
          </a:p>
          <a:p>
            <a:r>
              <a:rPr lang="en-US" sz="1200" kern="1200" baseline="0" dirty="0" smtClean="0">
                <a:solidFill>
                  <a:schemeClr val="tx1"/>
                </a:solidFill>
                <a:latin typeface="+mn-lt"/>
                <a:ea typeface="+mn-ea"/>
                <a:cs typeface="+mn-cs"/>
              </a:rPr>
              <a:t>of tasks that are part of the operating system kernel. Such a delay may be on the</a:t>
            </a:r>
          </a:p>
          <a:p>
            <a:r>
              <a:rPr lang="en-US" sz="1200" kern="1200" baseline="0" dirty="0" smtClean="0">
                <a:solidFill>
                  <a:schemeClr val="tx1"/>
                </a:solidFill>
                <a:latin typeface="+mn-lt"/>
                <a:ea typeface="+mn-ea"/>
                <a:cs typeface="+mn-cs"/>
              </a:rPr>
              <a:t>order of several milliseconds ( Figure 10.4c ). While this last approach may be adequate</a:t>
            </a:r>
          </a:p>
          <a:p>
            <a:r>
              <a:rPr lang="en-US" sz="1200" kern="1200" baseline="0" dirty="0" smtClean="0">
                <a:solidFill>
                  <a:schemeClr val="tx1"/>
                </a:solidFill>
                <a:latin typeface="+mn-lt"/>
                <a:ea typeface="+mn-ea"/>
                <a:cs typeface="+mn-cs"/>
              </a:rPr>
              <a:t>for some real-time applications, it will not suffice for more demanding applications.</a:t>
            </a:r>
          </a:p>
          <a:p>
            <a:r>
              <a:rPr lang="en-US" sz="1200" kern="1200" baseline="0" dirty="0" smtClean="0">
                <a:solidFill>
                  <a:schemeClr val="tx1"/>
                </a:solidFill>
                <a:latin typeface="+mn-lt"/>
                <a:ea typeface="+mn-ea"/>
                <a:cs typeface="+mn-cs"/>
              </a:rPr>
              <a:t>In those cases, the approach that has been taken is sometimes referred to as</a:t>
            </a:r>
          </a:p>
          <a:p>
            <a:r>
              <a:rPr lang="en-US" sz="1200" kern="1200" baseline="0" dirty="0" smtClean="0">
                <a:solidFill>
                  <a:schemeClr val="tx1"/>
                </a:solidFill>
                <a:latin typeface="+mn-lt"/>
                <a:ea typeface="+mn-ea"/>
                <a:cs typeface="+mn-cs"/>
              </a:rPr>
              <a:t>immediate preemption. In this case, the operating system responds to an interrupt</a:t>
            </a:r>
          </a:p>
          <a:p>
            <a:r>
              <a:rPr lang="en-US" sz="1200" kern="1200" baseline="0" dirty="0" smtClean="0">
                <a:solidFill>
                  <a:schemeClr val="tx1"/>
                </a:solidFill>
                <a:latin typeface="+mn-lt"/>
                <a:ea typeface="+mn-ea"/>
                <a:cs typeface="+mn-cs"/>
              </a:rPr>
              <a:t>almost immediately, unless the system is in a critical-code lockout section. Scheduling</a:t>
            </a:r>
          </a:p>
          <a:p>
            <a:r>
              <a:rPr lang="en-US" sz="1200" kern="1200" baseline="0" dirty="0" smtClean="0">
                <a:solidFill>
                  <a:schemeClr val="tx1"/>
                </a:solidFill>
                <a:latin typeface="+mn-lt"/>
                <a:ea typeface="+mn-ea"/>
                <a:cs typeface="+mn-cs"/>
              </a:rPr>
              <a:t>delays for a real-time task can then be reduced to 100 μs or less.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1258664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scheduling is one of the most active areas of research in computer science.</a:t>
            </a:r>
          </a:p>
          <a:p>
            <a:r>
              <a:rPr lang="en-US" sz="1200" kern="1200" baseline="0" dirty="0" smtClean="0">
                <a:solidFill>
                  <a:schemeClr val="tx1"/>
                </a:solidFill>
                <a:latin typeface="+mn-lt"/>
                <a:ea typeface="+mn-ea"/>
                <a:cs typeface="+mn-cs"/>
              </a:rPr>
              <a:t>In this subsection, we provide an overview of the various approaches to real-time</a:t>
            </a:r>
          </a:p>
          <a:p>
            <a:r>
              <a:rPr lang="en-US" sz="1200" kern="1200" baseline="0" dirty="0" smtClean="0">
                <a:solidFill>
                  <a:schemeClr val="tx1"/>
                </a:solidFill>
                <a:latin typeface="+mn-lt"/>
                <a:ea typeface="+mn-ea"/>
                <a:cs typeface="+mn-cs"/>
              </a:rPr>
              <a:t>scheduling and look at two popular classes of scheduling algorithms.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survey of real-time scheduling algorithms, [RAMA94] observes that the</a:t>
            </a:r>
          </a:p>
          <a:p>
            <a:r>
              <a:rPr lang="en-US" sz="1200" kern="1200" baseline="0" dirty="0" smtClean="0">
                <a:solidFill>
                  <a:schemeClr val="tx1"/>
                </a:solidFill>
                <a:latin typeface="+mn-lt"/>
                <a:ea typeface="+mn-ea"/>
                <a:cs typeface="+mn-cs"/>
              </a:rPr>
              <a:t>various scheduling approaches depend on (1) whether a system performs schedulability</a:t>
            </a:r>
          </a:p>
          <a:p>
            <a:r>
              <a:rPr lang="en-US" sz="1200" kern="1200" baseline="0" dirty="0" smtClean="0">
                <a:solidFill>
                  <a:schemeClr val="tx1"/>
                </a:solidFill>
                <a:latin typeface="+mn-lt"/>
                <a:ea typeface="+mn-ea"/>
                <a:cs typeface="+mn-cs"/>
              </a:rPr>
              <a:t>analysis, (2) if it does, whether it is done statically or dynamically, and</a:t>
            </a:r>
          </a:p>
          <a:p>
            <a:r>
              <a:rPr lang="en-US" sz="1200" kern="1200" baseline="0" dirty="0" smtClean="0">
                <a:solidFill>
                  <a:schemeClr val="tx1"/>
                </a:solidFill>
                <a:latin typeface="+mn-lt"/>
                <a:ea typeface="+mn-ea"/>
                <a:cs typeface="+mn-cs"/>
              </a:rPr>
              <a:t>(3) whether the result of the analysis itself produces a schedule or plan according to</a:t>
            </a:r>
          </a:p>
          <a:p>
            <a:r>
              <a:rPr lang="en-US" sz="1200" kern="1200" baseline="0" dirty="0" smtClean="0">
                <a:solidFill>
                  <a:schemeClr val="tx1"/>
                </a:solidFill>
                <a:latin typeface="+mn-lt"/>
                <a:ea typeface="+mn-ea"/>
                <a:cs typeface="+mn-cs"/>
              </a:rPr>
              <a:t>which tasks are dispatched at run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3762150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Based on these considerations, the authors</a:t>
            </a:r>
          </a:p>
          <a:p>
            <a:r>
              <a:rPr lang="en-US" sz="1200" kern="1200" baseline="0" dirty="0" smtClean="0">
                <a:solidFill>
                  <a:schemeClr val="tx1"/>
                </a:solidFill>
                <a:latin typeface="+mn-lt"/>
                <a:ea typeface="+mn-ea"/>
                <a:cs typeface="+mn-cs"/>
              </a:rPr>
              <a:t>identify the following classes of algorithms: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table-driven approaches: These perform a static analysis of feasible</a:t>
            </a:r>
          </a:p>
          <a:p>
            <a:r>
              <a:rPr lang="en-US" sz="1200" kern="1200" baseline="0" dirty="0" smtClean="0">
                <a:solidFill>
                  <a:schemeClr val="tx1"/>
                </a:solidFill>
                <a:latin typeface="+mn-lt"/>
                <a:ea typeface="+mn-ea"/>
                <a:cs typeface="+mn-cs"/>
              </a:rPr>
              <a:t>schedules of dispatching. The result of the analysis is a schedule that determines,</a:t>
            </a:r>
          </a:p>
          <a:p>
            <a:r>
              <a:rPr lang="en-US" sz="1200" kern="1200" baseline="0" dirty="0" smtClean="0">
                <a:solidFill>
                  <a:schemeClr val="tx1"/>
                </a:solidFill>
                <a:latin typeface="+mn-lt"/>
                <a:ea typeface="+mn-ea"/>
                <a:cs typeface="+mn-cs"/>
              </a:rPr>
              <a:t>at run time, when a task must begin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priority-driven preemptive approaches: Again, a static analysis is performed,</a:t>
            </a:r>
          </a:p>
          <a:p>
            <a:r>
              <a:rPr lang="en-US" sz="1200" kern="1200" baseline="0" dirty="0" smtClean="0">
                <a:solidFill>
                  <a:schemeClr val="tx1"/>
                </a:solidFill>
                <a:latin typeface="+mn-lt"/>
                <a:ea typeface="+mn-ea"/>
                <a:cs typeface="+mn-cs"/>
              </a:rPr>
              <a:t>but no schedule is drawn up. Rather, the analysis is used to assign</a:t>
            </a:r>
          </a:p>
          <a:p>
            <a:r>
              <a:rPr lang="en-US" sz="1200" kern="1200" baseline="0" dirty="0" smtClean="0">
                <a:solidFill>
                  <a:schemeClr val="tx1"/>
                </a:solidFill>
                <a:latin typeface="+mn-lt"/>
                <a:ea typeface="+mn-ea"/>
                <a:cs typeface="+mn-cs"/>
              </a:rPr>
              <a:t>priorities to tasks, so that a traditional priority-driven preemptive scheduler</a:t>
            </a:r>
          </a:p>
          <a:p>
            <a:r>
              <a:rPr lang="en-US" sz="1200" kern="1200" baseline="0" dirty="0" smtClean="0">
                <a:solidFill>
                  <a:schemeClr val="tx1"/>
                </a:solidFill>
                <a:latin typeface="+mn-lt"/>
                <a:ea typeface="+mn-ea"/>
                <a:cs typeface="+mn-cs"/>
              </a:rPr>
              <a:t>can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planning-based approaches: Feasibility is determined at run time</a:t>
            </a:r>
          </a:p>
          <a:p>
            <a:r>
              <a:rPr lang="en-US" sz="1200" kern="1200" baseline="0" dirty="0" smtClean="0">
                <a:solidFill>
                  <a:schemeClr val="tx1"/>
                </a:solidFill>
                <a:latin typeface="+mn-lt"/>
                <a:ea typeface="+mn-ea"/>
                <a:cs typeface="+mn-cs"/>
              </a:rPr>
              <a:t>(dynamically) rather than offline prior to the start of execution (statically).</a:t>
            </a:r>
          </a:p>
          <a:p>
            <a:r>
              <a:rPr lang="en-US" sz="1200" kern="1200" baseline="0" dirty="0" smtClean="0">
                <a:solidFill>
                  <a:schemeClr val="tx1"/>
                </a:solidFill>
                <a:latin typeface="+mn-lt"/>
                <a:ea typeface="+mn-ea"/>
                <a:cs typeface="+mn-cs"/>
              </a:rPr>
              <a:t>An arriving task is accepted for execution only if it is feasible to meet its time</a:t>
            </a:r>
          </a:p>
          <a:p>
            <a:r>
              <a:rPr lang="en-US" sz="1200" kern="1200" baseline="0" dirty="0" smtClean="0">
                <a:solidFill>
                  <a:schemeClr val="tx1"/>
                </a:solidFill>
                <a:latin typeface="+mn-lt"/>
                <a:ea typeface="+mn-ea"/>
                <a:cs typeface="+mn-cs"/>
              </a:rPr>
              <a:t>constraints. One of the results of the feasibility analysis is a schedule or plan</a:t>
            </a:r>
          </a:p>
          <a:p>
            <a:r>
              <a:rPr lang="en-US" sz="1200" kern="1200" baseline="0" dirty="0" smtClean="0">
                <a:solidFill>
                  <a:schemeClr val="tx1"/>
                </a:solidFill>
                <a:latin typeface="+mn-lt"/>
                <a:ea typeface="+mn-ea"/>
                <a:cs typeface="+mn-cs"/>
              </a:rPr>
              <a:t>that is used to decide when to dispatch this task.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best effort approaches: No feasibility analysis is performed. The system</a:t>
            </a:r>
          </a:p>
          <a:p>
            <a:r>
              <a:rPr lang="en-US" sz="1200" kern="1200" baseline="0" dirty="0" smtClean="0">
                <a:solidFill>
                  <a:schemeClr val="tx1"/>
                </a:solidFill>
                <a:latin typeface="+mn-lt"/>
                <a:ea typeface="+mn-ea"/>
                <a:cs typeface="+mn-cs"/>
              </a:rPr>
              <a:t>tries to meet all deadlines and aborts any started process whose deadline</a:t>
            </a:r>
          </a:p>
          <a:p>
            <a:r>
              <a:rPr lang="en-US" sz="1200" kern="1200" baseline="0" dirty="0" smtClean="0">
                <a:solidFill>
                  <a:schemeClr val="tx1"/>
                </a:solidFill>
                <a:latin typeface="+mn-lt"/>
                <a:ea typeface="+mn-ea"/>
                <a:cs typeface="+mn-cs"/>
              </a:rPr>
              <a:t>is missed.</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table-driven scheduling is applicable to tasks that are periodic. Input</a:t>
            </a:r>
          </a:p>
          <a:p>
            <a:r>
              <a:rPr lang="en-US" sz="1200" kern="1200" baseline="0" dirty="0" smtClean="0">
                <a:solidFill>
                  <a:schemeClr val="tx1"/>
                </a:solidFill>
                <a:latin typeface="+mn-lt"/>
                <a:ea typeface="+mn-ea"/>
                <a:cs typeface="+mn-cs"/>
              </a:rPr>
              <a:t>to the analysis consists of the periodic arrival time, execution time, periodic ending</a:t>
            </a:r>
          </a:p>
          <a:p>
            <a:r>
              <a:rPr lang="en-US" sz="1200" kern="1200" baseline="0" dirty="0" smtClean="0">
                <a:solidFill>
                  <a:schemeClr val="tx1"/>
                </a:solidFill>
                <a:latin typeface="+mn-lt"/>
                <a:ea typeface="+mn-ea"/>
                <a:cs typeface="+mn-cs"/>
              </a:rPr>
              <a:t>deadline, and relative priority of each task. The scheduler attempts to develop</a:t>
            </a:r>
          </a:p>
          <a:p>
            <a:r>
              <a:rPr lang="en-US" sz="1200" kern="1200" baseline="0" dirty="0" smtClean="0">
                <a:solidFill>
                  <a:schemeClr val="tx1"/>
                </a:solidFill>
                <a:latin typeface="+mn-lt"/>
                <a:ea typeface="+mn-ea"/>
                <a:cs typeface="+mn-cs"/>
              </a:rPr>
              <a:t>a schedule that enables it to meet the requirements of all periodic tasks. This is</a:t>
            </a:r>
          </a:p>
          <a:p>
            <a:r>
              <a:rPr lang="en-US" sz="1200" kern="1200" baseline="0" dirty="0" smtClean="0">
                <a:solidFill>
                  <a:schemeClr val="tx1"/>
                </a:solidFill>
                <a:latin typeface="+mn-lt"/>
                <a:ea typeface="+mn-ea"/>
                <a:cs typeface="+mn-cs"/>
              </a:rPr>
              <a:t>a predictable approach but one that is inflexible, because any change to any task</a:t>
            </a:r>
          </a:p>
          <a:p>
            <a:r>
              <a:rPr lang="en-US" sz="1200" kern="1200" baseline="0" dirty="0" smtClean="0">
                <a:solidFill>
                  <a:schemeClr val="tx1"/>
                </a:solidFill>
                <a:latin typeface="+mn-lt"/>
                <a:ea typeface="+mn-ea"/>
                <a:cs typeface="+mn-cs"/>
              </a:rPr>
              <a:t>requirements requires that the schedule be redone. Earliest-deadline-first or other</a:t>
            </a:r>
          </a:p>
          <a:p>
            <a:r>
              <a:rPr lang="en-US" sz="1200" kern="1200" baseline="0" dirty="0" smtClean="0">
                <a:solidFill>
                  <a:schemeClr val="tx1"/>
                </a:solidFill>
                <a:latin typeface="+mn-lt"/>
                <a:ea typeface="+mn-ea"/>
                <a:cs typeface="+mn-cs"/>
              </a:rPr>
              <a:t>periodic deadline techniques (discussed subsequently) are typical of this category of</a:t>
            </a:r>
          </a:p>
          <a:p>
            <a:r>
              <a:rPr lang="en-US" sz="1200" kern="1200" baseline="0" dirty="0" smtClean="0">
                <a:solidFill>
                  <a:schemeClr val="tx1"/>
                </a:solidFill>
                <a:latin typeface="+mn-lt"/>
                <a:ea typeface="+mn-ea"/>
                <a:cs typeface="+mn-cs"/>
              </a:rPr>
              <a:t>scheduling algorithms.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priority-driven preemptive scheduling makes use of the priority-driven</a:t>
            </a:r>
          </a:p>
          <a:p>
            <a:r>
              <a:rPr lang="en-US" sz="1200" kern="1200" baseline="0" dirty="0" smtClean="0">
                <a:solidFill>
                  <a:schemeClr val="tx1"/>
                </a:solidFill>
                <a:latin typeface="+mn-lt"/>
                <a:ea typeface="+mn-ea"/>
                <a:cs typeface="+mn-cs"/>
              </a:rPr>
              <a:t>preemptive scheduling mechanism common to most non-real-time multiprogramming</a:t>
            </a:r>
          </a:p>
          <a:p>
            <a:r>
              <a:rPr lang="en-US" sz="1200" kern="1200" baseline="0" dirty="0" smtClean="0">
                <a:solidFill>
                  <a:schemeClr val="tx1"/>
                </a:solidFill>
                <a:latin typeface="+mn-lt"/>
                <a:ea typeface="+mn-ea"/>
                <a:cs typeface="+mn-cs"/>
              </a:rPr>
              <a:t>systems. In a non-real-time system, a variety of factors might be used to</a:t>
            </a:r>
          </a:p>
          <a:p>
            <a:r>
              <a:rPr lang="en-US" sz="1200" kern="1200" baseline="0" dirty="0" smtClean="0">
                <a:solidFill>
                  <a:schemeClr val="tx1"/>
                </a:solidFill>
                <a:latin typeface="+mn-lt"/>
                <a:ea typeface="+mn-ea"/>
                <a:cs typeface="+mn-cs"/>
              </a:rPr>
              <a:t>determine priority. For example, in a time-sharing system, the priority of a process</a:t>
            </a:r>
          </a:p>
          <a:p>
            <a:r>
              <a:rPr lang="en-US" sz="1200" kern="1200" baseline="0" dirty="0" smtClean="0">
                <a:solidFill>
                  <a:schemeClr val="tx1"/>
                </a:solidFill>
                <a:latin typeface="+mn-lt"/>
                <a:ea typeface="+mn-ea"/>
                <a:cs typeface="+mn-cs"/>
              </a:rPr>
              <a:t>changes depending on whether it is processor bound or I/O bound. In a real-time</a:t>
            </a:r>
          </a:p>
          <a:p>
            <a:r>
              <a:rPr lang="en-US" sz="1200" kern="1200" baseline="0" dirty="0" smtClean="0">
                <a:solidFill>
                  <a:schemeClr val="tx1"/>
                </a:solidFill>
                <a:latin typeface="+mn-lt"/>
                <a:ea typeface="+mn-ea"/>
                <a:cs typeface="+mn-cs"/>
              </a:rPr>
              <a:t>system, priority assignment is related to the time constraints associated with each</a:t>
            </a:r>
          </a:p>
          <a:p>
            <a:r>
              <a:rPr lang="en-US" sz="1200" kern="1200" baseline="0" dirty="0" smtClean="0">
                <a:solidFill>
                  <a:schemeClr val="tx1"/>
                </a:solidFill>
                <a:latin typeface="+mn-lt"/>
                <a:ea typeface="+mn-ea"/>
                <a:cs typeface="+mn-cs"/>
              </a:rPr>
              <a:t>task. One example of this approach is the rate monotonic algorithm (discussed</a:t>
            </a:r>
          </a:p>
          <a:p>
            <a:r>
              <a:rPr lang="en-US" sz="1200" kern="1200" baseline="0" dirty="0" smtClean="0">
                <a:solidFill>
                  <a:schemeClr val="tx1"/>
                </a:solidFill>
                <a:latin typeface="+mn-lt"/>
                <a:ea typeface="+mn-ea"/>
                <a:cs typeface="+mn-cs"/>
              </a:rPr>
              <a:t>subsequently), which assigns static priorities to tasks based on the length of their</a:t>
            </a:r>
          </a:p>
          <a:p>
            <a:r>
              <a:rPr lang="en-US" sz="1200" kern="1200" baseline="0" dirty="0" smtClean="0">
                <a:solidFill>
                  <a:schemeClr val="tx1"/>
                </a:solidFill>
                <a:latin typeface="+mn-lt"/>
                <a:ea typeface="+mn-ea"/>
                <a:cs typeface="+mn-cs"/>
              </a:rPr>
              <a:t>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dynamic planning-based scheduling , after a task arrives, but before its</a:t>
            </a:r>
          </a:p>
          <a:p>
            <a:r>
              <a:rPr lang="en-US" sz="1200" kern="1200" baseline="0" dirty="0" smtClean="0">
                <a:solidFill>
                  <a:schemeClr val="tx1"/>
                </a:solidFill>
                <a:latin typeface="+mn-lt"/>
                <a:ea typeface="+mn-ea"/>
                <a:cs typeface="+mn-cs"/>
              </a:rPr>
              <a:t>execution begins, an attempt is made to create a schedule that contains the previously</a:t>
            </a:r>
          </a:p>
          <a:p>
            <a:r>
              <a:rPr lang="en-US" sz="1200" kern="1200" baseline="0" dirty="0" smtClean="0">
                <a:solidFill>
                  <a:schemeClr val="tx1"/>
                </a:solidFill>
                <a:latin typeface="+mn-lt"/>
                <a:ea typeface="+mn-ea"/>
                <a:cs typeface="+mn-cs"/>
              </a:rPr>
              <a:t>scheduled tasks as well as the new arrival. If the new arrival can be scheduled</a:t>
            </a:r>
          </a:p>
          <a:p>
            <a:r>
              <a:rPr lang="en-US" sz="1200" kern="1200" baseline="0" dirty="0" smtClean="0">
                <a:solidFill>
                  <a:schemeClr val="tx1"/>
                </a:solidFill>
                <a:latin typeface="+mn-lt"/>
                <a:ea typeface="+mn-ea"/>
                <a:cs typeface="+mn-cs"/>
              </a:rPr>
              <a:t>in such a way that its deadlines are satisfied and that no currently scheduled task</a:t>
            </a:r>
          </a:p>
          <a:p>
            <a:r>
              <a:rPr lang="en-US" sz="1200" kern="1200" baseline="0" dirty="0" smtClean="0">
                <a:solidFill>
                  <a:schemeClr val="tx1"/>
                </a:solidFill>
                <a:latin typeface="+mn-lt"/>
                <a:ea typeface="+mn-ea"/>
                <a:cs typeface="+mn-cs"/>
              </a:rPr>
              <a:t>misses a deadline, then the schedule is revised to accommodate the new task.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Dynamic best effort scheduling is the approach used by many real-time systems</a:t>
            </a:r>
          </a:p>
          <a:p>
            <a:r>
              <a:rPr lang="en-US" sz="1200" kern="1200" baseline="0" dirty="0" smtClean="0">
                <a:solidFill>
                  <a:schemeClr val="tx1"/>
                </a:solidFill>
                <a:latin typeface="+mn-lt"/>
                <a:ea typeface="+mn-ea"/>
                <a:cs typeface="+mn-cs"/>
              </a:rPr>
              <a:t>that are currently commercially available. When a task arrives, the system</a:t>
            </a:r>
          </a:p>
          <a:p>
            <a:r>
              <a:rPr lang="en-US" sz="1200" kern="1200" baseline="0" dirty="0" smtClean="0">
                <a:solidFill>
                  <a:schemeClr val="tx1"/>
                </a:solidFill>
                <a:latin typeface="+mn-lt"/>
                <a:ea typeface="+mn-ea"/>
                <a:cs typeface="+mn-cs"/>
              </a:rPr>
              <a:t>assigns a priority based on the characteristics of the task. Some form of deadline</a:t>
            </a:r>
          </a:p>
          <a:p>
            <a:r>
              <a:rPr lang="en-US" sz="1200" kern="1200" baseline="0" dirty="0" smtClean="0">
                <a:solidFill>
                  <a:schemeClr val="tx1"/>
                </a:solidFill>
                <a:latin typeface="+mn-lt"/>
                <a:ea typeface="+mn-ea"/>
                <a:cs typeface="+mn-cs"/>
              </a:rPr>
              <a:t>scheduling, such as earliest-deadline scheduling, is typically used. Typically, the</a:t>
            </a:r>
          </a:p>
          <a:p>
            <a:r>
              <a:rPr lang="en-US" sz="1200" kern="1200" baseline="0" dirty="0" smtClean="0">
                <a:solidFill>
                  <a:schemeClr val="tx1"/>
                </a:solidFill>
                <a:latin typeface="+mn-lt"/>
                <a:ea typeface="+mn-ea"/>
                <a:cs typeface="+mn-cs"/>
              </a:rPr>
              <a:t>tasks are aperiodic and so no static scheduling analysis is possible. With this type</a:t>
            </a:r>
          </a:p>
          <a:p>
            <a:r>
              <a:rPr lang="en-US" sz="1200" kern="1200" baseline="0" dirty="0" smtClean="0">
                <a:solidFill>
                  <a:schemeClr val="tx1"/>
                </a:solidFill>
                <a:latin typeface="+mn-lt"/>
                <a:ea typeface="+mn-ea"/>
                <a:cs typeface="+mn-cs"/>
              </a:rPr>
              <a:t>of scheduling, until a deadline arrives or until the task completes, we do not know</a:t>
            </a:r>
          </a:p>
          <a:p>
            <a:r>
              <a:rPr lang="en-US" sz="1200" kern="1200" baseline="0" dirty="0" smtClean="0">
                <a:solidFill>
                  <a:schemeClr val="tx1"/>
                </a:solidFill>
                <a:latin typeface="+mn-lt"/>
                <a:ea typeface="+mn-ea"/>
                <a:cs typeface="+mn-cs"/>
              </a:rPr>
              <a:t>whether a timing constraint will be met. This is the major disadvantage of this form</a:t>
            </a:r>
          </a:p>
          <a:p>
            <a:r>
              <a:rPr lang="en-US" sz="1200" kern="1200" baseline="0" dirty="0" smtClean="0">
                <a:solidFill>
                  <a:schemeClr val="tx1"/>
                </a:solidFill>
                <a:latin typeface="+mn-lt"/>
                <a:ea typeface="+mn-ea"/>
                <a:cs typeface="+mn-cs"/>
              </a:rPr>
              <a:t>of scheduling. Its advantage is that it is easy to implement.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463550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contemporary real-time operating systems are designed with the objective of</a:t>
            </a:r>
          </a:p>
          <a:p>
            <a:r>
              <a:rPr lang="en-US" sz="1200" kern="1200" baseline="0" dirty="0" smtClean="0">
                <a:solidFill>
                  <a:schemeClr val="tx1"/>
                </a:solidFill>
                <a:latin typeface="+mn-lt"/>
                <a:ea typeface="+mn-ea"/>
                <a:cs typeface="+mn-cs"/>
              </a:rPr>
              <a:t>starting real-time tasks as rapidly as possible, and hence emphasize rapid interrupt</a:t>
            </a:r>
          </a:p>
          <a:p>
            <a:r>
              <a:rPr lang="en-US" sz="1200" kern="1200" baseline="0" dirty="0" smtClean="0">
                <a:solidFill>
                  <a:schemeClr val="tx1"/>
                </a:solidFill>
                <a:latin typeface="+mn-lt"/>
                <a:ea typeface="+mn-ea"/>
                <a:cs typeface="+mn-cs"/>
              </a:rPr>
              <a:t>handling and task dispatching. In fact, this is not a particularly useful metric in evaluating</a:t>
            </a:r>
          </a:p>
          <a:p>
            <a:r>
              <a:rPr lang="en-US" sz="1200" kern="1200" baseline="0" dirty="0" smtClean="0">
                <a:solidFill>
                  <a:schemeClr val="tx1"/>
                </a:solidFill>
                <a:latin typeface="+mn-lt"/>
                <a:ea typeface="+mn-ea"/>
                <a:cs typeface="+mn-cs"/>
              </a:rPr>
              <a:t>real-time operating systems. Real-time applications are generally not concerned</a:t>
            </a:r>
          </a:p>
          <a:p>
            <a:r>
              <a:rPr lang="en-US" sz="1200" kern="1200" baseline="0" dirty="0" smtClean="0">
                <a:solidFill>
                  <a:schemeClr val="tx1"/>
                </a:solidFill>
                <a:latin typeface="+mn-lt"/>
                <a:ea typeface="+mn-ea"/>
                <a:cs typeface="+mn-cs"/>
              </a:rPr>
              <a:t>with sheer speed but rather with completing (or starting) tasks at the most</a:t>
            </a:r>
          </a:p>
          <a:p>
            <a:r>
              <a:rPr lang="en-US" sz="1200" kern="1200" baseline="0" dirty="0" smtClean="0">
                <a:solidFill>
                  <a:schemeClr val="tx1"/>
                </a:solidFill>
                <a:latin typeface="+mn-lt"/>
                <a:ea typeface="+mn-ea"/>
                <a:cs typeface="+mn-cs"/>
              </a:rPr>
              <a:t>valuable times, neither too early nor too late, despite dynamic resource demands</a:t>
            </a:r>
          </a:p>
          <a:p>
            <a:r>
              <a:rPr lang="en-US" sz="1200" kern="1200" baseline="0" dirty="0" smtClean="0">
                <a:solidFill>
                  <a:schemeClr val="tx1"/>
                </a:solidFill>
                <a:latin typeface="+mn-lt"/>
                <a:ea typeface="+mn-ea"/>
                <a:cs typeface="+mn-cs"/>
              </a:rPr>
              <a:t>and conflicts, processing overloads, and hardware or software faults. It follows that</a:t>
            </a:r>
          </a:p>
          <a:p>
            <a:r>
              <a:rPr lang="en-US" sz="1200" kern="1200" baseline="0" dirty="0" smtClean="0">
                <a:solidFill>
                  <a:schemeClr val="tx1"/>
                </a:solidFill>
                <a:latin typeface="+mn-lt"/>
                <a:ea typeface="+mn-ea"/>
                <a:cs typeface="+mn-cs"/>
              </a:rPr>
              <a:t>priorities provide a crude tool and do not capture the requirement of completion</a:t>
            </a:r>
          </a:p>
          <a:p>
            <a:r>
              <a:rPr lang="en-US" sz="1200" kern="1200" baseline="0" dirty="0" smtClean="0">
                <a:solidFill>
                  <a:schemeClr val="tx1"/>
                </a:solidFill>
                <a:latin typeface="+mn-lt"/>
                <a:ea typeface="+mn-ea"/>
                <a:cs typeface="+mn-cs"/>
              </a:rPr>
              <a:t>(or initiation) at the most valuable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4063687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There have been a number of proposals for more powerful and appropriate</a:t>
            </a:r>
          </a:p>
          <a:p>
            <a:r>
              <a:rPr lang="en-US" sz="1200" kern="1200" baseline="0" dirty="0" smtClean="0">
                <a:solidFill>
                  <a:schemeClr val="tx1"/>
                </a:solidFill>
                <a:latin typeface="+mn-lt"/>
                <a:ea typeface="+mn-ea"/>
                <a:cs typeface="+mn-cs"/>
              </a:rPr>
              <a:t>approaches to real-time task scheduling. All of these are based on having additional</a:t>
            </a:r>
          </a:p>
          <a:p>
            <a:r>
              <a:rPr lang="en-US" sz="1200" kern="1200" baseline="0" dirty="0" smtClean="0">
                <a:solidFill>
                  <a:schemeClr val="tx1"/>
                </a:solidFill>
                <a:latin typeface="+mn-lt"/>
                <a:ea typeface="+mn-ea"/>
                <a:cs typeface="+mn-cs"/>
              </a:rPr>
              <a:t>information about each task. In its most general form, the following information</a:t>
            </a:r>
          </a:p>
          <a:p>
            <a:r>
              <a:rPr lang="en-US" sz="1200" kern="1200" baseline="0" dirty="0" smtClean="0">
                <a:solidFill>
                  <a:schemeClr val="tx1"/>
                </a:solidFill>
                <a:latin typeface="+mn-lt"/>
                <a:ea typeface="+mn-ea"/>
                <a:cs typeface="+mn-cs"/>
              </a:rPr>
              <a:t>about each task might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time: Time at which task becomes ready for execution. In the case of a</a:t>
            </a:r>
          </a:p>
          <a:p>
            <a:r>
              <a:rPr lang="en-US" sz="1200" kern="1200" baseline="0" dirty="0" smtClean="0">
                <a:solidFill>
                  <a:schemeClr val="tx1"/>
                </a:solidFill>
                <a:latin typeface="+mn-lt"/>
                <a:ea typeface="+mn-ea"/>
                <a:cs typeface="+mn-cs"/>
              </a:rPr>
              <a:t>repetitive or periodic task, this is actually a sequence of times that is known in</a:t>
            </a:r>
          </a:p>
          <a:p>
            <a:r>
              <a:rPr lang="en-US" sz="1200" kern="1200" baseline="0" dirty="0" smtClean="0">
                <a:solidFill>
                  <a:schemeClr val="tx1"/>
                </a:solidFill>
                <a:latin typeface="+mn-lt"/>
                <a:ea typeface="+mn-ea"/>
                <a:cs typeface="+mn-cs"/>
              </a:rPr>
              <a:t>advance. In the case of an aperiodic task, this time may be known in advance,</a:t>
            </a:r>
          </a:p>
          <a:p>
            <a:r>
              <a:rPr lang="en-US" sz="1200" kern="1200" baseline="0" dirty="0" smtClean="0">
                <a:solidFill>
                  <a:schemeClr val="tx1"/>
                </a:solidFill>
                <a:latin typeface="+mn-lt"/>
                <a:ea typeface="+mn-ea"/>
                <a:cs typeface="+mn-cs"/>
              </a:rPr>
              <a:t>or the operating system may only be aware when the task is actually ready.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Starting deadline: Time by which a task must begin.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Completion deadline: Time by which a task must be completed. The typical</a:t>
            </a:r>
          </a:p>
          <a:p>
            <a:r>
              <a:rPr lang="en-US" sz="1200" kern="1200" baseline="0" dirty="0" smtClean="0">
                <a:solidFill>
                  <a:schemeClr val="tx1"/>
                </a:solidFill>
                <a:latin typeface="+mn-lt"/>
                <a:ea typeface="+mn-ea"/>
                <a:cs typeface="+mn-cs"/>
              </a:rPr>
              <a:t>real-time application will either have starting deadlines or completion deadlines,</a:t>
            </a:r>
          </a:p>
          <a:p>
            <a:r>
              <a:rPr lang="en-US" sz="1200" kern="1200" baseline="0" dirty="0" smtClean="0">
                <a:solidFill>
                  <a:schemeClr val="tx1"/>
                </a:solidFill>
                <a:latin typeface="+mn-lt"/>
                <a:ea typeface="+mn-ea"/>
                <a:cs typeface="+mn-cs"/>
              </a:rPr>
              <a:t>but not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Processing time: Time required to execute the task to completion. In some</a:t>
            </a:r>
          </a:p>
          <a:p>
            <a:r>
              <a:rPr lang="en-US" sz="1200" kern="1200" baseline="0" dirty="0" smtClean="0">
                <a:solidFill>
                  <a:schemeClr val="tx1"/>
                </a:solidFill>
                <a:latin typeface="+mn-lt"/>
                <a:ea typeface="+mn-ea"/>
                <a:cs typeface="+mn-cs"/>
              </a:rPr>
              <a:t>cases, this is supplied. In others, the operating system measures an exponential</a:t>
            </a:r>
          </a:p>
          <a:p>
            <a:r>
              <a:rPr lang="en-US" sz="1200" kern="1200" baseline="0" dirty="0" smtClean="0">
                <a:solidFill>
                  <a:schemeClr val="tx1"/>
                </a:solidFill>
                <a:latin typeface="+mn-lt"/>
                <a:ea typeface="+mn-ea"/>
                <a:cs typeface="+mn-cs"/>
              </a:rPr>
              <a:t>average (as defined in Chapter 9 ). For still other scheduling systems, this</a:t>
            </a:r>
          </a:p>
          <a:p>
            <a:r>
              <a:rPr lang="en-US" sz="1200" kern="1200" baseline="0" dirty="0" smtClean="0">
                <a:solidFill>
                  <a:schemeClr val="tx1"/>
                </a:solidFill>
                <a:latin typeface="+mn-lt"/>
                <a:ea typeface="+mn-ea"/>
                <a:cs typeface="+mn-cs"/>
              </a:rPr>
              <a:t>information is not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Resource requirements: Set of resources (other than the processor) required</a:t>
            </a:r>
          </a:p>
          <a:p>
            <a:r>
              <a:rPr lang="en-US" sz="1200" kern="1200" baseline="0" dirty="0" smtClean="0">
                <a:solidFill>
                  <a:schemeClr val="tx1"/>
                </a:solidFill>
                <a:latin typeface="+mn-lt"/>
                <a:ea typeface="+mn-ea"/>
                <a:cs typeface="+mn-cs"/>
              </a:rPr>
              <a:t>by the task while it is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Priority: Measures relative importance of the task. Hard real-time tasks may</a:t>
            </a:r>
          </a:p>
          <a:p>
            <a:r>
              <a:rPr lang="en-US" sz="1200" kern="1200" baseline="0" dirty="0" smtClean="0">
                <a:solidFill>
                  <a:schemeClr val="tx1"/>
                </a:solidFill>
                <a:latin typeface="+mn-lt"/>
                <a:ea typeface="+mn-ea"/>
                <a:cs typeface="+mn-cs"/>
              </a:rPr>
              <a:t>have an “absolute” priority, with the system failing if a deadline is missed. If</a:t>
            </a:r>
          </a:p>
          <a:p>
            <a:r>
              <a:rPr lang="en-US" sz="1200" kern="1200" baseline="0" dirty="0" smtClean="0">
                <a:solidFill>
                  <a:schemeClr val="tx1"/>
                </a:solidFill>
                <a:latin typeface="+mn-lt"/>
                <a:ea typeface="+mn-ea"/>
                <a:cs typeface="+mn-cs"/>
              </a:rPr>
              <a:t>the system is to continue to run no matter what, then both hard and soft realtime</a:t>
            </a:r>
          </a:p>
          <a:p>
            <a:r>
              <a:rPr lang="en-US" sz="1200" kern="1200" baseline="0" dirty="0" smtClean="0">
                <a:solidFill>
                  <a:schemeClr val="tx1"/>
                </a:solidFill>
                <a:latin typeface="+mn-lt"/>
                <a:ea typeface="+mn-ea"/>
                <a:cs typeface="+mn-cs"/>
              </a:rPr>
              <a:t>tasks may be assigned relative priorities as a guide to the scheduler.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Subtask structure: A task may be decomposed into a mandatory subtask and</a:t>
            </a:r>
          </a:p>
          <a:p>
            <a:r>
              <a:rPr lang="en-US" sz="1200" kern="1200" baseline="0" dirty="0" smtClean="0">
                <a:solidFill>
                  <a:schemeClr val="tx1"/>
                </a:solidFill>
                <a:latin typeface="+mn-lt"/>
                <a:ea typeface="+mn-ea"/>
                <a:cs typeface="+mn-cs"/>
              </a:rPr>
              <a:t>an optional subtask. Only the mandatory subtask possesses a hard deadline.</a:t>
            </a:r>
          </a:p>
          <a:p>
            <a:r>
              <a:rPr lang="en-US" sz="1200" kern="1200" baseline="0" dirty="0" smtClean="0">
                <a:solidFill>
                  <a:schemeClr val="tx1"/>
                </a:solidFill>
                <a:latin typeface="+mn-lt"/>
                <a:ea typeface="+mn-ea"/>
                <a:cs typeface="+mn-cs"/>
              </a:rPr>
              <a:t>There are several dimensions to the real-time scheduling function when deadlines</a:t>
            </a:r>
          </a:p>
          <a:p>
            <a:r>
              <a:rPr lang="en-US" sz="1200" kern="1200" baseline="0" dirty="0" smtClean="0">
                <a:solidFill>
                  <a:schemeClr val="tx1"/>
                </a:solidFill>
                <a:latin typeface="+mn-lt"/>
                <a:ea typeface="+mn-ea"/>
                <a:cs typeface="+mn-cs"/>
              </a:rPr>
              <a:t>are taken into account: which task to schedule next, and what sort of preemption</a:t>
            </a:r>
          </a:p>
          <a:p>
            <a:r>
              <a:rPr lang="en-US" sz="1200" kern="1200" baseline="0" dirty="0" smtClean="0">
                <a:solidFill>
                  <a:schemeClr val="tx1"/>
                </a:solidFill>
                <a:latin typeface="+mn-lt"/>
                <a:ea typeface="+mn-ea"/>
                <a:cs typeface="+mn-cs"/>
              </a:rPr>
              <a:t>is allowed. It can be shown, for a given preemption strategy and using either</a:t>
            </a:r>
          </a:p>
          <a:p>
            <a:r>
              <a:rPr lang="en-US" sz="1200" kern="1200" baseline="0" dirty="0" smtClean="0">
                <a:solidFill>
                  <a:schemeClr val="tx1"/>
                </a:solidFill>
                <a:latin typeface="+mn-lt"/>
                <a:ea typeface="+mn-ea"/>
                <a:cs typeface="+mn-cs"/>
              </a:rPr>
              <a:t>starting or completion deadlines, that a policy of scheduling the task with the earliest</a:t>
            </a:r>
          </a:p>
          <a:p>
            <a:r>
              <a:rPr lang="en-US" sz="1200" kern="1200" baseline="0" dirty="0" smtClean="0">
                <a:solidFill>
                  <a:schemeClr val="tx1"/>
                </a:solidFill>
                <a:latin typeface="+mn-lt"/>
                <a:ea typeface="+mn-ea"/>
                <a:cs typeface="+mn-cs"/>
              </a:rPr>
              <a:t>deadline minimizes the fraction of tasks that miss their deadlines [BUTT99,</a:t>
            </a:r>
          </a:p>
          <a:p>
            <a:r>
              <a:rPr lang="en-US" sz="1200" kern="1200" baseline="0" dirty="0" smtClean="0">
                <a:solidFill>
                  <a:schemeClr val="tx1"/>
                </a:solidFill>
                <a:latin typeface="+mn-lt"/>
                <a:ea typeface="+mn-ea"/>
                <a:cs typeface="+mn-cs"/>
              </a:rPr>
              <a:t>HONG89, PANW88]. This conclusion holds both for single-processor and multiprocessor</a:t>
            </a:r>
          </a:p>
          <a:p>
            <a:r>
              <a:rPr lang="en-US" sz="1200" kern="1200" baseline="0" dirty="0" smtClean="0">
                <a:solidFill>
                  <a:schemeClr val="tx1"/>
                </a:solidFill>
                <a:latin typeface="+mn-lt"/>
                <a:ea typeface="+mn-ea"/>
                <a:cs typeface="+mn-cs"/>
              </a:rPr>
              <a:t>configurations.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76253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independent parallelism, there is no explicit synchronization among processes. Each represents a separate, independent application or job. A typical use of this type of parallelism is in a time-sharing system. Each user is performing a particular application, such as word processing or using a spreadsheet. The multiprocessor provides the same service as a </a:t>
            </a:r>
            <a:r>
              <a:rPr lang="en-US" sz="1200" kern="1200" baseline="0" dirty="0" err="1" smtClean="0">
                <a:solidFill>
                  <a:schemeClr val="tx1"/>
                </a:solidFill>
                <a:latin typeface="+mn-lt"/>
                <a:ea typeface="+mn-ea"/>
                <a:cs typeface="+mn-cs"/>
              </a:rPr>
              <a:t>multiprogrammed</a:t>
            </a:r>
            <a:r>
              <a:rPr lang="en-US" sz="1200" kern="1200" baseline="0" dirty="0" smtClean="0">
                <a:solidFill>
                  <a:schemeClr val="tx1"/>
                </a:solidFill>
                <a:latin typeface="+mn-lt"/>
                <a:ea typeface="+mn-ea"/>
                <a:cs typeface="+mn-cs"/>
              </a:rPr>
              <a:t> uniprocessor. Because more than one processor is available, average response time to the users will be less.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achieve a similar performance gain by providing each user with a personal computer or workstation. If any files or information are to be shared, then the individual systems must be hooked together into a distributed system supported by a network. This approach is examined in Chapter 16 . On the other hand, a single, multiprocessor shared system in many instances is more cost-effective than a distributed system, allowing economies of scale in disks and other peripherals.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6524048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other critical design issue is that of preemption. When starting deadlines</a:t>
            </a:r>
          </a:p>
          <a:p>
            <a:r>
              <a:rPr lang="en-US" sz="1200" kern="1200" baseline="0" dirty="0" smtClean="0">
                <a:solidFill>
                  <a:schemeClr val="tx1"/>
                </a:solidFill>
                <a:latin typeface="+mn-lt"/>
                <a:ea typeface="+mn-ea"/>
                <a:cs typeface="+mn-cs"/>
              </a:rPr>
              <a:t>are specified, then a nonpreemptive scheduler makes sense. In this case, it would be</a:t>
            </a:r>
          </a:p>
          <a:p>
            <a:r>
              <a:rPr lang="en-US" sz="1200" kern="1200" baseline="0" dirty="0" smtClean="0">
                <a:solidFill>
                  <a:schemeClr val="tx1"/>
                </a:solidFill>
                <a:latin typeface="+mn-lt"/>
                <a:ea typeface="+mn-ea"/>
                <a:cs typeface="+mn-cs"/>
              </a:rPr>
              <a:t>the responsibility of the real-time task to block itself after completing the mandatory</a:t>
            </a:r>
          </a:p>
          <a:p>
            <a:r>
              <a:rPr lang="en-US" sz="1200" kern="1200" baseline="0" dirty="0" smtClean="0">
                <a:solidFill>
                  <a:schemeClr val="tx1"/>
                </a:solidFill>
                <a:latin typeface="+mn-lt"/>
                <a:ea typeface="+mn-ea"/>
                <a:cs typeface="+mn-cs"/>
              </a:rPr>
              <a:t>or critical portion of its execution, allowing other real-time starting deadlines</a:t>
            </a:r>
          </a:p>
          <a:p>
            <a:r>
              <a:rPr lang="en-US" sz="1200" kern="1200" baseline="0" dirty="0" smtClean="0">
                <a:solidFill>
                  <a:schemeClr val="tx1"/>
                </a:solidFill>
                <a:latin typeface="+mn-lt"/>
                <a:ea typeface="+mn-ea"/>
                <a:cs typeface="+mn-cs"/>
              </a:rPr>
              <a:t>to be satisfied. This fits the pattern of Figure 10.4b . For a system with completion</a:t>
            </a:r>
          </a:p>
          <a:p>
            <a:r>
              <a:rPr lang="en-US" sz="1200" kern="1200" baseline="0" dirty="0" smtClean="0">
                <a:solidFill>
                  <a:schemeClr val="tx1"/>
                </a:solidFill>
                <a:latin typeface="+mn-lt"/>
                <a:ea typeface="+mn-ea"/>
                <a:cs typeface="+mn-cs"/>
              </a:rPr>
              <a:t>deadlines, a preemptive strategy ( Figure 10.4c or 10.4d) is most appropriate. For</a:t>
            </a:r>
          </a:p>
          <a:p>
            <a:r>
              <a:rPr lang="en-US" sz="1200" kern="1200" baseline="0" dirty="0" smtClean="0">
                <a:solidFill>
                  <a:schemeClr val="tx1"/>
                </a:solidFill>
                <a:latin typeface="+mn-lt"/>
                <a:ea typeface="+mn-ea"/>
                <a:cs typeface="+mn-cs"/>
              </a:rPr>
              <a:t>example, if task X is running and task Y is ready, there may be circumstances in</a:t>
            </a:r>
          </a:p>
          <a:p>
            <a:r>
              <a:rPr lang="en-US" sz="1200" kern="1200" baseline="0" dirty="0" smtClean="0">
                <a:solidFill>
                  <a:schemeClr val="tx1"/>
                </a:solidFill>
                <a:latin typeface="+mn-lt"/>
                <a:ea typeface="+mn-ea"/>
                <a:cs typeface="+mn-cs"/>
              </a:rPr>
              <a:t>which the only way to allow both X and Y to meet their completion deadlines is to</a:t>
            </a:r>
          </a:p>
          <a:p>
            <a:r>
              <a:rPr lang="en-US" sz="1200" kern="1200" baseline="0" dirty="0" smtClean="0">
                <a:solidFill>
                  <a:schemeClr val="tx1"/>
                </a:solidFill>
                <a:latin typeface="+mn-lt"/>
                <a:ea typeface="+mn-ea"/>
                <a:cs typeface="+mn-cs"/>
              </a:rPr>
              <a:t>preempt X, execute Y to completion, and then resume X to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an example of scheduling periodic tasks with completion deadlines, consider</a:t>
            </a:r>
          </a:p>
          <a:p>
            <a:r>
              <a:rPr lang="en-US" sz="1200" kern="1200" baseline="0" dirty="0" smtClean="0">
                <a:solidFill>
                  <a:schemeClr val="tx1"/>
                </a:solidFill>
                <a:latin typeface="+mn-lt"/>
                <a:ea typeface="+mn-ea"/>
                <a:cs typeface="+mn-cs"/>
              </a:rPr>
              <a:t>a system that collects and processes data from two sensors, A and B. The deadline for</a:t>
            </a:r>
          </a:p>
          <a:p>
            <a:r>
              <a:rPr lang="en-US" sz="1200" kern="1200" baseline="0" dirty="0" smtClean="0">
                <a:solidFill>
                  <a:schemeClr val="tx1"/>
                </a:solidFill>
                <a:latin typeface="+mn-lt"/>
                <a:ea typeface="+mn-ea"/>
                <a:cs typeface="+mn-cs"/>
              </a:rPr>
              <a:t>collecting data from sensor A must be met every 20 ms, and that for B every 50 ms.</a:t>
            </a:r>
          </a:p>
          <a:p>
            <a:r>
              <a:rPr lang="en-US" sz="1200" kern="1200" baseline="0" dirty="0" smtClean="0">
                <a:solidFill>
                  <a:schemeClr val="tx1"/>
                </a:solidFill>
                <a:latin typeface="+mn-lt"/>
                <a:ea typeface="+mn-ea"/>
                <a:cs typeface="+mn-cs"/>
              </a:rPr>
              <a:t>It takes 10 ms, including operating system overhead, to process each sample of data</a:t>
            </a:r>
          </a:p>
          <a:p>
            <a:r>
              <a:rPr lang="en-US" sz="1200" kern="1200" baseline="0" dirty="0" smtClean="0">
                <a:solidFill>
                  <a:schemeClr val="tx1"/>
                </a:solidFill>
                <a:latin typeface="+mn-lt"/>
                <a:ea typeface="+mn-ea"/>
                <a:cs typeface="+mn-cs"/>
              </a:rPr>
              <a:t>from A and 25 ms to process each sample of data from B. Table 10.3 summarizes the</a:t>
            </a:r>
          </a:p>
          <a:p>
            <a:r>
              <a:rPr lang="en-US" sz="1200" kern="1200" baseline="0" dirty="0" smtClean="0">
                <a:solidFill>
                  <a:schemeClr val="tx1"/>
                </a:solidFill>
                <a:latin typeface="+mn-lt"/>
                <a:ea typeface="+mn-ea"/>
                <a:cs typeface="+mn-cs"/>
              </a:rPr>
              <a:t>execution profile of the two tasks.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4242226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10.5 compares three scheduling techniques</a:t>
            </a:r>
          </a:p>
          <a:p>
            <a:r>
              <a:rPr lang="en-US" sz="1200" kern="1200" baseline="0" dirty="0" smtClean="0">
                <a:solidFill>
                  <a:schemeClr val="tx1"/>
                </a:solidFill>
                <a:latin typeface="+mn-lt"/>
                <a:ea typeface="+mn-ea"/>
                <a:cs typeface="+mn-cs"/>
              </a:rPr>
              <a:t>using the execution profile of Table 10.3 . The first row of Figure 10.5 repeats the information</a:t>
            </a:r>
          </a:p>
          <a:p>
            <a:r>
              <a:rPr lang="en-US" sz="1200" kern="1200" baseline="0" dirty="0" smtClean="0">
                <a:solidFill>
                  <a:schemeClr val="tx1"/>
                </a:solidFill>
                <a:latin typeface="+mn-lt"/>
                <a:ea typeface="+mn-ea"/>
                <a:cs typeface="+mn-cs"/>
              </a:rPr>
              <a:t>in Table 10.3 ; the remaining three rows illustrate three scheduling techniques.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computer is capable of making a scheduling decision every 10 ms. Suppose</a:t>
            </a:r>
          </a:p>
          <a:p>
            <a:r>
              <a:rPr lang="en-US" sz="1200" kern="1200" baseline="0" dirty="0" smtClean="0">
                <a:solidFill>
                  <a:schemeClr val="tx1"/>
                </a:solidFill>
                <a:latin typeface="+mn-lt"/>
                <a:ea typeface="+mn-ea"/>
                <a:cs typeface="+mn-cs"/>
              </a:rPr>
              <a:t>that, under these circumstances, we attempted to use a priority scheduling scheme.</a:t>
            </a:r>
          </a:p>
          <a:p>
            <a:r>
              <a:rPr lang="en-US" sz="1200" kern="1200" baseline="0" dirty="0" smtClean="0">
                <a:solidFill>
                  <a:schemeClr val="tx1"/>
                </a:solidFill>
                <a:latin typeface="+mn-lt"/>
                <a:ea typeface="+mn-ea"/>
                <a:cs typeface="+mn-cs"/>
              </a:rPr>
              <a:t>The first two timing diagrams in Figure 10.5 show the result. If A has higher priority,</a:t>
            </a:r>
          </a:p>
          <a:p>
            <a:r>
              <a:rPr lang="en-US" sz="1200" kern="1200" baseline="0" dirty="0" smtClean="0">
                <a:solidFill>
                  <a:schemeClr val="tx1"/>
                </a:solidFill>
                <a:latin typeface="+mn-lt"/>
                <a:ea typeface="+mn-ea"/>
                <a:cs typeface="+mn-cs"/>
              </a:rPr>
              <a:t>the first instance of task B is only given 20 ms of processing time, in two 10-ms</a:t>
            </a:r>
          </a:p>
          <a:p>
            <a:r>
              <a:rPr lang="en-US" sz="1200" kern="1200" baseline="0" dirty="0" smtClean="0">
                <a:solidFill>
                  <a:schemeClr val="tx1"/>
                </a:solidFill>
                <a:latin typeface="+mn-lt"/>
                <a:ea typeface="+mn-ea"/>
                <a:cs typeface="+mn-cs"/>
              </a:rPr>
              <a:t>chunks, by the time its deadline is reached, and thus fails. If B is given higher priority,</a:t>
            </a:r>
          </a:p>
          <a:p>
            <a:r>
              <a:rPr lang="en-US" sz="1200" kern="1200" baseline="0" dirty="0" smtClean="0">
                <a:solidFill>
                  <a:schemeClr val="tx1"/>
                </a:solidFill>
                <a:latin typeface="+mn-lt"/>
                <a:ea typeface="+mn-ea"/>
                <a:cs typeface="+mn-cs"/>
              </a:rPr>
              <a:t>then A will miss its first deadline. The final timing diagram shows the use of earliest-</a:t>
            </a:r>
          </a:p>
          <a:p>
            <a:r>
              <a:rPr lang="en-US" sz="1200" kern="1200" baseline="0" dirty="0" smtClean="0">
                <a:solidFill>
                  <a:schemeClr val="tx1"/>
                </a:solidFill>
                <a:latin typeface="+mn-lt"/>
                <a:ea typeface="+mn-ea"/>
                <a:cs typeface="+mn-cs"/>
              </a:rPr>
              <a:t>deadline scheduling. At time </a:t>
            </a:r>
            <a:r>
              <a:rPr lang="en-US" sz="1200" i="1" kern="1200" baseline="0" dirty="0" smtClean="0">
                <a:solidFill>
                  <a:schemeClr val="tx1"/>
                </a:solidFill>
                <a:latin typeface="+mn-lt"/>
                <a:ea typeface="+mn-ea"/>
                <a:cs typeface="+mn-cs"/>
              </a:rPr>
              <a:t>t = 0 , both A1 and B1 arrive. Because A1 has the</a:t>
            </a:r>
          </a:p>
          <a:p>
            <a:r>
              <a:rPr lang="en-US" sz="1200" kern="1200" baseline="0" dirty="0" smtClean="0">
                <a:solidFill>
                  <a:schemeClr val="tx1"/>
                </a:solidFill>
                <a:latin typeface="+mn-lt"/>
                <a:ea typeface="+mn-ea"/>
                <a:cs typeface="+mn-cs"/>
              </a:rPr>
              <a:t>earliest deadline, it is scheduled first. When A1 completes, B1 is given the processor.</a:t>
            </a:r>
          </a:p>
          <a:p>
            <a:r>
              <a:rPr lang="en-US" sz="1200" kern="1200" baseline="0" dirty="0" smtClean="0">
                <a:solidFill>
                  <a:schemeClr val="tx1"/>
                </a:solidFill>
                <a:latin typeface="+mn-lt"/>
                <a:ea typeface="+mn-ea"/>
                <a:cs typeface="+mn-cs"/>
              </a:rPr>
              <a:t>At </a:t>
            </a:r>
            <a:r>
              <a:rPr lang="en-US" sz="1200" i="1" kern="1200" baseline="0" dirty="0" smtClean="0">
                <a:solidFill>
                  <a:schemeClr val="tx1"/>
                </a:solidFill>
                <a:latin typeface="+mn-lt"/>
                <a:ea typeface="+mn-ea"/>
                <a:cs typeface="+mn-cs"/>
              </a:rPr>
              <a:t>t = 20 , A2 arrives. Because A2 has an earlier deadline than B1, B1 is interrupted</a:t>
            </a:r>
          </a:p>
          <a:p>
            <a:r>
              <a:rPr lang="en-US" sz="1200" kern="1200" baseline="0" dirty="0" smtClean="0">
                <a:solidFill>
                  <a:schemeClr val="tx1"/>
                </a:solidFill>
                <a:latin typeface="+mn-lt"/>
                <a:ea typeface="+mn-ea"/>
                <a:cs typeface="+mn-cs"/>
              </a:rPr>
              <a:t>so that A2 can execute to completion. Then B1 is resumed at </a:t>
            </a:r>
            <a:r>
              <a:rPr lang="en-US" sz="1200" i="1" kern="1200" baseline="0" dirty="0" smtClean="0">
                <a:solidFill>
                  <a:schemeClr val="tx1"/>
                </a:solidFill>
                <a:latin typeface="+mn-lt"/>
                <a:ea typeface="+mn-ea"/>
                <a:cs typeface="+mn-cs"/>
              </a:rPr>
              <a:t>t = 30 . At t = 40 , A3</a:t>
            </a:r>
          </a:p>
          <a:p>
            <a:r>
              <a:rPr lang="en-US" sz="1200" kern="1200" baseline="0" dirty="0" smtClean="0">
                <a:solidFill>
                  <a:schemeClr val="tx1"/>
                </a:solidFill>
                <a:latin typeface="+mn-lt"/>
                <a:ea typeface="+mn-ea"/>
                <a:cs typeface="+mn-cs"/>
              </a:rPr>
              <a:t>arrives. However, B1 has an earlier ending deadline and is allowed to execute to</a:t>
            </a:r>
          </a:p>
          <a:p>
            <a:r>
              <a:rPr lang="en-US" sz="1200" kern="1200" baseline="0" dirty="0" smtClean="0">
                <a:solidFill>
                  <a:schemeClr val="tx1"/>
                </a:solidFill>
                <a:latin typeface="+mn-lt"/>
                <a:ea typeface="+mn-ea"/>
                <a:cs typeface="+mn-cs"/>
              </a:rPr>
              <a:t>completion at </a:t>
            </a:r>
            <a:r>
              <a:rPr lang="en-US" sz="1200" i="1" kern="1200" baseline="0" dirty="0" smtClean="0">
                <a:solidFill>
                  <a:schemeClr val="tx1"/>
                </a:solidFill>
                <a:latin typeface="+mn-lt"/>
                <a:ea typeface="+mn-ea"/>
                <a:cs typeface="+mn-cs"/>
              </a:rPr>
              <a:t>t = 45 . A3 is then given the processor and finishes at t = 55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by scheduling to give priority at any preemption point to the</a:t>
            </a:r>
          </a:p>
          <a:p>
            <a:r>
              <a:rPr lang="en-US" sz="1200" kern="1200" baseline="0" dirty="0" smtClean="0">
                <a:solidFill>
                  <a:schemeClr val="tx1"/>
                </a:solidFill>
                <a:latin typeface="+mn-lt"/>
                <a:ea typeface="+mn-ea"/>
                <a:cs typeface="+mn-cs"/>
              </a:rPr>
              <a:t>task with the nearest deadline, all system requirements can be met. Because the</a:t>
            </a:r>
          </a:p>
          <a:p>
            <a:r>
              <a:rPr lang="en-US" sz="1200" kern="1200" baseline="0" dirty="0" smtClean="0">
                <a:solidFill>
                  <a:schemeClr val="tx1"/>
                </a:solidFill>
                <a:latin typeface="+mn-lt"/>
                <a:ea typeface="+mn-ea"/>
                <a:cs typeface="+mn-cs"/>
              </a:rPr>
              <a:t>tasks are periodic and predictable, a static table-driven scheduling approach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703608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consider a scheme for dealing with aperiodic tasks with starting deadlines.</a:t>
            </a:r>
          </a:p>
          <a:p>
            <a:r>
              <a:rPr lang="en-US" sz="1200" kern="1200" baseline="0" dirty="0" smtClean="0">
                <a:solidFill>
                  <a:schemeClr val="tx1"/>
                </a:solidFill>
                <a:latin typeface="+mn-lt"/>
                <a:ea typeface="+mn-ea"/>
                <a:cs typeface="+mn-cs"/>
              </a:rPr>
              <a:t>The top part of Figure 10.6 shows the arrival times and starting deadlines for</a:t>
            </a:r>
          </a:p>
          <a:p>
            <a:r>
              <a:rPr lang="en-US" sz="1200" kern="1200" baseline="0" dirty="0" smtClean="0">
                <a:solidFill>
                  <a:schemeClr val="tx1"/>
                </a:solidFill>
                <a:latin typeface="+mn-lt"/>
                <a:ea typeface="+mn-ea"/>
                <a:cs typeface="+mn-cs"/>
              </a:rPr>
              <a:t>an example consisting of five tasks each of which has an execution time of 20 ms.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12322261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10.4 summarizes the execution profile of the five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straightforward scheme is to always schedule the ready task with the earliest</a:t>
            </a:r>
          </a:p>
          <a:p>
            <a:r>
              <a:rPr lang="en-US" sz="1200" kern="1200" baseline="0" dirty="0" smtClean="0">
                <a:solidFill>
                  <a:schemeClr val="tx1"/>
                </a:solidFill>
                <a:latin typeface="+mn-lt"/>
                <a:ea typeface="+mn-ea"/>
                <a:cs typeface="+mn-cs"/>
              </a:rPr>
              <a:t>deadline and let that task run to completion. When this approach is used in the</a:t>
            </a:r>
          </a:p>
          <a:p>
            <a:r>
              <a:rPr lang="en-US" sz="1200" kern="1200" baseline="0" dirty="0" smtClean="0">
                <a:solidFill>
                  <a:schemeClr val="tx1"/>
                </a:solidFill>
                <a:latin typeface="+mn-lt"/>
                <a:ea typeface="+mn-ea"/>
                <a:cs typeface="+mn-cs"/>
              </a:rPr>
              <a:t>example of Figure 10.6 , note that although task B requires immediate service, the</a:t>
            </a:r>
          </a:p>
          <a:p>
            <a:r>
              <a:rPr lang="en-US" sz="1200" kern="1200" baseline="0" dirty="0" smtClean="0">
                <a:solidFill>
                  <a:schemeClr val="tx1"/>
                </a:solidFill>
                <a:latin typeface="+mn-lt"/>
                <a:ea typeface="+mn-ea"/>
                <a:cs typeface="+mn-cs"/>
              </a:rPr>
              <a:t>service is denied. This is the risk in dealing with aperiodic tasks, especially with</a:t>
            </a:r>
          </a:p>
          <a:p>
            <a:r>
              <a:rPr lang="en-US" sz="1200" kern="1200" baseline="0" dirty="0" smtClean="0">
                <a:solidFill>
                  <a:schemeClr val="tx1"/>
                </a:solidFill>
                <a:latin typeface="+mn-lt"/>
                <a:ea typeface="+mn-ea"/>
                <a:cs typeface="+mn-cs"/>
              </a:rPr>
              <a:t>starting deadlines. A refinement of the policy will improve performance if deadlines</a:t>
            </a:r>
          </a:p>
          <a:p>
            <a:r>
              <a:rPr lang="en-US" sz="1200" kern="1200" baseline="0" dirty="0" smtClean="0">
                <a:solidFill>
                  <a:schemeClr val="tx1"/>
                </a:solidFill>
                <a:latin typeface="+mn-lt"/>
                <a:ea typeface="+mn-ea"/>
                <a:cs typeface="+mn-cs"/>
              </a:rPr>
              <a:t>can be known in advance of the time that a task is ready. This policy, referred to as</a:t>
            </a:r>
          </a:p>
          <a:p>
            <a:r>
              <a:rPr lang="en-US" sz="1200" kern="1200" baseline="0" dirty="0" smtClean="0">
                <a:solidFill>
                  <a:schemeClr val="tx1"/>
                </a:solidFill>
                <a:latin typeface="+mn-lt"/>
                <a:ea typeface="+mn-ea"/>
                <a:cs typeface="+mn-cs"/>
              </a:rPr>
              <a:t>earliest deadline with unforced idle times, operates as follows: Always schedule the</a:t>
            </a:r>
          </a:p>
          <a:p>
            <a:r>
              <a:rPr lang="en-US" sz="1200" kern="1200" baseline="0" dirty="0" smtClean="0">
                <a:solidFill>
                  <a:schemeClr val="tx1"/>
                </a:solidFill>
                <a:latin typeface="+mn-lt"/>
                <a:ea typeface="+mn-ea"/>
                <a:cs typeface="+mn-cs"/>
              </a:rPr>
              <a:t>eligible task with the earliest deadline and let that task run to completion. An eligible</a:t>
            </a:r>
          </a:p>
          <a:p>
            <a:r>
              <a:rPr lang="en-US" sz="1200" kern="1200" baseline="0" dirty="0" smtClean="0">
                <a:solidFill>
                  <a:schemeClr val="tx1"/>
                </a:solidFill>
                <a:latin typeface="+mn-lt"/>
                <a:ea typeface="+mn-ea"/>
                <a:cs typeface="+mn-cs"/>
              </a:rPr>
              <a:t>task may not be ready, and this may result in the processor remaining idle even</a:t>
            </a:r>
          </a:p>
          <a:p>
            <a:r>
              <a:rPr lang="en-US" sz="1200" kern="1200" baseline="0" dirty="0" smtClean="0">
                <a:solidFill>
                  <a:schemeClr val="tx1"/>
                </a:solidFill>
                <a:latin typeface="+mn-lt"/>
                <a:ea typeface="+mn-ea"/>
                <a:cs typeface="+mn-cs"/>
              </a:rPr>
              <a:t>though there are ready tasks. Note that in our example the system refrains from</a:t>
            </a:r>
          </a:p>
          <a:p>
            <a:r>
              <a:rPr lang="en-US" sz="1200" kern="1200" baseline="0" dirty="0" smtClean="0">
                <a:solidFill>
                  <a:schemeClr val="tx1"/>
                </a:solidFill>
                <a:latin typeface="+mn-lt"/>
                <a:ea typeface="+mn-ea"/>
                <a:cs typeface="+mn-cs"/>
              </a:rPr>
              <a:t>scheduling task A even though that is the only ready task. The result is that, even</a:t>
            </a:r>
          </a:p>
          <a:p>
            <a:r>
              <a:rPr lang="en-US" sz="1200" kern="1200" baseline="0" dirty="0" smtClean="0">
                <a:solidFill>
                  <a:schemeClr val="tx1"/>
                </a:solidFill>
                <a:latin typeface="+mn-lt"/>
                <a:ea typeface="+mn-ea"/>
                <a:cs typeface="+mn-cs"/>
              </a:rPr>
              <a:t>though the processor is not used to maximum efficiency, all scheduling requirements</a:t>
            </a:r>
          </a:p>
          <a:p>
            <a:r>
              <a:rPr lang="en-US" sz="1200" kern="1200" baseline="0" dirty="0" smtClean="0">
                <a:solidFill>
                  <a:schemeClr val="tx1"/>
                </a:solidFill>
                <a:latin typeface="+mn-lt"/>
                <a:ea typeface="+mn-ea"/>
                <a:cs typeface="+mn-cs"/>
              </a:rPr>
              <a:t>are met. Finally, for comparison, the FCFS policy is shown. In this case, tasks</a:t>
            </a:r>
          </a:p>
          <a:p>
            <a:r>
              <a:rPr lang="en-US" sz="1200" kern="1200" baseline="0" dirty="0" smtClean="0">
                <a:solidFill>
                  <a:schemeClr val="tx1"/>
                </a:solidFill>
                <a:latin typeface="+mn-lt"/>
                <a:ea typeface="+mn-ea"/>
                <a:cs typeface="+mn-cs"/>
              </a:rPr>
              <a:t>B and E do not meet their deadlines.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29589206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One of the more promising methods of resolving multitask scheduling conflicts for</a:t>
            </a:r>
          </a:p>
          <a:p>
            <a:r>
              <a:rPr lang="en-US" sz="1200" kern="1200" baseline="0" dirty="0" smtClean="0">
                <a:solidFill>
                  <a:schemeClr val="tx1"/>
                </a:solidFill>
                <a:latin typeface="+mn-lt"/>
                <a:ea typeface="+mn-ea"/>
                <a:cs typeface="+mn-cs"/>
              </a:rPr>
              <a:t>periodic tasks is rate monotonic scheduling (RMS) [LIU73, BRIA99, SHA94]. RMS</a:t>
            </a:r>
          </a:p>
          <a:p>
            <a:r>
              <a:rPr lang="en-US" sz="1200" kern="1200" baseline="0" dirty="0" smtClean="0">
                <a:solidFill>
                  <a:schemeClr val="tx1"/>
                </a:solidFill>
                <a:latin typeface="+mn-lt"/>
                <a:ea typeface="+mn-ea"/>
                <a:cs typeface="+mn-cs"/>
              </a:rPr>
              <a:t>assigns priorities to tasks on the basis of their 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RMS, the highest-priority task is the one with the shortest period, the</a:t>
            </a:r>
          </a:p>
          <a:p>
            <a:r>
              <a:rPr lang="en-US" sz="1200" kern="1200" baseline="0" dirty="0" smtClean="0">
                <a:solidFill>
                  <a:schemeClr val="tx1"/>
                </a:solidFill>
                <a:latin typeface="+mn-lt"/>
                <a:ea typeface="+mn-ea"/>
                <a:cs typeface="+mn-cs"/>
              </a:rPr>
              <a:t>second highest-priority task is the one with the second shortest period, and so on.</a:t>
            </a:r>
          </a:p>
          <a:p>
            <a:r>
              <a:rPr lang="en-US" sz="1200" kern="1200" baseline="0" dirty="0" smtClean="0">
                <a:solidFill>
                  <a:schemeClr val="tx1"/>
                </a:solidFill>
                <a:latin typeface="+mn-lt"/>
                <a:ea typeface="+mn-ea"/>
                <a:cs typeface="+mn-cs"/>
              </a:rPr>
              <a:t>When more than one task is available for execution, the one with the shortest period</a:t>
            </a:r>
          </a:p>
          <a:p>
            <a:r>
              <a:rPr lang="en-US" sz="1200" kern="1200" baseline="0" dirty="0" smtClean="0">
                <a:solidFill>
                  <a:schemeClr val="tx1"/>
                </a:solidFill>
                <a:latin typeface="+mn-lt"/>
                <a:ea typeface="+mn-ea"/>
                <a:cs typeface="+mn-cs"/>
              </a:rPr>
              <a:t>is serviced first. If we plot the priority of tasks as a function of their rate, the result is</a:t>
            </a:r>
          </a:p>
          <a:p>
            <a:r>
              <a:rPr lang="en-US" sz="1200" kern="1200" baseline="0" dirty="0" smtClean="0">
                <a:solidFill>
                  <a:schemeClr val="tx1"/>
                </a:solidFill>
                <a:latin typeface="+mn-lt"/>
                <a:ea typeface="+mn-ea"/>
                <a:cs typeface="+mn-cs"/>
              </a:rPr>
              <a:t>a monotonically increasing function ( Figure 10.7 ); hence the name, “rate monotonic</a:t>
            </a:r>
          </a:p>
          <a:p>
            <a:r>
              <a:rPr lang="en-US" sz="1200" kern="1200" baseline="0" dirty="0" smtClean="0">
                <a:solidFill>
                  <a:schemeClr val="tx1"/>
                </a:solidFill>
                <a:latin typeface="+mn-lt"/>
                <a:ea typeface="+mn-ea"/>
                <a:cs typeface="+mn-cs"/>
              </a:rPr>
              <a:t>Scheduling.”</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4020298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10.8 illustrates the relevant parameters for periodic tasks. The task’s</a:t>
            </a:r>
          </a:p>
          <a:p>
            <a:r>
              <a:rPr lang="en-US" sz="1200" kern="1200" baseline="0" dirty="0" smtClean="0">
                <a:solidFill>
                  <a:schemeClr val="tx1"/>
                </a:solidFill>
                <a:latin typeface="+mn-lt"/>
                <a:ea typeface="+mn-ea"/>
                <a:cs typeface="+mn-cs"/>
              </a:rPr>
              <a:t>period, </a:t>
            </a:r>
            <a:r>
              <a:rPr lang="en-US" sz="1200" i="1" kern="1200" baseline="0" dirty="0" smtClean="0">
                <a:solidFill>
                  <a:schemeClr val="tx1"/>
                </a:solidFill>
                <a:latin typeface="+mn-lt"/>
                <a:ea typeface="+mn-ea"/>
                <a:cs typeface="+mn-cs"/>
              </a:rPr>
              <a:t>T , is the amount of time between the arrival of one instance of the task</a:t>
            </a:r>
          </a:p>
          <a:p>
            <a:r>
              <a:rPr lang="en-US" sz="1200" kern="1200" baseline="0" dirty="0" smtClean="0">
                <a:solidFill>
                  <a:schemeClr val="tx1"/>
                </a:solidFill>
                <a:latin typeface="+mn-lt"/>
                <a:ea typeface="+mn-ea"/>
                <a:cs typeface="+mn-cs"/>
              </a:rPr>
              <a:t>and the arrival of the next instance of the task. A task’s rate (in hertz) is simply</a:t>
            </a:r>
          </a:p>
          <a:p>
            <a:r>
              <a:rPr lang="en-US" sz="1200" kern="1200" baseline="0" dirty="0" smtClean="0">
                <a:solidFill>
                  <a:schemeClr val="tx1"/>
                </a:solidFill>
                <a:latin typeface="+mn-lt"/>
                <a:ea typeface="+mn-ea"/>
                <a:cs typeface="+mn-cs"/>
              </a:rPr>
              <a:t>the inverse of its period (in seconds). For example, a task with a period of 50 ms</a:t>
            </a:r>
          </a:p>
          <a:p>
            <a:r>
              <a:rPr lang="en-US" sz="1200" kern="1200" baseline="0" dirty="0" smtClean="0">
                <a:solidFill>
                  <a:schemeClr val="tx1"/>
                </a:solidFill>
                <a:latin typeface="+mn-lt"/>
                <a:ea typeface="+mn-ea"/>
                <a:cs typeface="+mn-cs"/>
              </a:rPr>
              <a:t>occurs at a rate of 20 Hz. Typically, the end of a task’s period is also the task’s hard</a:t>
            </a:r>
          </a:p>
          <a:p>
            <a:r>
              <a:rPr lang="en-US" sz="1200" kern="1200" baseline="0" dirty="0" smtClean="0">
                <a:solidFill>
                  <a:schemeClr val="tx1"/>
                </a:solidFill>
                <a:latin typeface="+mn-lt"/>
                <a:ea typeface="+mn-ea"/>
                <a:cs typeface="+mn-cs"/>
              </a:rPr>
              <a:t>deadline, although some tasks may have earlier deadlines. The execution (or computation)</a:t>
            </a:r>
          </a:p>
          <a:p>
            <a:r>
              <a:rPr lang="en-US" sz="1200" kern="1200" baseline="0" dirty="0" smtClean="0">
                <a:solidFill>
                  <a:schemeClr val="tx1"/>
                </a:solidFill>
                <a:latin typeface="+mn-lt"/>
                <a:ea typeface="+mn-ea"/>
                <a:cs typeface="+mn-cs"/>
              </a:rPr>
              <a:t>time, </a:t>
            </a:r>
            <a:r>
              <a:rPr lang="en-US" sz="1200" i="1" kern="1200" baseline="0" dirty="0" smtClean="0">
                <a:solidFill>
                  <a:schemeClr val="tx1"/>
                </a:solidFill>
                <a:latin typeface="+mn-lt"/>
                <a:ea typeface="+mn-ea"/>
                <a:cs typeface="+mn-cs"/>
              </a:rPr>
              <a:t>C , is the amount of processing time required for each occurrence of</a:t>
            </a:r>
          </a:p>
          <a:p>
            <a:r>
              <a:rPr lang="en-US" sz="1200" kern="1200" baseline="0" dirty="0" smtClean="0">
                <a:solidFill>
                  <a:schemeClr val="tx1"/>
                </a:solidFill>
                <a:latin typeface="+mn-lt"/>
                <a:ea typeface="+mn-ea"/>
                <a:cs typeface="+mn-cs"/>
              </a:rPr>
              <a:t>the task. It should be clear that in a uniprocessor system, the execution time must</a:t>
            </a:r>
          </a:p>
          <a:p>
            <a:r>
              <a:rPr lang="en-US" sz="1200" kern="1200" baseline="0" dirty="0" smtClean="0">
                <a:solidFill>
                  <a:schemeClr val="tx1"/>
                </a:solidFill>
                <a:latin typeface="+mn-lt"/>
                <a:ea typeface="+mn-ea"/>
                <a:cs typeface="+mn-cs"/>
              </a:rPr>
              <a:t>be no greater than the period (must have </a:t>
            </a:r>
            <a:r>
              <a:rPr lang="en-US" sz="1200" i="1" kern="1200" baseline="0" dirty="0" smtClean="0">
                <a:solidFill>
                  <a:schemeClr val="tx1"/>
                </a:solidFill>
                <a:latin typeface="+mn-lt"/>
                <a:ea typeface="+mn-ea"/>
                <a:cs typeface="+mn-cs"/>
              </a:rPr>
              <a:t>C … T ). If a periodic task is always run to</a:t>
            </a:r>
          </a:p>
          <a:p>
            <a:r>
              <a:rPr lang="en-US" sz="1200" kern="1200" baseline="0" dirty="0" smtClean="0">
                <a:solidFill>
                  <a:schemeClr val="tx1"/>
                </a:solidFill>
                <a:latin typeface="+mn-lt"/>
                <a:ea typeface="+mn-ea"/>
                <a:cs typeface="+mn-cs"/>
              </a:rPr>
              <a:t>completion, that is, if no instance of the task is ever denied service because of insufficient</a:t>
            </a:r>
          </a:p>
          <a:p>
            <a:r>
              <a:rPr lang="en-US" sz="1200" kern="1200" baseline="0" dirty="0" smtClean="0">
                <a:solidFill>
                  <a:schemeClr val="tx1"/>
                </a:solidFill>
                <a:latin typeface="+mn-lt"/>
                <a:ea typeface="+mn-ea"/>
                <a:cs typeface="+mn-cs"/>
              </a:rPr>
              <a:t>resources, then the utilization of the processor by this task is </a:t>
            </a:r>
            <a:r>
              <a:rPr lang="en-US" sz="1200" i="1" kern="1200" baseline="0" dirty="0" smtClean="0">
                <a:solidFill>
                  <a:schemeClr val="tx1"/>
                </a:solidFill>
                <a:latin typeface="+mn-lt"/>
                <a:ea typeface="+mn-ea"/>
                <a:cs typeface="+mn-cs"/>
              </a:rPr>
              <a:t>U = C/T . For</a:t>
            </a:r>
          </a:p>
          <a:p>
            <a:r>
              <a:rPr lang="en-US" sz="1200" kern="1200" baseline="0" dirty="0" smtClean="0">
                <a:solidFill>
                  <a:schemeClr val="tx1"/>
                </a:solidFill>
                <a:latin typeface="+mn-lt"/>
                <a:ea typeface="+mn-ea"/>
                <a:cs typeface="+mn-cs"/>
              </a:rPr>
              <a:t>example, if a task has a period of 80 ms and an execution time of 55 ms, its processor</a:t>
            </a:r>
          </a:p>
          <a:p>
            <a:r>
              <a:rPr lang="en-US" sz="1200" kern="1200" baseline="0" dirty="0" smtClean="0">
                <a:solidFill>
                  <a:schemeClr val="tx1"/>
                </a:solidFill>
                <a:latin typeface="+mn-lt"/>
                <a:ea typeface="+mn-ea"/>
                <a:cs typeface="+mn-cs"/>
              </a:rPr>
              <a:t>utilization is 55/80 = 0.6875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40842716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measure of the effectiveness of a periodic scheduling algorithm is whether</a:t>
            </a:r>
          </a:p>
          <a:p>
            <a:r>
              <a:rPr lang="en-US" sz="1200" kern="1200" baseline="0" dirty="0" smtClean="0">
                <a:solidFill>
                  <a:schemeClr val="tx1"/>
                </a:solidFill>
                <a:latin typeface="+mn-lt"/>
                <a:ea typeface="+mn-ea"/>
                <a:cs typeface="+mn-cs"/>
              </a:rPr>
              <a:t>or not it guarantees that all hard deadlines are met. Suppose that we have </a:t>
            </a:r>
            <a:r>
              <a:rPr lang="en-US" sz="1200" i="1" kern="1200" baseline="0" dirty="0" smtClean="0">
                <a:solidFill>
                  <a:schemeClr val="tx1"/>
                </a:solidFill>
                <a:latin typeface="+mn-lt"/>
                <a:ea typeface="+mn-ea"/>
                <a:cs typeface="+mn-cs"/>
              </a:rPr>
              <a:t>n tasks,</a:t>
            </a:r>
          </a:p>
          <a:p>
            <a:r>
              <a:rPr lang="en-US" sz="1200" kern="1200" baseline="0" dirty="0" smtClean="0">
                <a:solidFill>
                  <a:schemeClr val="tx1"/>
                </a:solidFill>
                <a:latin typeface="+mn-lt"/>
                <a:ea typeface="+mn-ea"/>
                <a:cs typeface="+mn-cs"/>
              </a:rPr>
              <a:t>each with a fixed period and execution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sum of the processor utilizations of the individual tasks cannot exceed a value of</a:t>
            </a:r>
          </a:p>
          <a:p>
            <a:r>
              <a:rPr lang="en-US" sz="1200" kern="1200" baseline="0" dirty="0" smtClean="0">
                <a:solidFill>
                  <a:schemeClr val="tx1"/>
                </a:solidFill>
                <a:latin typeface="+mn-lt"/>
                <a:ea typeface="+mn-ea"/>
                <a:cs typeface="+mn-cs"/>
              </a:rPr>
              <a:t>1, which corresponds to total utilization of the processor. Equation ( 10.1 ) provides</a:t>
            </a:r>
          </a:p>
          <a:p>
            <a:r>
              <a:rPr lang="en-US" sz="1200" kern="1200" baseline="0" dirty="0" smtClean="0">
                <a:solidFill>
                  <a:schemeClr val="tx1"/>
                </a:solidFill>
                <a:latin typeface="+mn-lt"/>
                <a:ea typeface="+mn-ea"/>
                <a:cs typeface="+mn-cs"/>
              </a:rPr>
              <a:t>a bound on the number of tasks that a perfect scheduling algorithm can successfully</a:t>
            </a:r>
          </a:p>
          <a:p>
            <a:r>
              <a:rPr lang="en-US" sz="1200" kern="1200" baseline="0" dirty="0" smtClean="0">
                <a:solidFill>
                  <a:schemeClr val="tx1"/>
                </a:solidFill>
                <a:latin typeface="+mn-lt"/>
                <a:ea typeface="+mn-ea"/>
                <a:cs typeface="+mn-cs"/>
              </a:rPr>
              <a:t>schedule. For any particular algorithm, the bound may be lower.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10.5 gives some values for this upper bound. As the number of tasks increases,</a:t>
            </a:r>
          </a:p>
          <a:p>
            <a:r>
              <a:rPr lang="en-US" sz="1200" kern="1200" baseline="0" dirty="0" smtClean="0">
                <a:solidFill>
                  <a:schemeClr val="tx1"/>
                </a:solidFill>
                <a:latin typeface="+mn-lt"/>
                <a:ea typeface="+mn-ea"/>
                <a:cs typeface="+mn-cs"/>
              </a:rPr>
              <a:t>the scheduling bound converges to ln 2  0.693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4985689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smtClean="0">
                <a:solidFill>
                  <a:schemeClr val="tx1"/>
                </a:solidFill>
                <a:latin typeface="+mn-lt"/>
                <a:ea typeface="+mn-ea"/>
                <a:cs typeface="+mn-cs"/>
              </a:rPr>
              <a:t>Priority inversion is a phenomenon that can occur in any priority-based preemptive</a:t>
            </a:r>
          </a:p>
          <a:p>
            <a:r>
              <a:rPr lang="en-US" sz="1200" b="0" kern="1200" baseline="0" dirty="0" smtClean="0">
                <a:solidFill>
                  <a:schemeClr val="tx1"/>
                </a:solidFill>
                <a:latin typeface="+mn-lt"/>
                <a:ea typeface="+mn-ea"/>
                <a:cs typeface="+mn-cs"/>
              </a:rPr>
              <a:t>scheduling scheme but is particularly relevant in the context of real-time scheduling.</a:t>
            </a:r>
          </a:p>
          <a:p>
            <a:r>
              <a:rPr lang="en-US" sz="1200" b="0" kern="1200" baseline="0" dirty="0" smtClean="0">
                <a:solidFill>
                  <a:schemeClr val="tx1"/>
                </a:solidFill>
                <a:latin typeface="+mn-lt"/>
                <a:ea typeface="+mn-ea"/>
                <a:cs typeface="+mn-cs"/>
              </a:rPr>
              <a:t>The best-known instance of priority inversion involved the Mars Pathfinder</a:t>
            </a:r>
          </a:p>
          <a:p>
            <a:r>
              <a:rPr lang="en-US" sz="1200" b="0" kern="1200" baseline="0" dirty="0" smtClean="0">
                <a:solidFill>
                  <a:schemeClr val="tx1"/>
                </a:solidFill>
                <a:latin typeface="+mn-lt"/>
                <a:ea typeface="+mn-ea"/>
                <a:cs typeface="+mn-cs"/>
              </a:rPr>
              <a:t>mission. This rover robot landed on Mars on July 4, 1997 and began gathering and</a:t>
            </a:r>
          </a:p>
          <a:p>
            <a:r>
              <a:rPr lang="en-US" sz="1200" b="0" kern="1200" baseline="0" dirty="0" smtClean="0">
                <a:solidFill>
                  <a:schemeClr val="tx1"/>
                </a:solidFill>
                <a:latin typeface="+mn-lt"/>
                <a:ea typeface="+mn-ea"/>
                <a:cs typeface="+mn-cs"/>
              </a:rPr>
              <a:t>transmitting voluminous data back to Earth. But a few days into the mission, the</a:t>
            </a:r>
          </a:p>
          <a:p>
            <a:r>
              <a:rPr lang="en-US" sz="1200" b="0" kern="1200" baseline="0" dirty="0" smtClean="0">
                <a:solidFill>
                  <a:schemeClr val="tx1"/>
                </a:solidFill>
                <a:latin typeface="+mn-lt"/>
                <a:ea typeface="+mn-ea"/>
                <a:cs typeface="+mn-cs"/>
              </a:rPr>
              <a:t>lander software began experiencing total system resets, each resulting in losses of</a:t>
            </a:r>
          </a:p>
          <a:p>
            <a:r>
              <a:rPr lang="en-US" sz="1200" b="0" kern="1200" baseline="0" dirty="0" smtClean="0">
                <a:solidFill>
                  <a:schemeClr val="tx1"/>
                </a:solidFill>
                <a:latin typeface="+mn-lt"/>
                <a:ea typeface="+mn-ea"/>
                <a:cs typeface="+mn-cs"/>
              </a:rPr>
              <a:t>data. After much effort by the Jet Propulsion Laboratory (JPL) team that built the</a:t>
            </a:r>
          </a:p>
          <a:p>
            <a:r>
              <a:rPr lang="en-US" sz="1200" b="0" kern="1200" baseline="0" dirty="0" smtClean="0">
                <a:solidFill>
                  <a:schemeClr val="tx1"/>
                </a:solidFill>
                <a:latin typeface="+mn-lt"/>
                <a:ea typeface="+mn-ea"/>
                <a:cs typeface="+mn-cs"/>
              </a:rPr>
              <a:t>Pathfinder, the problem was traced to priority inversion [JONE97].</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any priority scheduling scheme, the system should always be executing the</a:t>
            </a:r>
          </a:p>
          <a:p>
            <a:r>
              <a:rPr lang="en-US" sz="1200" b="0" kern="1200" baseline="0" dirty="0" smtClean="0">
                <a:solidFill>
                  <a:schemeClr val="tx1"/>
                </a:solidFill>
                <a:latin typeface="+mn-lt"/>
                <a:ea typeface="+mn-ea"/>
                <a:cs typeface="+mn-cs"/>
              </a:rPr>
              <a:t>task with the highest priority. Priority inversion occurs when circumstances within</a:t>
            </a:r>
          </a:p>
          <a:p>
            <a:r>
              <a:rPr lang="en-US" sz="1200" b="0" kern="1200" baseline="0" dirty="0" smtClean="0">
                <a:solidFill>
                  <a:schemeClr val="tx1"/>
                </a:solidFill>
                <a:latin typeface="+mn-lt"/>
                <a:ea typeface="+mn-ea"/>
                <a:cs typeface="+mn-cs"/>
              </a:rPr>
              <a:t>the system force a higher-priority task to wait for a lower-priority task. A simple</a:t>
            </a:r>
          </a:p>
          <a:p>
            <a:r>
              <a:rPr lang="en-US" sz="1200" b="0" kern="1200" baseline="0" dirty="0" smtClean="0">
                <a:solidFill>
                  <a:schemeClr val="tx1"/>
                </a:solidFill>
                <a:latin typeface="+mn-lt"/>
                <a:ea typeface="+mn-ea"/>
                <a:cs typeface="+mn-cs"/>
              </a:rPr>
              <a:t>example of priority inversion occurs if a lower-priority task has locked a resource</a:t>
            </a:r>
          </a:p>
          <a:p>
            <a:r>
              <a:rPr lang="en-US" sz="1200" b="0" kern="1200" baseline="0" dirty="0" smtClean="0">
                <a:solidFill>
                  <a:schemeClr val="tx1"/>
                </a:solidFill>
                <a:latin typeface="+mn-lt"/>
                <a:ea typeface="+mn-ea"/>
                <a:cs typeface="+mn-cs"/>
              </a:rPr>
              <a:t>(such as a device or a binary semaphore) and a higher-priority task attempts to lock</a:t>
            </a:r>
          </a:p>
          <a:p>
            <a:r>
              <a:rPr lang="en-US" sz="1200" b="0" kern="1200" baseline="0" dirty="0" smtClean="0">
                <a:solidFill>
                  <a:schemeClr val="tx1"/>
                </a:solidFill>
                <a:latin typeface="+mn-lt"/>
                <a:ea typeface="+mn-ea"/>
                <a:cs typeface="+mn-cs"/>
              </a:rPr>
              <a:t>that same resource. The higher-priority task will be put in a blocked state until the</a:t>
            </a:r>
          </a:p>
          <a:p>
            <a:r>
              <a:rPr lang="en-US" sz="1200" b="0" kern="1200" baseline="0" dirty="0" smtClean="0">
                <a:solidFill>
                  <a:schemeClr val="tx1"/>
                </a:solidFill>
                <a:latin typeface="+mn-lt"/>
                <a:ea typeface="+mn-ea"/>
                <a:cs typeface="+mn-cs"/>
              </a:rPr>
              <a:t>resource is available. If the lower-priority task soon finishes with the resource and</a:t>
            </a:r>
          </a:p>
          <a:p>
            <a:r>
              <a:rPr lang="en-US" sz="1200" b="0" kern="1200" baseline="0" dirty="0" smtClean="0">
                <a:solidFill>
                  <a:schemeClr val="tx1"/>
                </a:solidFill>
                <a:latin typeface="+mn-lt"/>
                <a:ea typeface="+mn-ea"/>
                <a:cs typeface="+mn-cs"/>
              </a:rPr>
              <a:t>releases it, the higher-priority task may quickly resume and it is possible that no</a:t>
            </a:r>
          </a:p>
          <a:p>
            <a:r>
              <a:rPr lang="en-US" sz="1200" b="0" kern="1200" baseline="0" dirty="0" smtClean="0">
                <a:solidFill>
                  <a:schemeClr val="tx1"/>
                </a:solidFill>
                <a:latin typeface="+mn-lt"/>
                <a:ea typeface="+mn-ea"/>
                <a:cs typeface="+mn-cs"/>
              </a:rPr>
              <a:t>real-time constraints are violated.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 more serious condition is referred to as an unbounded priority inversion , in</a:t>
            </a:r>
          </a:p>
          <a:p>
            <a:r>
              <a:rPr lang="en-US" sz="1200" b="0" kern="1200" baseline="0" dirty="0" smtClean="0">
                <a:solidFill>
                  <a:schemeClr val="tx1"/>
                </a:solidFill>
                <a:latin typeface="+mn-lt"/>
                <a:ea typeface="+mn-ea"/>
                <a:cs typeface="+mn-cs"/>
              </a:rPr>
              <a:t>which the duration of a priority inversion depends not only on the time required to</a:t>
            </a:r>
          </a:p>
          <a:p>
            <a:r>
              <a:rPr lang="en-US" sz="1200" b="0" kern="1200" baseline="0" dirty="0" smtClean="0">
                <a:solidFill>
                  <a:schemeClr val="tx1"/>
                </a:solidFill>
                <a:latin typeface="+mn-lt"/>
                <a:ea typeface="+mn-ea"/>
                <a:cs typeface="+mn-cs"/>
              </a:rPr>
              <a:t>handle a shared resource, but also on the unpredictable actions of other unrelated</a:t>
            </a:r>
          </a:p>
          <a:p>
            <a:r>
              <a:rPr lang="en-US" sz="1200" b="0" kern="1200" baseline="0" dirty="0" smtClean="0">
                <a:solidFill>
                  <a:schemeClr val="tx1"/>
                </a:solidFill>
                <a:latin typeface="+mn-lt"/>
                <a:ea typeface="+mn-ea"/>
                <a:cs typeface="+mn-cs"/>
              </a:rPr>
              <a:t>tasks. The priority inversion experienced in the Pathfinder software was unbounded</a:t>
            </a:r>
          </a:p>
          <a:p>
            <a:r>
              <a:rPr lang="en-US" sz="1200" b="0" kern="1200" baseline="0" dirty="0" smtClean="0">
                <a:solidFill>
                  <a:schemeClr val="tx1"/>
                </a:solidFill>
                <a:latin typeface="+mn-lt"/>
                <a:ea typeface="+mn-ea"/>
                <a:cs typeface="+mn-cs"/>
              </a:rPr>
              <a:t>and serves as a good example of the phenomenon.</a:t>
            </a:r>
          </a:p>
          <a:p>
            <a:endParaRPr lang="en-US"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399663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Our discussion follows that of</a:t>
            </a:r>
          </a:p>
          <a:p>
            <a:r>
              <a:rPr lang="en-US" sz="1200" kern="1200" baseline="0" dirty="0" smtClean="0">
                <a:solidFill>
                  <a:schemeClr val="tx1"/>
                </a:solidFill>
                <a:latin typeface="+mn-lt"/>
                <a:ea typeface="+mn-ea"/>
                <a:cs typeface="+mn-cs"/>
              </a:rPr>
              <a:t>[TIME02]. The Pathfinder software included the following three tasks, in decreasing</a:t>
            </a:r>
          </a:p>
          <a:p>
            <a:r>
              <a:rPr lang="en-US" sz="1200" kern="1200" baseline="0" dirty="0" smtClean="0">
                <a:solidFill>
                  <a:schemeClr val="tx1"/>
                </a:solidFill>
                <a:latin typeface="+mn-lt"/>
                <a:ea typeface="+mn-ea"/>
                <a:cs typeface="+mn-cs"/>
              </a:rPr>
              <a:t>order of priority:</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Periodically checks the health of the spacecraft systems and software</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Processes image data</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Performs an occasional test on equipment status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executes, it reinitializes a timer to its maximum value. If this timer</a:t>
            </a:r>
          </a:p>
          <a:p>
            <a:r>
              <a:rPr lang="en-US" sz="1200" kern="1200" baseline="0" dirty="0" smtClean="0">
                <a:solidFill>
                  <a:schemeClr val="tx1"/>
                </a:solidFill>
                <a:latin typeface="+mn-lt"/>
                <a:ea typeface="+mn-ea"/>
                <a:cs typeface="+mn-cs"/>
              </a:rPr>
              <a:t>ever expires, it is assumed that the integrity of the lander software has somehow</a:t>
            </a:r>
          </a:p>
          <a:p>
            <a:r>
              <a:rPr lang="en-US" sz="1200" kern="1200" baseline="0" dirty="0" smtClean="0">
                <a:solidFill>
                  <a:schemeClr val="tx1"/>
                </a:solidFill>
                <a:latin typeface="+mn-lt"/>
                <a:ea typeface="+mn-ea"/>
                <a:cs typeface="+mn-cs"/>
              </a:rPr>
              <a:t>been compromised. The processor is halted, all devices are reset, the software is</a:t>
            </a:r>
          </a:p>
          <a:p>
            <a:r>
              <a:rPr lang="en-US" sz="1200" kern="1200" baseline="0" dirty="0" smtClean="0">
                <a:solidFill>
                  <a:schemeClr val="tx1"/>
                </a:solidFill>
                <a:latin typeface="+mn-lt"/>
                <a:ea typeface="+mn-ea"/>
                <a:cs typeface="+mn-cs"/>
              </a:rPr>
              <a:t>completely reloaded, the spacecraft systems are tested, and the system starts over.</a:t>
            </a:r>
          </a:p>
          <a:p>
            <a:r>
              <a:rPr lang="en-US" sz="1200" kern="1200" baseline="0" dirty="0" smtClean="0">
                <a:solidFill>
                  <a:schemeClr val="tx1"/>
                </a:solidFill>
                <a:latin typeface="+mn-lt"/>
                <a:ea typeface="+mn-ea"/>
                <a:cs typeface="+mn-cs"/>
              </a:rPr>
              <a:t>This recovery sequence does not complete until the next day.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share a</a:t>
            </a:r>
          </a:p>
          <a:p>
            <a:r>
              <a:rPr lang="en-US" sz="1200" kern="1200" baseline="0" dirty="0" smtClean="0">
                <a:solidFill>
                  <a:schemeClr val="tx1"/>
                </a:solidFill>
                <a:latin typeface="+mn-lt"/>
                <a:ea typeface="+mn-ea"/>
                <a:cs typeface="+mn-cs"/>
              </a:rPr>
              <a:t>common data structure, protected by a binary semaphore s . Figure 10.9a shows the</a:t>
            </a:r>
          </a:p>
          <a:p>
            <a:r>
              <a:rPr lang="en-US" sz="1200" kern="1200" baseline="0" dirty="0" smtClean="0">
                <a:solidFill>
                  <a:schemeClr val="tx1"/>
                </a:solidFill>
                <a:latin typeface="+mn-lt"/>
                <a:ea typeface="+mn-ea"/>
                <a:cs typeface="+mn-cs"/>
              </a:rPr>
              <a:t>sequence that caused the priority inversion: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locks semaphore s and enters its critical section.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and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4</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attempts to enter its critical section but is blocked because the semaphore</a:t>
            </a:r>
          </a:p>
          <a:p>
            <a:r>
              <a:rPr lang="en-US" sz="1200" kern="1200" baseline="0" dirty="0" smtClean="0">
                <a:solidFill>
                  <a:schemeClr val="tx1"/>
                </a:solidFill>
                <a:latin typeface="+mn-lt"/>
                <a:ea typeface="+mn-ea"/>
                <a:cs typeface="+mn-cs"/>
              </a:rPr>
              <a:t>is locked by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resumes execution in its critical section.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5</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and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6</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is suspended for some reason unrelated to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resumes.</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7</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leaves its critical section and unlocks the semaphore.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locks the semaphore and enters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set of circumstances,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must wait for both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to complete and fails to</a:t>
            </a:r>
          </a:p>
          <a:p>
            <a:r>
              <a:rPr lang="en-US" sz="1200" kern="1200" baseline="0" dirty="0" smtClean="0">
                <a:solidFill>
                  <a:schemeClr val="tx1"/>
                </a:solidFill>
                <a:latin typeface="+mn-lt"/>
                <a:ea typeface="+mn-ea"/>
                <a:cs typeface="+mn-cs"/>
              </a:rPr>
              <a:t>reset the timer before it expires.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practical systems, two alternative approaches are used to avoid unbounded</a:t>
            </a:r>
          </a:p>
          <a:p>
            <a:r>
              <a:rPr lang="en-US" sz="1200" kern="1200" baseline="0" dirty="0" smtClean="0">
                <a:solidFill>
                  <a:schemeClr val="tx1"/>
                </a:solidFill>
                <a:latin typeface="+mn-lt"/>
                <a:ea typeface="+mn-ea"/>
                <a:cs typeface="+mn-cs"/>
              </a:rPr>
              <a:t>priority inversion: priority inheritance protocol and priority ceiling protocol.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628085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The basic idea of priority inheritance is that a lower-priority task inherits</a:t>
            </a:r>
          </a:p>
          <a:p>
            <a:r>
              <a:rPr lang="en-US" sz="1200" b="0" kern="1200" baseline="0" dirty="0" smtClean="0">
                <a:solidFill>
                  <a:schemeClr val="tx1"/>
                </a:solidFill>
                <a:latin typeface="+mn-lt"/>
                <a:ea typeface="+mn-ea"/>
                <a:cs typeface="+mn-cs"/>
              </a:rPr>
              <a:t>the priority of any higher-priority task pending on a resource they share. This</a:t>
            </a:r>
          </a:p>
          <a:p>
            <a:r>
              <a:rPr lang="en-US" sz="1200" b="0" kern="1200" baseline="0" dirty="0" smtClean="0">
                <a:solidFill>
                  <a:schemeClr val="tx1"/>
                </a:solidFill>
                <a:latin typeface="+mn-lt"/>
                <a:ea typeface="+mn-ea"/>
                <a:cs typeface="+mn-cs"/>
              </a:rPr>
              <a:t>priority change takes place </a:t>
            </a:r>
            <a:r>
              <a:rPr lang="en-US" sz="1200" kern="1200" baseline="0" dirty="0" smtClean="0">
                <a:solidFill>
                  <a:schemeClr val="tx1"/>
                </a:solidFill>
                <a:latin typeface="+mn-lt"/>
                <a:ea typeface="+mn-ea"/>
                <a:cs typeface="+mn-cs"/>
              </a:rPr>
              <a:t>as soon as the higher-priority task blocks on the</a:t>
            </a:r>
          </a:p>
          <a:p>
            <a:r>
              <a:rPr lang="en-US" sz="1200" kern="1200" baseline="0" dirty="0" smtClean="0">
                <a:solidFill>
                  <a:schemeClr val="tx1"/>
                </a:solidFill>
                <a:latin typeface="+mn-lt"/>
                <a:ea typeface="+mn-ea"/>
                <a:cs typeface="+mn-cs"/>
              </a:rPr>
              <a:t>resource; it should end when the resource is released by the lower-priority task.</a:t>
            </a:r>
          </a:p>
          <a:p>
            <a:r>
              <a:rPr lang="en-US" sz="1200" kern="1200" baseline="0" dirty="0" smtClean="0">
                <a:solidFill>
                  <a:schemeClr val="tx1"/>
                </a:solidFill>
                <a:latin typeface="+mn-lt"/>
                <a:ea typeface="+mn-ea"/>
                <a:cs typeface="+mn-cs"/>
              </a:rPr>
              <a:t>Figure 10.9b shows that priority inheritance resolves the problem of unbounded</a:t>
            </a:r>
          </a:p>
          <a:p>
            <a:r>
              <a:rPr lang="en-US" sz="1200" kern="1200" baseline="0" dirty="0" smtClean="0">
                <a:solidFill>
                  <a:schemeClr val="tx1"/>
                </a:solidFill>
                <a:latin typeface="+mn-lt"/>
                <a:ea typeface="+mn-ea"/>
                <a:cs typeface="+mn-cs"/>
              </a:rPr>
              <a:t>priority inversion illustrated in Figure 10.9a . The relevant sequence of events is</a:t>
            </a:r>
          </a:p>
          <a:p>
            <a:r>
              <a:rPr lang="en-US" sz="1200" kern="1200" baseline="0" dirty="0" smtClean="0">
                <a:solidFill>
                  <a:schemeClr val="tx1"/>
                </a:solidFill>
                <a:latin typeface="+mn-lt"/>
                <a:ea typeface="+mn-ea"/>
                <a:cs typeface="+mn-cs"/>
              </a:rPr>
              <a:t>as follows:</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begins executing.</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locks semaphore s and enters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and begins executing.</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attempts to enter its critical section but is blocked because the semaphore</a:t>
            </a:r>
          </a:p>
          <a:p>
            <a:r>
              <a:rPr lang="en-US" sz="1200" kern="1200" baseline="0" dirty="0" smtClean="0">
                <a:solidFill>
                  <a:schemeClr val="tx1"/>
                </a:solidFill>
                <a:latin typeface="+mn-lt"/>
                <a:ea typeface="+mn-ea"/>
                <a:cs typeface="+mn-cs"/>
              </a:rPr>
              <a:t>is locked by T </a:t>
            </a:r>
            <a:r>
              <a:rPr lang="en-US" sz="1200" kern="1200" baseline="-25000" dirty="0" smtClean="0">
                <a:solidFill>
                  <a:schemeClr val="tx1"/>
                </a:solidFill>
                <a:latin typeface="+mn-lt"/>
                <a:ea typeface="+mn-ea"/>
                <a:cs typeface="+mn-cs"/>
              </a:rPr>
              <a:t>3 </a:t>
            </a:r>
            <a:r>
              <a:rPr lang="en-US" sz="1200" kern="1200" baseline="0" dirty="0" smtClean="0">
                <a:solidFill>
                  <a:schemeClr val="tx1"/>
                </a:solidFill>
                <a:latin typeface="+mn-lt"/>
                <a:ea typeface="+mn-ea"/>
                <a:cs typeface="+mn-cs"/>
              </a:rPr>
              <a:t>.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is immediately and temporarily assigned the same</a:t>
            </a:r>
          </a:p>
          <a:p>
            <a:r>
              <a:rPr lang="en-US" sz="1200" kern="1200" baseline="0" dirty="0" smtClean="0">
                <a:solidFill>
                  <a:schemeClr val="tx1"/>
                </a:solidFill>
                <a:latin typeface="+mn-lt"/>
                <a:ea typeface="+mn-ea"/>
                <a:cs typeface="+mn-cs"/>
              </a:rPr>
              <a:t>priority as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resumes execution in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5</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is ready to execute but, because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now has a higher priority,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is unable</a:t>
            </a:r>
          </a:p>
          <a:p>
            <a:r>
              <a:rPr lang="en-US" sz="1200" kern="1200" baseline="0" dirty="0" smtClean="0">
                <a:solidFill>
                  <a:schemeClr val="tx1"/>
                </a:solidFill>
                <a:latin typeface="+mn-lt"/>
                <a:ea typeface="+mn-ea"/>
                <a:cs typeface="+mn-cs"/>
              </a:rPr>
              <a:t>to preempt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leaves its critical section and unlocks the semaphore: its priority level is</a:t>
            </a:r>
          </a:p>
          <a:p>
            <a:r>
              <a:rPr lang="en-US" sz="1200" kern="1200" baseline="0" dirty="0" smtClean="0">
                <a:solidFill>
                  <a:schemeClr val="tx1"/>
                </a:solidFill>
                <a:latin typeface="+mn-lt"/>
                <a:ea typeface="+mn-ea"/>
                <a:cs typeface="+mn-cs"/>
              </a:rPr>
              <a:t>downgraded to its previous default level.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preempts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locks the semaphore,</a:t>
            </a:r>
          </a:p>
          <a:p>
            <a:r>
              <a:rPr lang="en-US" sz="1200" kern="1200" baseline="0" dirty="0" smtClean="0">
                <a:solidFill>
                  <a:schemeClr val="tx1"/>
                </a:solidFill>
                <a:latin typeface="+mn-lt"/>
                <a:ea typeface="+mn-ea"/>
                <a:cs typeface="+mn-cs"/>
              </a:rPr>
              <a:t>and enters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7</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is suspended for some reason unrelated to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and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begins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was the approach taken to solving the Pathfinder problem.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the priority ceiling approach, a priority is associated with each resource.</a:t>
            </a:r>
          </a:p>
          <a:p>
            <a:r>
              <a:rPr lang="en-US" sz="1200" b="0" kern="1200" baseline="0" dirty="0" smtClean="0">
                <a:solidFill>
                  <a:schemeClr val="tx1"/>
                </a:solidFill>
                <a:latin typeface="+mn-lt"/>
                <a:ea typeface="+mn-ea"/>
                <a:cs typeface="+mn-cs"/>
              </a:rPr>
              <a:t>The priority assigned to a resource is one level higher than the priority of its highest priority</a:t>
            </a:r>
          </a:p>
          <a:p>
            <a:r>
              <a:rPr lang="en-US" sz="1200" b="0" kern="1200" baseline="0" dirty="0" smtClean="0">
                <a:solidFill>
                  <a:schemeClr val="tx1"/>
                </a:solidFill>
                <a:latin typeface="+mn-lt"/>
                <a:ea typeface="+mn-ea"/>
                <a:cs typeface="+mn-cs"/>
              </a:rPr>
              <a:t>user. The scheduler then dynamically assigns this priority to any task that</a:t>
            </a:r>
          </a:p>
          <a:p>
            <a:r>
              <a:rPr lang="en-US" sz="1200" b="0" kern="1200" baseline="0" dirty="0" smtClean="0">
                <a:solidFill>
                  <a:schemeClr val="tx1"/>
                </a:solidFill>
                <a:latin typeface="+mn-lt"/>
                <a:ea typeface="+mn-ea"/>
                <a:cs typeface="+mn-cs"/>
              </a:rPr>
              <a:t>accesses the resource. Once the task finishes with the resource, its priority returns</a:t>
            </a:r>
          </a:p>
          <a:p>
            <a:r>
              <a:rPr lang="en-US" sz="1200" b="0" kern="1200" baseline="0" dirty="0" smtClean="0">
                <a:solidFill>
                  <a:schemeClr val="tx1"/>
                </a:solidFill>
                <a:latin typeface="+mn-lt"/>
                <a:ea typeface="+mn-ea"/>
                <a:cs typeface="+mn-cs"/>
              </a:rPr>
              <a:t>to normal.</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255222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With coarse and very coarse grained parallelism, there is synchronization among processes, but at a very gross level. This kind of situation is easily handled as a set of concurrent processes running on a multiprogrammed uniprocessor and can be supported on a multiprocessor with little or no change to user software.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simple example of an application that can exploit the existence of a multiprocessor is given in [WOOD89]. The authors have developed a program that takes a specification of files needing recompilation to rebuild a piece of software and determines which of these compiles (usually all of them) can be run simultaneously. The program then spawns one process for each parallel compile. The authors report that the speedup on a multiprocessor actually exceeds what would be expected by simply adding up the number of processors in use, due to synergies in the disk buffer caches (a topic explored in Chapter 11 ) and sharing of compiler code, which is loaded into memory only once.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general, any collection of concurrent processes that need to communicate or synchronize can benefit from the use of a multiprocessor architecture. In the case of very infrequent interaction among processes, a distributed system can provide good support. However, if the interaction is somewhat more frequent, then the overhead of communication across the network may negate some of the potential speedup. In that case, the multiprocessor organization provides the most effective support.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0283472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For Linux 2.4 and earlier, Linux provided a real-time scheduling capability</a:t>
            </a:r>
          </a:p>
          <a:p>
            <a:r>
              <a:rPr lang="en-US" sz="1200" kern="1200" baseline="0" dirty="0" smtClean="0">
                <a:solidFill>
                  <a:schemeClr val="tx1"/>
                </a:solidFill>
                <a:latin typeface="+mn-lt"/>
                <a:ea typeface="+mn-ea"/>
                <a:cs typeface="+mn-cs"/>
              </a:rPr>
              <a:t>coupled with a scheduler for non-real-time processes that made use of the traditional</a:t>
            </a:r>
          </a:p>
          <a:p>
            <a:r>
              <a:rPr lang="en-US" sz="1200" kern="1200" baseline="0" dirty="0" smtClean="0">
                <a:solidFill>
                  <a:schemeClr val="tx1"/>
                </a:solidFill>
                <a:latin typeface="+mn-lt"/>
                <a:ea typeface="+mn-ea"/>
                <a:cs typeface="+mn-cs"/>
              </a:rPr>
              <a:t>UNIX scheduling algorithm described in Section 9.3 . Linux 2.6 includes</a:t>
            </a:r>
          </a:p>
          <a:p>
            <a:r>
              <a:rPr lang="en-US" sz="1200" kern="1200" baseline="0" dirty="0" smtClean="0">
                <a:solidFill>
                  <a:schemeClr val="tx1"/>
                </a:solidFill>
                <a:latin typeface="+mn-lt"/>
                <a:ea typeface="+mn-ea"/>
                <a:cs typeface="+mn-cs"/>
              </a:rPr>
              <a:t>essentially the same real-time scheduling capability as previous releases and a substantially</a:t>
            </a:r>
          </a:p>
          <a:p>
            <a:r>
              <a:rPr lang="en-US" sz="1200" kern="1200" baseline="0" dirty="0" smtClean="0">
                <a:solidFill>
                  <a:schemeClr val="tx1"/>
                </a:solidFill>
                <a:latin typeface="+mn-lt"/>
                <a:ea typeface="+mn-ea"/>
                <a:cs typeface="+mn-cs"/>
              </a:rPr>
              <a:t>revised scheduler for non-real-time processes. We examine these two</a:t>
            </a:r>
          </a:p>
          <a:p>
            <a:r>
              <a:rPr lang="en-US" sz="1200" kern="1200" baseline="0" dirty="0" smtClean="0">
                <a:solidFill>
                  <a:schemeClr val="tx1"/>
                </a:solidFill>
                <a:latin typeface="+mn-lt"/>
                <a:ea typeface="+mn-ea"/>
                <a:cs typeface="+mn-cs"/>
              </a:rPr>
              <a:t>areas in turn.</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three Linux scheduling classes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SCHED_FIFO: First-in-first-out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SCHED_RR: Round-robin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SCHED_OTHER: Other, non-real-time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each class, multiple priorities may be used, with priorities in the real-time</a:t>
            </a:r>
          </a:p>
          <a:p>
            <a:r>
              <a:rPr lang="en-US" sz="1200" kern="1200" baseline="0" dirty="0" smtClean="0">
                <a:solidFill>
                  <a:schemeClr val="tx1"/>
                </a:solidFill>
                <a:latin typeface="+mn-lt"/>
                <a:ea typeface="+mn-ea"/>
                <a:cs typeface="+mn-cs"/>
              </a:rPr>
              <a:t>classes higher than the priorities for the SCHED_OTHER class. The default values are as</a:t>
            </a:r>
          </a:p>
          <a:p>
            <a:r>
              <a:rPr lang="en-US" sz="1200" kern="1200" baseline="0" dirty="0" smtClean="0">
                <a:solidFill>
                  <a:schemeClr val="tx1"/>
                </a:solidFill>
                <a:latin typeface="+mn-lt"/>
                <a:ea typeface="+mn-ea"/>
                <a:cs typeface="+mn-cs"/>
              </a:rPr>
              <a:t>follows: Real-time priority classes range from 0 to 99 inclusively, and SCHED_OTHER</a:t>
            </a:r>
          </a:p>
          <a:p>
            <a:r>
              <a:rPr lang="en-US" sz="1200" kern="1200" baseline="0" dirty="0" smtClean="0">
                <a:solidFill>
                  <a:schemeClr val="tx1"/>
                </a:solidFill>
                <a:latin typeface="+mn-lt"/>
                <a:ea typeface="+mn-ea"/>
                <a:cs typeface="+mn-cs"/>
              </a:rPr>
              <a:t>classes range from 100 to 139. A lower number equals a higher priority.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21995372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10.10 is an example that illustrates the distinction between FIFO and RR</a:t>
            </a:r>
          </a:p>
          <a:p>
            <a:r>
              <a:rPr lang="en-US" sz="1200" kern="1200" baseline="0" dirty="0" smtClean="0">
                <a:solidFill>
                  <a:schemeClr val="tx1"/>
                </a:solidFill>
                <a:latin typeface="+mn-lt"/>
                <a:ea typeface="+mn-ea"/>
                <a:cs typeface="+mn-cs"/>
              </a:rPr>
              <a:t>scheduling. Assume a process has four threads with three relative priorities assigned</a:t>
            </a:r>
          </a:p>
          <a:p>
            <a:r>
              <a:rPr lang="en-US" sz="1200" kern="1200" baseline="0" dirty="0" smtClean="0">
                <a:solidFill>
                  <a:schemeClr val="tx1"/>
                </a:solidFill>
                <a:latin typeface="+mn-lt"/>
                <a:ea typeface="+mn-ea"/>
                <a:cs typeface="+mn-cs"/>
              </a:rPr>
              <a:t>as shown in Figure 10.10a . Assume that all waiting sthreads are ready to execute</a:t>
            </a:r>
          </a:p>
          <a:p>
            <a:r>
              <a:rPr lang="en-US" sz="1200" kern="1200" baseline="0" dirty="0" smtClean="0">
                <a:solidFill>
                  <a:schemeClr val="tx1"/>
                </a:solidFill>
                <a:latin typeface="+mn-lt"/>
                <a:ea typeface="+mn-ea"/>
                <a:cs typeface="+mn-cs"/>
              </a:rPr>
              <a:t>when the current thread waits or terminates and that no higher-priority thread is</a:t>
            </a:r>
          </a:p>
          <a:p>
            <a:r>
              <a:rPr lang="en-US" sz="1200" kern="1200" baseline="0" dirty="0" smtClean="0">
                <a:solidFill>
                  <a:schemeClr val="tx1"/>
                </a:solidFill>
                <a:latin typeface="+mn-lt"/>
                <a:ea typeface="+mn-ea"/>
                <a:cs typeface="+mn-cs"/>
              </a:rPr>
              <a:t>awakened while a thread is executing. Figure 10.10b shows a flow in which all of the</a:t>
            </a:r>
          </a:p>
          <a:p>
            <a:r>
              <a:rPr lang="en-US" sz="1200" kern="1200" baseline="0" dirty="0" smtClean="0">
                <a:solidFill>
                  <a:schemeClr val="tx1"/>
                </a:solidFill>
                <a:latin typeface="+mn-lt"/>
                <a:ea typeface="+mn-ea"/>
                <a:cs typeface="+mn-cs"/>
              </a:rPr>
              <a:t>threads are in the SCHED_FIFO class. Thread D executes until it waits or terminates.</a:t>
            </a:r>
          </a:p>
          <a:p>
            <a:r>
              <a:rPr lang="en-US" sz="1200" kern="1200" baseline="0" dirty="0" smtClean="0">
                <a:solidFill>
                  <a:schemeClr val="tx1"/>
                </a:solidFill>
                <a:latin typeface="+mn-lt"/>
                <a:ea typeface="+mn-ea"/>
                <a:cs typeface="+mn-cs"/>
              </a:rPr>
              <a:t>Next, although threads B and C have the same priority, thread B starts because it has</a:t>
            </a:r>
          </a:p>
          <a:p>
            <a:r>
              <a:rPr lang="en-US" sz="1200" kern="1200" baseline="0" dirty="0" smtClean="0">
                <a:solidFill>
                  <a:schemeClr val="tx1"/>
                </a:solidFill>
                <a:latin typeface="+mn-lt"/>
                <a:ea typeface="+mn-ea"/>
                <a:cs typeface="+mn-cs"/>
              </a:rPr>
              <a:t>been waiting longer than thread C. Thread B executes until it waits or terminates,</a:t>
            </a:r>
          </a:p>
          <a:p>
            <a:r>
              <a:rPr lang="en-US" sz="1200" kern="1200" baseline="0" dirty="0" smtClean="0">
                <a:solidFill>
                  <a:schemeClr val="tx1"/>
                </a:solidFill>
                <a:latin typeface="+mn-lt"/>
                <a:ea typeface="+mn-ea"/>
                <a:cs typeface="+mn-cs"/>
              </a:rPr>
              <a:t>then thread C executes until it waits or terminates.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10.10c shows a sample flow if all of the threads are in the SCHED_RR</a:t>
            </a:r>
          </a:p>
          <a:p>
            <a:r>
              <a:rPr lang="en-US" sz="1200" kern="1200" baseline="0" dirty="0" smtClean="0">
                <a:solidFill>
                  <a:schemeClr val="tx1"/>
                </a:solidFill>
                <a:latin typeface="+mn-lt"/>
                <a:ea typeface="+mn-ea"/>
                <a:cs typeface="+mn-cs"/>
              </a:rPr>
              <a:t>class. Thread D executes until it waits or terminates. Next, threads B and C are time</a:t>
            </a:r>
          </a:p>
          <a:p>
            <a:r>
              <a:rPr lang="en-US" sz="1200" kern="1200" baseline="0" dirty="0" smtClean="0">
                <a:solidFill>
                  <a:schemeClr val="tx1"/>
                </a:solidFill>
                <a:latin typeface="+mn-lt"/>
                <a:ea typeface="+mn-ea"/>
                <a:cs typeface="+mn-cs"/>
              </a:rPr>
              <a:t>sliced, because they both have the same priority.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scheduling class is SCHED_OTHER . A thread in this class can only</a:t>
            </a:r>
          </a:p>
          <a:p>
            <a:r>
              <a:rPr lang="en-US" sz="1200" kern="1200" baseline="0" dirty="0" smtClean="0">
                <a:solidFill>
                  <a:schemeClr val="tx1"/>
                </a:solidFill>
                <a:latin typeface="+mn-lt"/>
                <a:ea typeface="+mn-ea"/>
                <a:cs typeface="+mn-cs"/>
              </a:rPr>
              <a:t>execute if there are no real-time threads ready to execute.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1883338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Linux 2.4 scheduler for the SCHED_OTHER class did not scale well with increasing</a:t>
            </a:r>
          </a:p>
          <a:p>
            <a:r>
              <a:rPr lang="en-US" sz="1200" kern="1200" baseline="0" dirty="0" smtClean="0">
                <a:solidFill>
                  <a:schemeClr val="tx1"/>
                </a:solidFill>
                <a:latin typeface="+mn-lt"/>
                <a:ea typeface="+mn-ea"/>
                <a:cs typeface="+mn-cs"/>
              </a:rPr>
              <a:t>number of processors and increasing number of processes. The drawbacks of</a:t>
            </a:r>
          </a:p>
          <a:p>
            <a:r>
              <a:rPr lang="en-US" sz="1200" kern="1200" baseline="0" dirty="0" smtClean="0">
                <a:solidFill>
                  <a:schemeClr val="tx1"/>
                </a:solidFill>
                <a:latin typeface="+mn-lt"/>
                <a:ea typeface="+mn-ea"/>
                <a:cs typeface="+mn-cs"/>
              </a:rPr>
              <a:t>this scheduler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for all processors in a symmetric</a:t>
            </a:r>
          </a:p>
          <a:p>
            <a:r>
              <a:rPr lang="en-US" sz="1200" kern="1200" baseline="0" dirty="0" smtClean="0">
                <a:solidFill>
                  <a:schemeClr val="tx1"/>
                </a:solidFill>
                <a:latin typeface="+mn-lt"/>
                <a:ea typeface="+mn-ea"/>
                <a:cs typeface="+mn-cs"/>
              </a:rPr>
              <a:t>multiprocessing system (SMP). This means a task can be scheduled on any</a:t>
            </a:r>
          </a:p>
          <a:p>
            <a:r>
              <a:rPr lang="en-US" sz="1200" kern="1200" baseline="0" dirty="0" smtClean="0">
                <a:solidFill>
                  <a:schemeClr val="tx1"/>
                </a:solidFill>
                <a:latin typeface="+mn-lt"/>
                <a:ea typeface="+mn-ea"/>
                <a:cs typeface="+mn-cs"/>
              </a:rPr>
              <a:t>processor, which can be good for load balancing but bad for memory caches.</a:t>
            </a:r>
          </a:p>
          <a:p>
            <a:r>
              <a:rPr lang="en-US" sz="1200" kern="1200" baseline="0" dirty="0" smtClean="0">
                <a:solidFill>
                  <a:schemeClr val="tx1"/>
                </a:solidFill>
                <a:latin typeface="+mn-lt"/>
                <a:ea typeface="+mn-ea"/>
                <a:cs typeface="+mn-cs"/>
              </a:rPr>
              <a:t>For example, suppose a task executed on CPU-1, and its data were in that processor’s</a:t>
            </a:r>
          </a:p>
          <a:p>
            <a:r>
              <a:rPr lang="en-US" sz="1200" kern="1200" baseline="0" dirty="0" smtClean="0">
                <a:solidFill>
                  <a:schemeClr val="tx1"/>
                </a:solidFill>
                <a:latin typeface="+mn-lt"/>
                <a:ea typeface="+mn-ea"/>
                <a:cs typeface="+mn-cs"/>
              </a:rPr>
              <a:t>cache. If the task got rescheduled to CPU-2, its data would need to be</a:t>
            </a:r>
          </a:p>
          <a:p>
            <a:r>
              <a:rPr lang="en-US" sz="1200" kern="1200" baseline="0" dirty="0" smtClean="0">
                <a:solidFill>
                  <a:schemeClr val="tx1"/>
                </a:solidFill>
                <a:latin typeface="+mn-lt"/>
                <a:ea typeface="+mn-ea"/>
                <a:cs typeface="+mn-cs"/>
              </a:rPr>
              <a:t>invalidated in CPU-1 and brought into CPU-2.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lock. Thus, in an SMP system,</a:t>
            </a:r>
          </a:p>
          <a:p>
            <a:r>
              <a:rPr lang="en-US" sz="1200" kern="1200" baseline="0" dirty="0" smtClean="0">
                <a:solidFill>
                  <a:schemeClr val="tx1"/>
                </a:solidFill>
                <a:latin typeface="+mn-lt"/>
                <a:ea typeface="+mn-ea"/>
                <a:cs typeface="+mn-cs"/>
              </a:rPr>
              <a:t>the act of choosing a task to execute locks out any other processor from</a:t>
            </a:r>
          </a:p>
          <a:p>
            <a:r>
              <a:rPr lang="en-US" sz="1200" kern="1200" baseline="0" dirty="0" smtClean="0">
                <a:solidFill>
                  <a:schemeClr val="tx1"/>
                </a:solidFill>
                <a:latin typeface="+mn-lt"/>
                <a:ea typeface="+mn-ea"/>
                <a:cs typeface="+mn-cs"/>
              </a:rPr>
              <a:t>manipulating the runqueues. The result is idle processors awaiting release of</a:t>
            </a:r>
          </a:p>
          <a:p>
            <a:r>
              <a:rPr lang="en-US" sz="1200" kern="1200" baseline="0" dirty="0" smtClean="0">
                <a:solidFill>
                  <a:schemeClr val="tx1"/>
                </a:solidFill>
                <a:latin typeface="+mn-lt"/>
                <a:ea typeface="+mn-ea"/>
                <a:cs typeface="+mn-cs"/>
              </a:rPr>
              <a:t>the runqueue lock and decreased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Preemption is not possible in the Linux 2.4 scheduler; this means that a lower priority</a:t>
            </a:r>
          </a:p>
          <a:p>
            <a:r>
              <a:rPr lang="en-US" sz="1200" kern="1200" baseline="0" dirty="0" smtClean="0">
                <a:solidFill>
                  <a:schemeClr val="tx1"/>
                </a:solidFill>
                <a:latin typeface="+mn-lt"/>
                <a:ea typeface="+mn-ea"/>
                <a:cs typeface="+mn-cs"/>
              </a:rPr>
              <a:t>task can execute while a higher-priority task waited for it to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correct these problems, Linux 2.6 uses a completely new priority scheduler</a:t>
            </a:r>
          </a:p>
          <a:p>
            <a:r>
              <a:rPr lang="en-US" sz="1200" kern="1200" baseline="0" dirty="0" smtClean="0">
                <a:solidFill>
                  <a:schemeClr val="tx1"/>
                </a:solidFill>
                <a:latin typeface="+mn-lt"/>
                <a:ea typeface="+mn-ea"/>
                <a:cs typeface="+mn-cs"/>
              </a:rPr>
              <a:t>known as the O(1) scheduler. The scheduler is designed so that the time to select</a:t>
            </a:r>
          </a:p>
          <a:p>
            <a:r>
              <a:rPr lang="en-US" sz="1200" kern="1200" baseline="0" dirty="0" smtClean="0">
                <a:solidFill>
                  <a:schemeClr val="tx1"/>
                </a:solidFill>
                <a:latin typeface="+mn-lt"/>
                <a:ea typeface="+mn-ea"/>
                <a:cs typeface="+mn-cs"/>
              </a:rPr>
              <a:t>the appropriate process and assign it to a processor is constant, regardless of the</a:t>
            </a:r>
          </a:p>
          <a:p>
            <a:r>
              <a:rPr lang="en-US" sz="1200" kern="1200" baseline="0" dirty="0" smtClean="0">
                <a:solidFill>
                  <a:schemeClr val="tx1"/>
                </a:solidFill>
                <a:latin typeface="+mn-lt"/>
                <a:ea typeface="+mn-ea"/>
                <a:cs typeface="+mn-cs"/>
              </a:rPr>
              <a:t>load on the system or the number of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29066862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The kernel maintains two scheduling data structure for each processor in the</a:t>
            </a:r>
          </a:p>
          <a:p>
            <a:r>
              <a:rPr lang="en-US" sz="1200" kern="1200" baseline="0" dirty="0" smtClean="0">
                <a:solidFill>
                  <a:schemeClr val="tx1"/>
                </a:solidFill>
                <a:latin typeface="+mn-lt"/>
                <a:ea typeface="+mn-ea"/>
                <a:cs typeface="+mn-cs"/>
              </a:rPr>
              <a:t>system, of the following form ( Figure 10.11 ):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struct prio_array {</a:t>
            </a:r>
          </a:p>
          <a:p>
            <a:r>
              <a:rPr lang="en-US" sz="1200" kern="1200" baseline="0" dirty="0" smtClean="0">
                <a:solidFill>
                  <a:schemeClr val="tx1"/>
                </a:solidFill>
                <a:latin typeface="+mn-lt"/>
                <a:ea typeface="+mn-ea"/>
                <a:cs typeface="+mn-cs"/>
              </a:rPr>
              <a:t>int nr_active; /* number of tasks in this array*/</a:t>
            </a:r>
          </a:p>
          <a:p>
            <a:r>
              <a:rPr lang="en-US" sz="1200" kern="1200" baseline="0" dirty="0" smtClean="0">
                <a:solidFill>
                  <a:schemeClr val="tx1"/>
                </a:solidFill>
                <a:latin typeface="+mn-lt"/>
                <a:ea typeface="+mn-ea"/>
                <a:cs typeface="+mn-cs"/>
              </a:rPr>
              <a:t>unsigned long bitmap[BITMAP_SIZE]; /* priority bitmap */</a:t>
            </a:r>
          </a:p>
          <a:p>
            <a:r>
              <a:rPr lang="en-US" sz="1200" kern="1200" baseline="0" dirty="0" smtClean="0">
                <a:solidFill>
                  <a:schemeClr val="tx1"/>
                </a:solidFill>
                <a:latin typeface="+mn-lt"/>
                <a:ea typeface="+mn-ea"/>
                <a:cs typeface="+mn-cs"/>
              </a:rPr>
              <a:t>struct list_head queue[MAX_PRIO]; /* priority queues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separate queue is maintained for each priority level. The total number of</a:t>
            </a:r>
          </a:p>
          <a:p>
            <a:r>
              <a:rPr lang="en-US" sz="1200" kern="1200" baseline="0" dirty="0" smtClean="0">
                <a:solidFill>
                  <a:schemeClr val="tx1"/>
                </a:solidFill>
                <a:latin typeface="+mn-lt"/>
                <a:ea typeface="+mn-ea"/>
                <a:cs typeface="+mn-cs"/>
              </a:rPr>
              <a:t>queues in the structure is MAX_PRIO , which has a default value of 140. The structure</a:t>
            </a:r>
          </a:p>
          <a:p>
            <a:r>
              <a:rPr lang="en-US" sz="1200" kern="1200" baseline="0" dirty="0" smtClean="0">
                <a:solidFill>
                  <a:schemeClr val="tx1"/>
                </a:solidFill>
                <a:latin typeface="+mn-lt"/>
                <a:ea typeface="+mn-ea"/>
                <a:cs typeface="+mn-cs"/>
              </a:rPr>
              <a:t>also includes a bitmap array of sufficient size to provide one bit per priority</a:t>
            </a:r>
          </a:p>
          <a:p>
            <a:r>
              <a:rPr lang="en-US" sz="1200" kern="1200" baseline="0" dirty="0" smtClean="0">
                <a:solidFill>
                  <a:schemeClr val="tx1"/>
                </a:solidFill>
                <a:latin typeface="+mn-lt"/>
                <a:ea typeface="+mn-ea"/>
                <a:cs typeface="+mn-cs"/>
              </a:rPr>
              <a:t>level. Thus, with 140 priority levels and 32-bit words, BITMAP_SIZE has a value of</a:t>
            </a:r>
          </a:p>
          <a:p>
            <a:r>
              <a:rPr lang="en-US" sz="1200" kern="1200" baseline="0" dirty="0" smtClean="0">
                <a:solidFill>
                  <a:schemeClr val="tx1"/>
                </a:solidFill>
                <a:latin typeface="+mn-lt"/>
                <a:ea typeface="+mn-ea"/>
                <a:cs typeface="+mn-cs"/>
              </a:rPr>
              <a:t>5. This creates a bitmap of 160 bits, of which 20 bits are ignored. The bitmap indicates</a:t>
            </a:r>
          </a:p>
          <a:p>
            <a:r>
              <a:rPr lang="en-US" sz="1200" kern="1200" baseline="0" dirty="0" smtClean="0">
                <a:solidFill>
                  <a:schemeClr val="tx1"/>
                </a:solidFill>
                <a:latin typeface="+mn-lt"/>
                <a:ea typeface="+mn-ea"/>
                <a:cs typeface="+mn-cs"/>
              </a:rPr>
              <a:t>which queues are not empty. Finally, nr_active indicates the total number</a:t>
            </a:r>
          </a:p>
          <a:p>
            <a:r>
              <a:rPr lang="en-US" sz="1200" kern="1200" baseline="0" dirty="0" smtClean="0">
                <a:solidFill>
                  <a:schemeClr val="tx1"/>
                </a:solidFill>
                <a:latin typeface="+mn-lt"/>
                <a:ea typeface="+mn-ea"/>
                <a:cs typeface="+mn-cs"/>
              </a:rPr>
              <a:t>of tasks present on all queues. Two structures are maintained: an active queues</a:t>
            </a:r>
          </a:p>
          <a:p>
            <a:r>
              <a:rPr lang="en-US" sz="1200" kern="1200" baseline="0" dirty="0" smtClean="0">
                <a:solidFill>
                  <a:schemeClr val="tx1"/>
                </a:solidFill>
                <a:latin typeface="+mn-lt"/>
                <a:ea typeface="+mn-ea"/>
                <a:cs typeface="+mn-cs"/>
              </a:rPr>
              <a:t>structure and an expired queues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Initially, both bitmaps are set to all zeroes and all queues are empty. As a</a:t>
            </a:r>
          </a:p>
          <a:p>
            <a:r>
              <a:rPr lang="en-US" sz="1200" kern="1200" baseline="0" dirty="0" smtClean="0">
                <a:solidFill>
                  <a:schemeClr val="tx1"/>
                </a:solidFill>
                <a:latin typeface="+mn-lt"/>
                <a:ea typeface="+mn-ea"/>
                <a:cs typeface="+mn-cs"/>
              </a:rPr>
              <a:t>process becomes ready, it is assigned to the appropriate priority queue in the active</a:t>
            </a:r>
          </a:p>
          <a:p>
            <a:r>
              <a:rPr lang="en-US" sz="1200" kern="1200" baseline="0" dirty="0" smtClean="0">
                <a:solidFill>
                  <a:schemeClr val="tx1"/>
                </a:solidFill>
                <a:latin typeface="+mn-lt"/>
                <a:ea typeface="+mn-ea"/>
                <a:cs typeface="+mn-cs"/>
              </a:rPr>
              <a:t>queues structure and is assigned the appropriate timeslice. If a task is preempted</a:t>
            </a:r>
          </a:p>
          <a:p>
            <a:r>
              <a:rPr lang="en-US" sz="1200" kern="1200" baseline="0" dirty="0" smtClean="0">
                <a:solidFill>
                  <a:schemeClr val="tx1"/>
                </a:solidFill>
                <a:latin typeface="+mn-lt"/>
                <a:ea typeface="+mn-ea"/>
                <a:cs typeface="+mn-cs"/>
              </a:rPr>
              <a:t>before it completes its timeslice, it is returned to an active queue. When a task completes</a:t>
            </a:r>
          </a:p>
          <a:p>
            <a:r>
              <a:rPr lang="en-US" sz="1200" kern="1200" baseline="0" dirty="0" smtClean="0">
                <a:solidFill>
                  <a:schemeClr val="tx1"/>
                </a:solidFill>
                <a:latin typeface="+mn-lt"/>
                <a:ea typeface="+mn-ea"/>
                <a:cs typeface="+mn-cs"/>
              </a:rPr>
              <a:t>its timeslice, it goes into the appropriate queue in the expired queues structure</a:t>
            </a:r>
          </a:p>
          <a:p>
            <a:r>
              <a:rPr lang="en-US" sz="1200" kern="1200" baseline="0" dirty="0" smtClean="0">
                <a:solidFill>
                  <a:schemeClr val="tx1"/>
                </a:solidFill>
                <a:latin typeface="+mn-lt"/>
                <a:ea typeface="+mn-ea"/>
                <a:cs typeface="+mn-cs"/>
              </a:rPr>
              <a:t>and is assigned a new timeslice. All scheduling is done from among tasks in the active</a:t>
            </a:r>
          </a:p>
          <a:p>
            <a:r>
              <a:rPr lang="en-US" sz="1200" kern="1200" baseline="0" dirty="0" smtClean="0">
                <a:solidFill>
                  <a:schemeClr val="tx1"/>
                </a:solidFill>
                <a:latin typeface="+mn-lt"/>
                <a:ea typeface="+mn-ea"/>
                <a:cs typeface="+mn-cs"/>
              </a:rPr>
              <a:t>queues structure. When the active queues structure is empty, a simple pointer assignment</a:t>
            </a:r>
          </a:p>
          <a:p>
            <a:r>
              <a:rPr lang="en-US" sz="1200" kern="1200" baseline="0" dirty="0" smtClean="0">
                <a:solidFill>
                  <a:schemeClr val="tx1"/>
                </a:solidFill>
                <a:latin typeface="+mn-lt"/>
                <a:ea typeface="+mn-ea"/>
                <a:cs typeface="+mn-cs"/>
              </a:rPr>
              <a:t>results in a switch of the active and expired queues, and scheduling continues.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Scheduling is simple and efficient. On a given processor, the scheduler picks</a:t>
            </a:r>
          </a:p>
          <a:p>
            <a:r>
              <a:rPr lang="en-US" sz="1200" kern="1200" baseline="0" dirty="0" smtClean="0">
                <a:solidFill>
                  <a:schemeClr val="tx1"/>
                </a:solidFill>
                <a:latin typeface="+mn-lt"/>
                <a:ea typeface="+mn-ea"/>
                <a:cs typeface="+mn-cs"/>
              </a:rPr>
              <a:t>the highest-priority nonempty queue. If multiple tasks are in that queue, the tasks</a:t>
            </a:r>
          </a:p>
          <a:p>
            <a:r>
              <a:rPr lang="en-US" sz="1200" kern="1200" baseline="0" dirty="0" smtClean="0">
                <a:solidFill>
                  <a:schemeClr val="tx1"/>
                </a:solidFill>
                <a:latin typeface="+mn-lt"/>
                <a:ea typeface="+mn-ea"/>
                <a:cs typeface="+mn-cs"/>
              </a:rPr>
              <a:t>are scheduled in round-robin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Linux also includes a mechanism for moving tasks from the queue lists of one</a:t>
            </a:r>
          </a:p>
          <a:p>
            <a:r>
              <a:rPr lang="en-US" sz="1200" kern="1200" baseline="0" dirty="0" smtClean="0">
                <a:solidFill>
                  <a:schemeClr val="tx1"/>
                </a:solidFill>
                <a:latin typeface="+mn-lt"/>
                <a:ea typeface="+mn-ea"/>
                <a:cs typeface="+mn-cs"/>
              </a:rPr>
              <a:t>processor to that of another. Periodically, the scheduler checks to see if there is a substantial</a:t>
            </a:r>
          </a:p>
          <a:p>
            <a:r>
              <a:rPr lang="en-US" sz="1200" kern="1200" baseline="0" dirty="0" smtClean="0">
                <a:solidFill>
                  <a:schemeClr val="tx1"/>
                </a:solidFill>
                <a:latin typeface="+mn-lt"/>
                <a:ea typeface="+mn-ea"/>
                <a:cs typeface="+mn-cs"/>
              </a:rPr>
              <a:t>imbalance among the number of tasks assigned to each processor. To balance</a:t>
            </a:r>
          </a:p>
          <a:p>
            <a:r>
              <a:rPr lang="en-US" sz="1200" kern="1200" baseline="0" dirty="0" smtClean="0">
                <a:solidFill>
                  <a:schemeClr val="tx1"/>
                </a:solidFill>
                <a:latin typeface="+mn-lt"/>
                <a:ea typeface="+mn-ea"/>
                <a:cs typeface="+mn-cs"/>
              </a:rPr>
              <a:t>the load, the schedule can transfer some tasks. The highest-priority active tasks are</a:t>
            </a:r>
          </a:p>
          <a:p>
            <a:r>
              <a:rPr lang="en-US" sz="1200" kern="1200" baseline="0" dirty="0" smtClean="0">
                <a:solidFill>
                  <a:schemeClr val="tx1"/>
                </a:solidFill>
                <a:latin typeface="+mn-lt"/>
                <a:ea typeface="+mn-ea"/>
                <a:cs typeface="+mn-cs"/>
              </a:rPr>
              <a:t>selected for transfer, because it is more important to distribute high-priority tasks fairly.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20384362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smtClean="0">
                <a:solidFill>
                  <a:schemeClr val="tx1"/>
                </a:solidFill>
                <a:latin typeface="+mn-lt"/>
                <a:ea typeface="+mn-ea"/>
                <a:cs typeface="+mn-cs"/>
              </a:rPr>
              <a:t>The scheduling algorithm used in UNIX SVR4 is a complete overhaul of the scheduling</a:t>
            </a:r>
          </a:p>
          <a:p>
            <a:r>
              <a:rPr lang="en-US" sz="1200" b="0" kern="1200" baseline="0" dirty="0" smtClean="0">
                <a:solidFill>
                  <a:schemeClr val="tx1"/>
                </a:solidFill>
                <a:latin typeface="+mn-lt"/>
                <a:ea typeface="+mn-ea"/>
                <a:cs typeface="+mn-cs"/>
              </a:rPr>
              <a:t>algorithm used in earlier UNIX systems (described in Section 9.3 ). The new</a:t>
            </a:r>
          </a:p>
          <a:p>
            <a:r>
              <a:rPr lang="en-US" sz="1200" b="0" kern="1200" baseline="0" dirty="0" smtClean="0">
                <a:solidFill>
                  <a:schemeClr val="tx1"/>
                </a:solidFill>
                <a:latin typeface="+mn-lt"/>
                <a:ea typeface="+mn-ea"/>
                <a:cs typeface="+mn-cs"/>
              </a:rPr>
              <a:t>algorithm is designed to give highest preference to real-time processes, next-highest</a:t>
            </a:r>
          </a:p>
          <a:p>
            <a:r>
              <a:rPr lang="en-US" sz="1200" b="0" kern="1200" baseline="0" dirty="0" smtClean="0">
                <a:solidFill>
                  <a:schemeClr val="tx1"/>
                </a:solidFill>
                <a:latin typeface="+mn-lt"/>
                <a:ea typeface="+mn-ea"/>
                <a:cs typeface="+mn-cs"/>
              </a:rPr>
              <a:t>preference to kernel-mode processes, and lowest preference to other user-mode</a:t>
            </a:r>
          </a:p>
          <a:p>
            <a:r>
              <a:rPr lang="en-US" sz="1200" b="0" kern="1200" baseline="0" dirty="0" smtClean="0">
                <a:solidFill>
                  <a:schemeClr val="tx1"/>
                </a:solidFill>
                <a:latin typeface="+mn-lt"/>
                <a:ea typeface="+mn-ea"/>
                <a:cs typeface="+mn-cs"/>
              </a:rPr>
              <a:t>processes, referred to as time-shared processes.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two major modifications implemented in SVR4 are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addition of a preemptable static priority scheduler and the introduction of</a:t>
            </a:r>
          </a:p>
          <a:p>
            <a:r>
              <a:rPr lang="en-US" sz="1200" b="0" kern="1200" baseline="0" dirty="0" smtClean="0">
                <a:solidFill>
                  <a:schemeClr val="tx1"/>
                </a:solidFill>
                <a:latin typeface="+mn-lt"/>
                <a:ea typeface="+mn-ea"/>
                <a:cs typeface="+mn-cs"/>
              </a:rPr>
              <a:t>a set of 160 priority levels divided into three priority classes.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insertion of preemption points. Because the basic kernel is not preemptive,</a:t>
            </a:r>
          </a:p>
          <a:p>
            <a:r>
              <a:rPr lang="en-US" sz="1200" b="0" kern="1200" baseline="0" dirty="0" smtClean="0">
                <a:solidFill>
                  <a:schemeClr val="tx1"/>
                </a:solidFill>
                <a:latin typeface="+mn-lt"/>
                <a:ea typeface="+mn-ea"/>
                <a:cs typeface="+mn-cs"/>
              </a:rPr>
              <a:t>it can only be split into processing steps that must run to completion</a:t>
            </a:r>
          </a:p>
          <a:p>
            <a:r>
              <a:rPr lang="en-US" sz="1200" b="0" kern="1200" baseline="0" dirty="0" smtClean="0">
                <a:solidFill>
                  <a:schemeClr val="tx1"/>
                </a:solidFill>
                <a:latin typeface="+mn-lt"/>
                <a:ea typeface="+mn-ea"/>
                <a:cs typeface="+mn-cs"/>
              </a:rPr>
              <a:t>without interruption. In between the processing steps, safe places known as</a:t>
            </a:r>
          </a:p>
          <a:p>
            <a:r>
              <a:rPr lang="en-US" sz="1200" b="0" kern="1200" baseline="0" dirty="0" smtClean="0">
                <a:solidFill>
                  <a:schemeClr val="tx1"/>
                </a:solidFill>
                <a:latin typeface="+mn-lt"/>
                <a:ea typeface="+mn-ea"/>
                <a:cs typeface="+mn-cs"/>
              </a:rPr>
              <a:t>preemption points have been identified where the kernel can safely interrupt</a:t>
            </a:r>
          </a:p>
          <a:p>
            <a:r>
              <a:rPr lang="en-US" sz="1200" b="0" kern="1200" baseline="0" dirty="0" smtClean="0">
                <a:solidFill>
                  <a:schemeClr val="tx1"/>
                </a:solidFill>
                <a:latin typeface="+mn-lt"/>
                <a:ea typeface="+mn-ea"/>
                <a:cs typeface="+mn-cs"/>
              </a:rPr>
              <a:t>processing and schedule a new process. A safe place is defined as a region</a:t>
            </a:r>
          </a:p>
          <a:p>
            <a:r>
              <a:rPr lang="en-US" sz="1200" b="0" kern="1200" baseline="0" dirty="0" smtClean="0">
                <a:solidFill>
                  <a:schemeClr val="tx1"/>
                </a:solidFill>
                <a:latin typeface="+mn-lt"/>
                <a:ea typeface="+mn-ea"/>
                <a:cs typeface="+mn-cs"/>
              </a:rPr>
              <a:t>of code where all kernel data structures are either updated and consistent or</a:t>
            </a:r>
          </a:p>
          <a:p>
            <a:r>
              <a:rPr lang="en-US" sz="1200" b="0" kern="1200" baseline="0" dirty="0" smtClean="0">
                <a:solidFill>
                  <a:schemeClr val="tx1"/>
                </a:solidFill>
                <a:latin typeface="+mn-lt"/>
                <a:ea typeface="+mn-ea"/>
                <a:cs typeface="+mn-cs"/>
              </a:rPr>
              <a:t>locked via a semaphore.</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3880861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10.12 illustrates the 160 priority levels defined in SVR4. Each process</a:t>
            </a:r>
          </a:p>
          <a:p>
            <a:r>
              <a:rPr lang="en-US" sz="1200" kern="1200" baseline="0" dirty="0" smtClean="0">
                <a:solidFill>
                  <a:schemeClr val="tx1"/>
                </a:solidFill>
                <a:latin typeface="+mn-lt"/>
                <a:ea typeface="+mn-ea"/>
                <a:cs typeface="+mn-cs"/>
              </a:rPr>
              <a:t>is defined to belong to one of three priority classes and is assigned a priority level</a:t>
            </a:r>
          </a:p>
          <a:p>
            <a:r>
              <a:rPr lang="en-US" sz="1200" kern="1200" baseline="0" dirty="0" smtClean="0">
                <a:solidFill>
                  <a:schemeClr val="tx1"/>
                </a:solidFill>
                <a:latin typeface="+mn-lt"/>
                <a:ea typeface="+mn-ea"/>
                <a:cs typeface="+mn-cs"/>
              </a:rPr>
              <a:t>within that class.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18004446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Real time (159-100): Processes at these priority levels are guaranteed to be</a:t>
            </a:r>
          </a:p>
          <a:p>
            <a:r>
              <a:rPr lang="en-US" sz="1200" kern="1200" baseline="0" dirty="0" smtClean="0">
                <a:solidFill>
                  <a:schemeClr val="tx1"/>
                </a:solidFill>
                <a:latin typeface="+mn-lt"/>
                <a:ea typeface="+mn-ea"/>
                <a:cs typeface="+mn-cs"/>
              </a:rPr>
              <a:t>selected to run before any kernel or time-sharing process. In addition, real-time</a:t>
            </a:r>
          </a:p>
          <a:p>
            <a:r>
              <a:rPr lang="en-US" sz="1200" kern="1200" baseline="0" dirty="0" smtClean="0">
                <a:solidFill>
                  <a:schemeClr val="tx1"/>
                </a:solidFill>
                <a:latin typeface="+mn-lt"/>
                <a:ea typeface="+mn-ea"/>
                <a:cs typeface="+mn-cs"/>
              </a:rPr>
              <a:t>processes can make use of preemption points to preempt kernel processes and</a:t>
            </a:r>
          </a:p>
          <a:p>
            <a:r>
              <a:rPr lang="en-US" sz="1200" kern="1200" baseline="0" dirty="0" smtClean="0">
                <a:solidFill>
                  <a:schemeClr val="tx1"/>
                </a:solidFill>
                <a:latin typeface="+mn-lt"/>
                <a:ea typeface="+mn-ea"/>
                <a:cs typeface="+mn-cs"/>
              </a:rPr>
              <a:t>user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(99-60): Processes at these priority levels are guaranteed to be selected</a:t>
            </a:r>
          </a:p>
          <a:p>
            <a:r>
              <a:rPr lang="en-US" sz="1200" kern="1200" baseline="0" dirty="0" smtClean="0">
                <a:solidFill>
                  <a:schemeClr val="tx1"/>
                </a:solidFill>
                <a:latin typeface="+mn-lt"/>
                <a:ea typeface="+mn-ea"/>
                <a:cs typeface="+mn-cs"/>
              </a:rPr>
              <a:t>to run before any time-sharing process but must defer to real-time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Time-shared (59-0): The lowest-priority processes, intended for user applications</a:t>
            </a:r>
          </a:p>
          <a:p>
            <a:r>
              <a:rPr lang="en-US" sz="1200" kern="1200" baseline="0" dirty="0" smtClean="0">
                <a:solidFill>
                  <a:schemeClr val="tx1"/>
                </a:solidFill>
                <a:latin typeface="+mn-lt"/>
                <a:ea typeface="+mn-ea"/>
                <a:cs typeface="+mn-cs"/>
              </a:rPr>
              <a:t>other than real-time applications.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31790448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Figure 10.13 indicates how scheduling is implemented in SVR4. A dispatch</a:t>
            </a:r>
          </a:p>
          <a:p>
            <a:r>
              <a:rPr lang="en-US" sz="1200" kern="1200" baseline="0" dirty="0" smtClean="0">
                <a:solidFill>
                  <a:schemeClr val="tx1"/>
                </a:solidFill>
                <a:latin typeface="+mn-lt"/>
                <a:ea typeface="+mn-ea"/>
                <a:cs typeface="+mn-cs"/>
              </a:rPr>
              <a:t>queue is associated with each priority level, and processes at a given priority level</a:t>
            </a:r>
          </a:p>
          <a:p>
            <a:r>
              <a:rPr lang="en-US" sz="1200" kern="1200" baseline="0" dirty="0" smtClean="0">
                <a:solidFill>
                  <a:schemeClr val="tx1"/>
                </a:solidFill>
                <a:latin typeface="+mn-lt"/>
                <a:ea typeface="+mn-ea"/>
                <a:cs typeface="+mn-cs"/>
              </a:rPr>
              <a:t>are executed in round-robin fashion. A bit-map vector, dqactmap , contains one bit</a:t>
            </a:r>
          </a:p>
          <a:p>
            <a:r>
              <a:rPr lang="en-US" sz="1200" kern="1200" baseline="0" dirty="0" smtClean="0">
                <a:solidFill>
                  <a:schemeClr val="tx1"/>
                </a:solidFill>
                <a:latin typeface="+mn-lt"/>
                <a:ea typeface="+mn-ea"/>
                <a:cs typeface="+mn-cs"/>
              </a:rPr>
              <a:t>for each priority level; the bit is set to one for any priority level with a nonempty</a:t>
            </a:r>
          </a:p>
          <a:p>
            <a:r>
              <a:rPr lang="en-US" sz="1200" kern="1200" baseline="0" dirty="0" smtClean="0">
                <a:solidFill>
                  <a:schemeClr val="tx1"/>
                </a:solidFill>
                <a:latin typeface="+mn-lt"/>
                <a:ea typeface="+mn-ea"/>
                <a:cs typeface="+mn-cs"/>
              </a:rPr>
              <a:t>queue. Whenever a running process leaves the Running state, due to a block, timeslice</a:t>
            </a:r>
          </a:p>
          <a:p>
            <a:r>
              <a:rPr lang="en-US" sz="1200" kern="1200" baseline="0" dirty="0" smtClean="0">
                <a:solidFill>
                  <a:schemeClr val="tx1"/>
                </a:solidFill>
                <a:latin typeface="+mn-lt"/>
                <a:ea typeface="+mn-ea"/>
                <a:cs typeface="+mn-cs"/>
              </a:rPr>
              <a:t>expiration, or preemption, the dispatcher checks dqactmap and dispatches a</a:t>
            </a:r>
          </a:p>
          <a:p>
            <a:r>
              <a:rPr lang="en-US" sz="1200" kern="1200" baseline="0" dirty="0" smtClean="0">
                <a:solidFill>
                  <a:schemeClr val="tx1"/>
                </a:solidFill>
                <a:latin typeface="+mn-lt"/>
                <a:ea typeface="+mn-ea"/>
                <a:cs typeface="+mn-cs"/>
              </a:rPr>
              <a:t>ready process from the highest-priority nonempty queue. In addition, whenever a</a:t>
            </a:r>
          </a:p>
          <a:p>
            <a:r>
              <a:rPr lang="en-US" sz="1200" kern="1200" baseline="0" dirty="0" smtClean="0">
                <a:solidFill>
                  <a:schemeClr val="tx1"/>
                </a:solidFill>
                <a:latin typeface="+mn-lt"/>
                <a:ea typeface="+mn-ea"/>
                <a:cs typeface="+mn-cs"/>
              </a:rPr>
              <a:t>defined preemption point is reached, the kernel checks a flag called kprunrun . If</a:t>
            </a:r>
          </a:p>
          <a:p>
            <a:r>
              <a:rPr lang="en-US" sz="1200" kern="1200" baseline="0" dirty="0" smtClean="0">
                <a:solidFill>
                  <a:schemeClr val="tx1"/>
                </a:solidFill>
                <a:latin typeface="+mn-lt"/>
                <a:ea typeface="+mn-ea"/>
                <a:cs typeface="+mn-cs"/>
              </a:rPr>
              <a:t>set, this indicates that at least one real-time process is in the Ready state, and the</a:t>
            </a:r>
          </a:p>
          <a:p>
            <a:r>
              <a:rPr lang="en-US" sz="1200" kern="1200" baseline="0" dirty="0" smtClean="0">
                <a:solidFill>
                  <a:schemeClr val="tx1"/>
                </a:solidFill>
                <a:latin typeface="+mn-lt"/>
                <a:ea typeface="+mn-ea"/>
                <a:cs typeface="+mn-cs"/>
              </a:rPr>
              <a:t>kernel preempts the current process if it is of lower priority than the highest-priority</a:t>
            </a:r>
          </a:p>
          <a:p>
            <a:r>
              <a:rPr lang="en-US" sz="1200" kern="1200" baseline="0" dirty="0" smtClean="0">
                <a:solidFill>
                  <a:schemeClr val="tx1"/>
                </a:solidFill>
                <a:latin typeface="+mn-lt"/>
                <a:ea typeface="+mn-ea"/>
                <a:cs typeface="+mn-cs"/>
              </a:rPr>
              <a:t>real-time ready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the time-sharing class, the priority of a process is variable. The scheduler</a:t>
            </a:r>
          </a:p>
          <a:p>
            <a:r>
              <a:rPr lang="en-US" sz="1200" kern="1200" baseline="0" dirty="0" smtClean="0">
                <a:solidFill>
                  <a:schemeClr val="tx1"/>
                </a:solidFill>
                <a:latin typeface="+mn-lt"/>
                <a:ea typeface="+mn-ea"/>
                <a:cs typeface="+mn-cs"/>
              </a:rPr>
              <a:t>reduces the priority of a process each time it uses up a time quantum, and it raises its</a:t>
            </a:r>
          </a:p>
          <a:p>
            <a:r>
              <a:rPr lang="en-US" sz="1200" kern="1200" baseline="0" dirty="0" smtClean="0">
                <a:solidFill>
                  <a:schemeClr val="tx1"/>
                </a:solidFill>
                <a:latin typeface="+mn-lt"/>
                <a:ea typeface="+mn-ea"/>
                <a:cs typeface="+mn-cs"/>
              </a:rPr>
              <a:t>priority if it blocks on an event or resource. The time quantum allocated to a timesharing</a:t>
            </a:r>
          </a:p>
          <a:p>
            <a:r>
              <a:rPr lang="en-US" sz="1200" kern="1200" baseline="0" dirty="0" smtClean="0">
                <a:solidFill>
                  <a:schemeClr val="tx1"/>
                </a:solidFill>
                <a:latin typeface="+mn-lt"/>
                <a:ea typeface="+mn-ea"/>
                <a:cs typeface="+mn-cs"/>
              </a:rPr>
              <a:t>process depends on its priority, ranging from 100 ms for priority 0 to 10 ms</a:t>
            </a:r>
          </a:p>
          <a:p>
            <a:r>
              <a:rPr lang="en-US" sz="1200" kern="1200" baseline="0" dirty="0" smtClean="0">
                <a:solidFill>
                  <a:schemeClr val="tx1"/>
                </a:solidFill>
                <a:latin typeface="+mn-lt"/>
                <a:ea typeface="+mn-ea"/>
                <a:cs typeface="+mn-cs"/>
              </a:rPr>
              <a:t>for priority 59. Each real-time process has a fixed priority and a fixed time quantum.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20879634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UNIX FreeBSD scheduler is designed to provide a more efficient operation</a:t>
            </a:r>
          </a:p>
          <a:p>
            <a:r>
              <a:rPr lang="en-US" sz="1200" kern="1200" baseline="0" dirty="0" smtClean="0">
                <a:solidFill>
                  <a:schemeClr val="tx1"/>
                </a:solidFill>
                <a:latin typeface="+mn-lt"/>
                <a:ea typeface="+mn-ea"/>
                <a:cs typeface="+mn-cs"/>
              </a:rPr>
              <a:t>than previous UNIX schedulers under heavy load and when used on a multiprocessor</a:t>
            </a:r>
          </a:p>
          <a:p>
            <a:r>
              <a:rPr lang="en-US" sz="1200" kern="1200" baseline="0" dirty="0" smtClean="0">
                <a:solidFill>
                  <a:schemeClr val="tx1"/>
                </a:solidFill>
                <a:latin typeface="+mn-lt"/>
                <a:ea typeface="+mn-ea"/>
                <a:cs typeface="+mn-cs"/>
              </a:rPr>
              <a:t>or multicore platform. The scheduler is quite complex and here we present on</a:t>
            </a:r>
          </a:p>
          <a:p>
            <a:r>
              <a:rPr lang="en-US" sz="1200" kern="1200" baseline="0" dirty="0" smtClean="0">
                <a:solidFill>
                  <a:schemeClr val="tx1"/>
                </a:solidFill>
                <a:latin typeface="+mn-lt"/>
                <a:ea typeface="+mn-ea"/>
                <a:cs typeface="+mn-cs"/>
              </a:rPr>
              <a:t>overview of the most significant design features; for more detail, see [MCKU05]</a:t>
            </a:r>
          </a:p>
          <a:p>
            <a:r>
              <a:rPr lang="en-US" sz="1200" kern="1200" baseline="0" dirty="0" smtClean="0">
                <a:solidFill>
                  <a:schemeClr val="tx1"/>
                </a:solidFill>
                <a:latin typeface="+mn-lt"/>
                <a:ea typeface="+mn-ea"/>
                <a:cs typeface="+mn-cs"/>
              </a:rPr>
              <a:t>and [ROBE03].</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underlying priority mechanism in the FreeBSD 5.1 scheduler is similar to that</a:t>
            </a:r>
          </a:p>
          <a:p>
            <a:r>
              <a:rPr lang="en-US" sz="1200" kern="1200" baseline="0" dirty="0" smtClean="0">
                <a:solidFill>
                  <a:schemeClr val="tx1"/>
                </a:solidFill>
                <a:latin typeface="+mn-lt"/>
                <a:ea typeface="+mn-ea"/>
                <a:cs typeface="+mn-cs"/>
              </a:rPr>
              <a:t>of UNIX SVR4. For FreeBSD, five priority classes are defined ( Table 10.5 ); the</a:t>
            </a:r>
          </a:p>
          <a:p>
            <a:r>
              <a:rPr lang="en-US" sz="1200" kern="1200" baseline="0" dirty="0" smtClean="0">
                <a:solidFill>
                  <a:schemeClr val="tx1"/>
                </a:solidFill>
                <a:latin typeface="+mn-lt"/>
                <a:ea typeface="+mn-ea"/>
                <a:cs typeface="+mn-cs"/>
              </a:rPr>
              <a:t>first two classes are for kernel-mode thread and the remaining classes for user-mode</a:t>
            </a:r>
          </a:p>
          <a:p>
            <a:r>
              <a:rPr lang="en-US" sz="1200" kern="1200" baseline="0" dirty="0" smtClean="0">
                <a:solidFill>
                  <a:schemeClr val="tx1"/>
                </a:solidFill>
                <a:latin typeface="+mn-lt"/>
                <a:ea typeface="+mn-ea"/>
                <a:cs typeface="+mn-cs"/>
              </a:rPr>
              <a:t>threads. Kernel threads execute code that is complied into the kernel’s load image</a:t>
            </a:r>
          </a:p>
          <a:p>
            <a:r>
              <a:rPr lang="en-US" sz="1200" kern="1200" baseline="0" dirty="0" smtClean="0">
                <a:solidFill>
                  <a:schemeClr val="tx1"/>
                </a:solidFill>
                <a:latin typeface="+mn-lt"/>
                <a:ea typeface="+mn-ea"/>
                <a:cs typeface="+mn-cs"/>
              </a:rPr>
              <a:t>and operate with the kernel’s privileged execution 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highest-priority threads are referred to as </a:t>
            </a:r>
            <a:r>
              <a:rPr lang="en-US" sz="1200" i="1" kern="1200" baseline="0" dirty="0" smtClean="0">
                <a:solidFill>
                  <a:schemeClr val="tx1"/>
                </a:solidFill>
                <a:latin typeface="+mn-lt"/>
                <a:ea typeface="+mn-ea"/>
                <a:cs typeface="+mn-cs"/>
              </a:rPr>
              <a:t>bottom-half kernel. Threads in</a:t>
            </a:r>
          </a:p>
          <a:p>
            <a:r>
              <a:rPr lang="en-US" sz="1200" kern="1200" baseline="0" dirty="0" smtClean="0">
                <a:solidFill>
                  <a:schemeClr val="tx1"/>
                </a:solidFill>
                <a:latin typeface="+mn-lt"/>
                <a:ea typeface="+mn-ea"/>
                <a:cs typeface="+mn-cs"/>
              </a:rPr>
              <a:t>this class run in the kernel are scheduled based on interrupt priorities. These priorities</a:t>
            </a:r>
          </a:p>
          <a:p>
            <a:r>
              <a:rPr lang="en-US" sz="1200" kern="1200" baseline="0" dirty="0" smtClean="0">
                <a:solidFill>
                  <a:schemeClr val="tx1"/>
                </a:solidFill>
                <a:latin typeface="+mn-lt"/>
                <a:ea typeface="+mn-ea"/>
                <a:cs typeface="+mn-cs"/>
              </a:rPr>
              <a:t>are set when the corresponding devices are configured and do not change.</a:t>
            </a:r>
          </a:p>
          <a:p>
            <a:r>
              <a:rPr lang="en-US" sz="1200" i="1" kern="1200" baseline="0" dirty="0" smtClean="0">
                <a:solidFill>
                  <a:schemeClr val="tx1"/>
                </a:solidFill>
                <a:latin typeface="+mn-lt"/>
                <a:ea typeface="+mn-ea"/>
                <a:cs typeface="+mn-cs"/>
              </a:rPr>
              <a:t>Top-half kernel threads also run in the kernel and execute various kernel functions.</a:t>
            </a:r>
          </a:p>
          <a:p>
            <a:r>
              <a:rPr lang="en-US" sz="1200" kern="1200" baseline="0" dirty="0" smtClean="0">
                <a:solidFill>
                  <a:schemeClr val="tx1"/>
                </a:solidFill>
                <a:latin typeface="+mn-lt"/>
                <a:ea typeface="+mn-ea"/>
                <a:cs typeface="+mn-cs"/>
              </a:rPr>
              <a:t>These priorities are set based on predefined priorities and never change.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next lower priority class is referred to as </a:t>
            </a:r>
            <a:r>
              <a:rPr lang="en-US" sz="1200" i="1" kern="1200" baseline="0" dirty="0" smtClean="0">
                <a:solidFill>
                  <a:schemeClr val="tx1"/>
                </a:solidFill>
                <a:latin typeface="+mn-lt"/>
                <a:ea typeface="+mn-ea"/>
                <a:cs typeface="+mn-cs"/>
              </a:rPr>
              <a:t>real-time user. A thread with a</a:t>
            </a:r>
          </a:p>
          <a:p>
            <a:r>
              <a:rPr lang="en-US" sz="1200" kern="1200" baseline="0" dirty="0" smtClean="0">
                <a:solidFill>
                  <a:schemeClr val="tx1"/>
                </a:solidFill>
                <a:latin typeface="+mn-lt"/>
                <a:ea typeface="+mn-ea"/>
                <a:cs typeface="+mn-cs"/>
              </a:rPr>
              <a:t>real-time priority is not subject to priority degradation. That is, a real-time thread</a:t>
            </a:r>
          </a:p>
          <a:p>
            <a:r>
              <a:rPr lang="en-US" sz="1200" kern="1200" baseline="0" dirty="0" smtClean="0">
                <a:solidFill>
                  <a:schemeClr val="tx1"/>
                </a:solidFill>
                <a:latin typeface="+mn-lt"/>
                <a:ea typeface="+mn-ea"/>
                <a:cs typeface="+mn-cs"/>
              </a:rPr>
              <a:t>maintains the priority it began with and does not drop to a lower priority as a result</a:t>
            </a:r>
          </a:p>
          <a:p>
            <a:r>
              <a:rPr lang="en-US" sz="1200" kern="1200" baseline="0" dirty="0" smtClean="0">
                <a:solidFill>
                  <a:schemeClr val="tx1"/>
                </a:solidFill>
                <a:latin typeface="+mn-lt"/>
                <a:ea typeface="+mn-ea"/>
                <a:cs typeface="+mn-cs"/>
              </a:rPr>
              <a:t>of using resources. Next comes the </a:t>
            </a:r>
            <a:r>
              <a:rPr lang="en-US" sz="1200" i="1" kern="1200" baseline="0" dirty="0" smtClean="0">
                <a:solidFill>
                  <a:schemeClr val="tx1"/>
                </a:solidFill>
                <a:latin typeface="+mn-lt"/>
                <a:ea typeface="+mn-ea"/>
                <a:cs typeface="+mn-cs"/>
              </a:rPr>
              <a:t>time-sharing user priority class. For threads in</a:t>
            </a:r>
          </a:p>
          <a:p>
            <a:r>
              <a:rPr lang="en-US" sz="1200" kern="1200" baseline="0" dirty="0" smtClean="0">
                <a:solidFill>
                  <a:schemeClr val="tx1"/>
                </a:solidFill>
                <a:latin typeface="+mn-lt"/>
                <a:ea typeface="+mn-ea"/>
                <a:cs typeface="+mn-cs"/>
              </a:rPr>
              <a:t>this class, priority is periodically recalculated based on a number of parameters,</a:t>
            </a:r>
          </a:p>
          <a:p>
            <a:r>
              <a:rPr lang="en-US" sz="1200" kern="1200" baseline="0" dirty="0" smtClean="0">
                <a:solidFill>
                  <a:schemeClr val="tx1"/>
                </a:solidFill>
                <a:latin typeface="+mn-lt"/>
                <a:ea typeface="+mn-ea"/>
                <a:cs typeface="+mn-cs"/>
              </a:rPr>
              <a:t>including the amount of processor time used, the amount of memory resources</a:t>
            </a:r>
          </a:p>
          <a:p>
            <a:r>
              <a:rPr lang="en-US" sz="1200" kern="1200" baseline="0" dirty="0" smtClean="0">
                <a:solidFill>
                  <a:schemeClr val="tx1"/>
                </a:solidFill>
                <a:latin typeface="+mn-lt"/>
                <a:ea typeface="+mn-ea"/>
                <a:cs typeface="+mn-cs"/>
              </a:rPr>
              <a:t>held, and other resource consumption parameters. The lowest range of priorities is</a:t>
            </a:r>
          </a:p>
          <a:p>
            <a:r>
              <a:rPr lang="en-US" sz="1200" kern="1200" baseline="0" dirty="0" smtClean="0">
                <a:solidFill>
                  <a:schemeClr val="tx1"/>
                </a:solidFill>
                <a:latin typeface="+mn-lt"/>
                <a:ea typeface="+mn-ea"/>
                <a:cs typeface="+mn-cs"/>
              </a:rPr>
              <a:t>referred to as the </a:t>
            </a:r>
            <a:r>
              <a:rPr lang="en-US" sz="1200" i="1" kern="1200" baseline="0" dirty="0" smtClean="0">
                <a:solidFill>
                  <a:schemeClr val="tx1"/>
                </a:solidFill>
                <a:latin typeface="+mn-lt"/>
                <a:ea typeface="+mn-ea"/>
                <a:cs typeface="+mn-cs"/>
              </a:rPr>
              <a:t>idle user class. This class is intended for applications that will only</a:t>
            </a:r>
          </a:p>
          <a:p>
            <a:r>
              <a:rPr lang="en-US" sz="1200" kern="1200" baseline="0" dirty="0" smtClean="0">
                <a:solidFill>
                  <a:schemeClr val="tx1"/>
                </a:solidFill>
                <a:latin typeface="+mn-lt"/>
                <a:ea typeface="+mn-ea"/>
                <a:cs typeface="+mn-cs"/>
              </a:rPr>
              <a:t>consume processor time when no other threads are ready to execute.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2312506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latest version of the FreeBSD scheduler, introduced with FreeBSD 5.0, was</a:t>
            </a:r>
          </a:p>
          <a:p>
            <a:r>
              <a:rPr lang="en-US" sz="1200" kern="1200" baseline="0" dirty="0" smtClean="0">
                <a:solidFill>
                  <a:schemeClr val="tx1"/>
                </a:solidFill>
                <a:latin typeface="+mn-lt"/>
                <a:ea typeface="+mn-ea"/>
                <a:cs typeface="+mn-cs"/>
              </a:rPr>
              <a:t>designed to provide effective scheduling for a SMP or multicore system. The new</a:t>
            </a:r>
          </a:p>
          <a:p>
            <a:r>
              <a:rPr lang="en-US" sz="1200" kern="1200" baseline="0" dirty="0" smtClean="0">
                <a:solidFill>
                  <a:schemeClr val="tx1"/>
                </a:solidFill>
                <a:latin typeface="+mn-lt"/>
                <a:ea typeface="+mn-ea"/>
                <a:cs typeface="+mn-cs"/>
              </a:rPr>
              <a:t>scheduler meets three design goals: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Address the need for processor affinity in SMP and multicore systems. The term</a:t>
            </a:r>
          </a:p>
          <a:p>
            <a:r>
              <a:rPr lang="en-US" sz="1200" i="1" kern="1200" baseline="0" dirty="0" smtClean="0">
                <a:solidFill>
                  <a:schemeClr val="tx1"/>
                </a:solidFill>
                <a:latin typeface="+mn-lt"/>
                <a:ea typeface="+mn-ea"/>
                <a:cs typeface="+mn-cs"/>
              </a:rPr>
              <a:t>processor affinity refers to a scheduler that only migrates a thread (moves thread</a:t>
            </a:r>
          </a:p>
          <a:p>
            <a:r>
              <a:rPr lang="en-US" sz="1200" kern="1200" baseline="0" dirty="0" smtClean="0">
                <a:solidFill>
                  <a:schemeClr val="tx1"/>
                </a:solidFill>
                <a:latin typeface="+mn-lt"/>
                <a:ea typeface="+mn-ea"/>
                <a:cs typeface="+mn-cs"/>
              </a:rPr>
              <a:t>from one processor to another) when necessary to avoid having an idle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Provide better support for multithreading on multicore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Improve the performance of the scheduling algorithm, so that it is no longer a</a:t>
            </a:r>
          </a:p>
          <a:p>
            <a:r>
              <a:rPr lang="en-US" sz="1200" kern="1200" baseline="0" dirty="0" smtClean="0">
                <a:solidFill>
                  <a:schemeClr val="tx1"/>
                </a:solidFill>
                <a:latin typeface="+mn-lt"/>
                <a:ea typeface="+mn-ea"/>
                <a:cs typeface="+mn-cs"/>
              </a:rPr>
              <a:t>function of the number of threads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subsection, we look at three key features of the new scheduler: queue</a:t>
            </a:r>
          </a:p>
          <a:p>
            <a:r>
              <a:rPr lang="en-US" sz="1200" kern="1200" baseline="0" dirty="0" smtClean="0">
                <a:solidFill>
                  <a:schemeClr val="tx1"/>
                </a:solidFill>
                <a:latin typeface="+mn-lt"/>
                <a:ea typeface="+mn-ea"/>
                <a:cs typeface="+mn-cs"/>
              </a:rPr>
              <a:t>structure, interactivity scoring, and thread migration.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362667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saw in Chapter 4 that a single application can be effectively implemented as a collection of threads within a single process. In this case, the programmer must explicitly specify the potential parallelism of an application. Typically, there will need to be rather a high degree of coordination and interaction among the threads of an application, leading to a medium-grain level of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Whereas independent, very coarse, and coarse-grained parallelism can be supported on either a multiprogrammed uniprocessor or a multiprocessor with little or no impact on the scheduling function, we need to reexamine scheduling when dealing with the scheduling of threads. Because the various threads of an application interact so frequently, scheduling decisions concerning one thread may affect the performance of the entire application. We return to this issue later in this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6954570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The previous version of the FreeBSD schedule used a single</a:t>
            </a:r>
          </a:p>
          <a:p>
            <a:r>
              <a:rPr lang="en-US" sz="1200" kern="1200" baseline="0" dirty="0" smtClean="0">
                <a:solidFill>
                  <a:schemeClr val="tx1"/>
                </a:solidFill>
                <a:latin typeface="+mn-lt"/>
                <a:ea typeface="+mn-ea"/>
                <a:cs typeface="+mn-cs"/>
              </a:rPr>
              <a:t>global scheduling queue for all processors that it traverses once per second to</a:t>
            </a:r>
          </a:p>
          <a:p>
            <a:r>
              <a:rPr lang="en-US" sz="1200" kern="1200" baseline="0" dirty="0" smtClean="0">
                <a:solidFill>
                  <a:schemeClr val="tx1"/>
                </a:solidFill>
                <a:latin typeface="+mn-lt"/>
                <a:ea typeface="+mn-ea"/>
                <a:cs typeface="+mn-cs"/>
              </a:rPr>
              <a:t>recalculate their priorities. The use of a single list for all threads means that the</a:t>
            </a:r>
          </a:p>
          <a:p>
            <a:r>
              <a:rPr lang="en-US" sz="1200" kern="1200" baseline="0" dirty="0" smtClean="0">
                <a:solidFill>
                  <a:schemeClr val="tx1"/>
                </a:solidFill>
                <a:latin typeface="+mn-lt"/>
                <a:ea typeface="+mn-ea"/>
                <a:cs typeface="+mn-cs"/>
              </a:rPr>
              <a:t>performance of the scheduler is dependent on the number of tasks in the system, and</a:t>
            </a:r>
          </a:p>
          <a:p>
            <a:r>
              <a:rPr lang="en-US" sz="1200" kern="1200" baseline="0" dirty="0" smtClean="0">
                <a:solidFill>
                  <a:schemeClr val="tx1"/>
                </a:solidFill>
                <a:latin typeface="+mn-lt"/>
                <a:ea typeface="+mn-ea"/>
                <a:cs typeface="+mn-cs"/>
              </a:rPr>
              <a:t>as the number of tasks grows, more processor time must be spent in the scheduler</a:t>
            </a:r>
          </a:p>
          <a:p>
            <a:r>
              <a:rPr lang="en-US" sz="1200" kern="1200" baseline="0" dirty="0" smtClean="0">
                <a:solidFill>
                  <a:schemeClr val="tx1"/>
                </a:solidFill>
                <a:latin typeface="+mn-lt"/>
                <a:ea typeface="+mn-ea"/>
                <a:cs typeface="+mn-cs"/>
              </a:rPr>
              <a:t>maintaining the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new scheduler performs scheduling independently for each processor. For</a:t>
            </a:r>
          </a:p>
          <a:p>
            <a:r>
              <a:rPr lang="en-US" sz="1200" kern="1200" baseline="0" dirty="0" smtClean="0">
                <a:solidFill>
                  <a:schemeClr val="tx1"/>
                </a:solidFill>
                <a:latin typeface="+mn-lt"/>
                <a:ea typeface="+mn-ea"/>
                <a:cs typeface="+mn-cs"/>
              </a:rPr>
              <a:t>each processor, three queues are maintained. Each of the queues has the structure</a:t>
            </a:r>
          </a:p>
          <a:p>
            <a:r>
              <a:rPr lang="en-US" sz="1200" kern="1200" baseline="0" dirty="0" smtClean="0">
                <a:solidFill>
                  <a:schemeClr val="tx1"/>
                </a:solidFill>
                <a:latin typeface="+mn-lt"/>
                <a:ea typeface="+mn-ea"/>
                <a:cs typeface="+mn-cs"/>
              </a:rPr>
              <a:t>shown in Figure 10.14 for SVR4. Two </a:t>
            </a:r>
            <a:r>
              <a:rPr lang="en-US" sz="1200" kern="1200" baseline="0" dirty="0" err="1" smtClean="0">
                <a:solidFill>
                  <a:schemeClr val="tx1"/>
                </a:solidFill>
                <a:latin typeface="+mn-lt"/>
                <a:ea typeface="+mn-ea"/>
                <a:cs typeface="+mn-cs"/>
              </a:rPr>
              <a:t>runqueues</a:t>
            </a:r>
            <a:r>
              <a:rPr lang="en-US" sz="1200" kern="1200" baseline="0" dirty="0" smtClean="0">
                <a:solidFill>
                  <a:schemeClr val="tx1"/>
                </a:solidFill>
                <a:latin typeface="+mn-lt"/>
                <a:ea typeface="+mn-ea"/>
                <a:cs typeface="+mn-cs"/>
              </a:rPr>
              <a:t> implement the kernel, real-time,</a:t>
            </a:r>
          </a:p>
          <a:p>
            <a:r>
              <a:rPr lang="en-US" sz="1200" kern="1200" baseline="0" dirty="0" smtClean="0">
                <a:solidFill>
                  <a:schemeClr val="tx1"/>
                </a:solidFill>
                <a:latin typeface="+mn-lt"/>
                <a:ea typeface="+mn-ea"/>
                <a:cs typeface="+mn-cs"/>
              </a:rPr>
              <a:t>and time-sharing scheduling classes (priorities 0 through 223). The third queue is</a:t>
            </a:r>
          </a:p>
          <a:p>
            <a:r>
              <a:rPr lang="en-US" sz="1200" kern="1200" baseline="0" dirty="0" smtClean="0">
                <a:solidFill>
                  <a:schemeClr val="tx1"/>
                </a:solidFill>
                <a:latin typeface="+mn-lt"/>
                <a:ea typeface="+mn-ea"/>
                <a:cs typeface="+mn-cs"/>
              </a:rPr>
              <a:t>only for the idle class (priorities 224 through 255).</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two </a:t>
            </a:r>
            <a:r>
              <a:rPr lang="en-US" sz="1200" kern="1200" baseline="0" dirty="0" err="1" smtClean="0">
                <a:solidFill>
                  <a:schemeClr val="tx1"/>
                </a:solidFill>
                <a:latin typeface="+mn-lt"/>
                <a:ea typeface="+mn-ea"/>
                <a:cs typeface="+mn-cs"/>
              </a:rPr>
              <a:t>runqueues</a:t>
            </a:r>
            <a:r>
              <a:rPr lang="en-US" sz="1200" kern="1200" baseline="0" dirty="0" smtClean="0">
                <a:solidFill>
                  <a:schemeClr val="tx1"/>
                </a:solidFill>
                <a:latin typeface="+mn-lt"/>
                <a:ea typeface="+mn-ea"/>
                <a:cs typeface="+mn-cs"/>
              </a:rPr>
              <a:t> are designated current  and next.  Every thread that is</a:t>
            </a:r>
          </a:p>
          <a:p>
            <a:r>
              <a:rPr lang="en-US" sz="1200" kern="1200" baseline="0" dirty="0" smtClean="0">
                <a:solidFill>
                  <a:schemeClr val="tx1"/>
                </a:solidFill>
                <a:latin typeface="+mn-lt"/>
                <a:ea typeface="+mn-ea"/>
                <a:cs typeface="+mn-cs"/>
              </a:rPr>
              <a:t>granted a </a:t>
            </a:r>
            <a:r>
              <a:rPr lang="en-US" sz="1200" kern="1200" baseline="0" dirty="0" err="1" smtClean="0">
                <a:solidFill>
                  <a:schemeClr val="tx1"/>
                </a:solidFill>
                <a:latin typeface="+mn-lt"/>
                <a:ea typeface="+mn-ea"/>
                <a:cs typeface="+mn-cs"/>
              </a:rPr>
              <a:t>timeslice</a:t>
            </a:r>
            <a:r>
              <a:rPr lang="en-US" sz="1200" kern="1200" baseline="0" dirty="0" smtClean="0">
                <a:solidFill>
                  <a:schemeClr val="tx1"/>
                </a:solidFill>
                <a:latin typeface="+mn-lt"/>
                <a:ea typeface="+mn-ea"/>
                <a:cs typeface="+mn-cs"/>
              </a:rPr>
              <a:t> (place in the Ready state) is placed in either the current queue</a:t>
            </a:r>
          </a:p>
          <a:p>
            <a:r>
              <a:rPr lang="en-US" sz="1200" kern="1200" baseline="0" dirty="0" smtClean="0">
                <a:solidFill>
                  <a:schemeClr val="tx1"/>
                </a:solidFill>
                <a:latin typeface="+mn-lt"/>
                <a:ea typeface="+mn-ea"/>
                <a:cs typeface="+mn-cs"/>
              </a:rPr>
              <a:t>or the next queue, as explained subsequently, at the appropriate priority for that</a:t>
            </a:r>
          </a:p>
          <a:p>
            <a:r>
              <a:rPr lang="en-US" sz="1200" kern="1200" baseline="0" dirty="0" smtClean="0">
                <a:solidFill>
                  <a:schemeClr val="tx1"/>
                </a:solidFill>
                <a:latin typeface="+mn-lt"/>
                <a:ea typeface="+mn-ea"/>
                <a:cs typeface="+mn-cs"/>
              </a:rPr>
              <a:t> thread. The scheduler for a processor selects threads from the current queue in priority</a:t>
            </a:r>
          </a:p>
          <a:p>
            <a:r>
              <a:rPr lang="en-US" sz="1200" kern="1200" baseline="0" dirty="0" smtClean="0">
                <a:solidFill>
                  <a:schemeClr val="tx1"/>
                </a:solidFill>
                <a:latin typeface="+mn-lt"/>
                <a:ea typeface="+mn-ea"/>
                <a:cs typeface="+mn-cs"/>
              </a:rPr>
              <a:t>order until the current queue is empty. When the current queue is empty, the</a:t>
            </a:r>
          </a:p>
          <a:p>
            <a:r>
              <a:rPr lang="en-US" sz="1200" kern="1200" baseline="0" dirty="0" smtClean="0">
                <a:solidFill>
                  <a:schemeClr val="tx1"/>
                </a:solidFill>
                <a:latin typeface="+mn-lt"/>
                <a:ea typeface="+mn-ea"/>
                <a:cs typeface="+mn-cs"/>
              </a:rPr>
              <a:t>scheduler swaps the current and next queue and begins to schedule threads from the</a:t>
            </a:r>
          </a:p>
          <a:p>
            <a:r>
              <a:rPr lang="en-US" sz="1200" kern="1200" baseline="0" dirty="0" smtClean="0">
                <a:solidFill>
                  <a:schemeClr val="tx1"/>
                </a:solidFill>
                <a:latin typeface="+mn-lt"/>
                <a:ea typeface="+mn-ea"/>
                <a:cs typeface="+mn-cs"/>
              </a:rPr>
              <a:t>new current queue. The use of two </a:t>
            </a:r>
            <a:r>
              <a:rPr lang="en-US" sz="1200" kern="1200" baseline="0" dirty="0" err="1" smtClean="0">
                <a:solidFill>
                  <a:schemeClr val="tx1"/>
                </a:solidFill>
                <a:latin typeface="+mn-lt"/>
                <a:ea typeface="+mn-ea"/>
                <a:cs typeface="+mn-cs"/>
              </a:rPr>
              <a:t>runqueues</a:t>
            </a:r>
            <a:r>
              <a:rPr lang="en-US" sz="1200" kern="1200" baseline="0" dirty="0" smtClean="0">
                <a:solidFill>
                  <a:schemeClr val="tx1"/>
                </a:solidFill>
                <a:latin typeface="+mn-lt"/>
                <a:ea typeface="+mn-ea"/>
                <a:cs typeface="+mn-cs"/>
              </a:rPr>
              <a:t> guarantees that each thread will be</a:t>
            </a:r>
          </a:p>
          <a:p>
            <a:r>
              <a:rPr lang="en-US" sz="1200" kern="1200" baseline="0" dirty="0" smtClean="0">
                <a:solidFill>
                  <a:schemeClr val="tx1"/>
                </a:solidFill>
                <a:latin typeface="+mn-lt"/>
                <a:ea typeface="+mn-ea"/>
                <a:cs typeface="+mn-cs"/>
              </a:rPr>
              <a:t>granted processor time at least once every two queue switches regardless of priority,</a:t>
            </a:r>
          </a:p>
          <a:p>
            <a:r>
              <a:rPr lang="en-US" sz="1200" kern="1200" baseline="0" dirty="0" smtClean="0">
                <a:solidFill>
                  <a:schemeClr val="tx1"/>
                </a:solidFill>
                <a:latin typeface="+mn-lt"/>
                <a:ea typeface="+mn-ea"/>
                <a:cs typeface="+mn-cs"/>
              </a:rPr>
              <a:t>avoiding starvation.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rules determine the assignment of a thread to either the current queue</a:t>
            </a:r>
          </a:p>
          <a:p>
            <a:r>
              <a:rPr lang="en-US" sz="1200" kern="1200" baseline="0" dirty="0" smtClean="0">
                <a:solidFill>
                  <a:schemeClr val="tx1"/>
                </a:solidFill>
                <a:latin typeface="+mn-lt"/>
                <a:ea typeface="+mn-ea"/>
                <a:cs typeface="+mn-cs"/>
              </a:rPr>
              <a:t>or the next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Kernel and real-time threads are always inserted onto the current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A time-sharing thread is assigned to the current queue if it is interactive (explained</a:t>
            </a:r>
          </a:p>
          <a:p>
            <a:r>
              <a:rPr lang="en-US" sz="1200" kern="1200" baseline="0" dirty="0" smtClean="0">
                <a:solidFill>
                  <a:schemeClr val="tx1"/>
                </a:solidFill>
                <a:latin typeface="+mn-lt"/>
                <a:ea typeface="+mn-ea"/>
                <a:cs typeface="+mn-cs"/>
              </a:rPr>
              <a:t>in the next subsection) or to the next queue otherwise. Inserting interactive</a:t>
            </a:r>
          </a:p>
          <a:p>
            <a:r>
              <a:rPr lang="en-US" sz="1200" kern="1200" baseline="0" dirty="0" smtClean="0">
                <a:solidFill>
                  <a:schemeClr val="tx1"/>
                </a:solidFill>
                <a:latin typeface="+mn-lt"/>
                <a:ea typeface="+mn-ea"/>
                <a:cs typeface="+mn-cs"/>
              </a:rPr>
              <a:t>threads onto the current queue results in a low interactive response time</a:t>
            </a:r>
          </a:p>
          <a:p>
            <a:r>
              <a:rPr lang="en-US" sz="1200" kern="1200" baseline="0" dirty="0" smtClean="0">
                <a:solidFill>
                  <a:schemeClr val="tx1"/>
                </a:solidFill>
                <a:latin typeface="+mn-lt"/>
                <a:ea typeface="+mn-ea"/>
                <a:cs typeface="+mn-cs"/>
              </a:rPr>
              <a:t>for such threads, compared to other time-sharing threads that do not exhibit a</a:t>
            </a:r>
          </a:p>
          <a:p>
            <a:r>
              <a:rPr lang="en-US" sz="1200" kern="1200" baseline="0" dirty="0" smtClean="0">
                <a:solidFill>
                  <a:schemeClr val="tx1"/>
                </a:solidFill>
                <a:latin typeface="+mn-lt"/>
                <a:ea typeface="+mn-ea"/>
                <a:cs typeface="+mn-cs"/>
              </a:rPr>
              <a:t>high degree of interactivity.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38402214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0" kern="1200" baseline="0" dirty="0" smtClean="0">
                <a:solidFill>
                  <a:schemeClr val="tx1"/>
                </a:solidFill>
                <a:latin typeface="+mn-lt"/>
                <a:ea typeface="+mn-ea"/>
                <a:cs typeface="+mn-cs"/>
              </a:rPr>
              <a:t>thread is considered to be interactive if the ratio of its</a:t>
            </a:r>
          </a:p>
          <a:p>
            <a:r>
              <a:rPr lang="en-US" sz="1200" kern="1200" baseline="0" dirty="0" smtClean="0">
                <a:solidFill>
                  <a:schemeClr val="tx1"/>
                </a:solidFill>
                <a:latin typeface="+mn-lt"/>
                <a:ea typeface="+mn-ea"/>
                <a:cs typeface="+mn-cs"/>
              </a:rPr>
              <a:t>voluntary sleep time versus its runtime is below a certain threshold. Interactive threads</a:t>
            </a:r>
          </a:p>
          <a:p>
            <a:r>
              <a:rPr lang="en-US" sz="1200" kern="1200" baseline="0" dirty="0" smtClean="0">
                <a:solidFill>
                  <a:schemeClr val="tx1"/>
                </a:solidFill>
                <a:latin typeface="+mn-lt"/>
                <a:ea typeface="+mn-ea"/>
                <a:cs typeface="+mn-cs"/>
              </a:rPr>
              <a:t>typically have high sleep times as they wait for user input. These sleep intervals are</a:t>
            </a:r>
          </a:p>
          <a:p>
            <a:r>
              <a:rPr lang="en-US" sz="1200" kern="1200" baseline="0" dirty="0" smtClean="0">
                <a:solidFill>
                  <a:schemeClr val="tx1"/>
                </a:solidFill>
                <a:latin typeface="+mn-lt"/>
                <a:ea typeface="+mn-ea"/>
                <a:cs typeface="+mn-cs"/>
              </a:rPr>
              <a:t>followed by bursts of processor activity as the thread processes the user’s request.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interactivity threshold is defined in the scheduler code and is not configurable.</a:t>
            </a:r>
          </a:p>
          <a:p>
            <a:r>
              <a:rPr lang="en-US" sz="1200" kern="1200" baseline="0" dirty="0" smtClean="0">
                <a:solidFill>
                  <a:schemeClr val="tx1"/>
                </a:solidFill>
                <a:latin typeface="+mn-lt"/>
                <a:ea typeface="+mn-ea"/>
                <a:cs typeface="+mn-cs"/>
              </a:rPr>
              <a:t>The scheduler uses two equations to compute the interactivity score of a</a:t>
            </a:r>
          </a:p>
          <a:p>
            <a:r>
              <a:rPr lang="en-US" sz="1200" kern="1200" baseline="0" dirty="0" smtClean="0">
                <a:solidFill>
                  <a:schemeClr val="tx1"/>
                </a:solidFill>
                <a:latin typeface="+mn-lt"/>
                <a:ea typeface="+mn-ea"/>
                <a:cs typeface="+mn-cs"/>
              </a:rPr>
              <a:t>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 is that threads whose sleep time exceeds their run time score in the</a:t>
            </a:r>
          </a:p>
          <a:p>
            <a:r>
              <a:rPr lang="en-US" sz="1200" kern="1200" baseline="0" dirty="0" smtClean="0">
                <a:solidFill>
                  <a:schemeClr val="tx1"/>
                </a:solidFill>
                <a:latin typeface="+mn-lt"/>
                <a:ea typeface="+mn-ea"/>
                <a:cs typeface="+mn-cs"/>
              </a:rPr>
              <a:t>lower half of the range of interactivity scores, and threads whose run time exceeds</a:t>
            </a:r>
          </a:p>
          <a:p>
            <a:r>
              <a:rPr lang="en-US" sz="1200" kern="1200" baseline="0" dirty="0" smtClean="0">
                <a:solidFill>
                  <a:schemeClr val="tx1"/>
                </a:solidFill>
                <a:latin typeface="+mn-lt"/>
                <a:ea typeface="+mn-ea"/>
                <a:cs typeface="+mn-cs"/>
              </a:rPr>
              <a:t>their sleep time score in the upper half of the range.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5515090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mn-lt"/>
                <a:ea typeface="+mn-ea"/>
                <a:cs typeface="+mn-cs"/>
              </a:rPr>
              <a:t>In general, it is desirable to schedule a Ready thread onto the</a:t>
            </a:r>
          </a:p>
          <a:p>
            <a:r>
              <a:rPr lang="en-US" sz="1200" b="0" kern="1200" baseline="0" dirty="0" smtClean="0">
                <a:solidFill>
                  <a:schemeClr val="tx1"/>
                </a:solidFill>
                <a:latin typeface="+mn-lt"/>
                <a:ea typeface="+mn-ea"/>
                <a:cs typeface="+mn-cs"/>
              </a:rPr>
              <a:t>last processor that it ran on; this is called processor affinity . The alternative is to allow</a:t>
            </a:r>
          </a:p>
          <a:p>
            <a:r>
              <a:rPr lang="en-US" sz="1200" b="0" kern="1200" baseline="0" dirty="0" smtClean="0">
                <a:solidFill>
                  <a:schemeClr val="tx1"/>
                </a:solidFill>
                <a:latin typeface="+mn-lt"/>
                <a:ea typeface="+mn-ea"/>
                <a:cs typeface="+mn-cs"/>
              </a:rPr>
              <a:t>a thread to migrate to another processor for its next execution time slice. Processor</a:t>
            </a:r>
          </a:p>
          <a:p>
            <a:r>
              <a:rPr lang="en-US" sz="1200" b="0" kern="1200" baseline="0" dirty="0" smtClean="0">
                <a:solidFill>
                  <a:schemeClr val="tx1"/>
                </a:solidFill>
                <a:latin typeface="+mn-lt"/>
                <a:ea typeface="+mn-ea"/>
                <a:cs typeface="+mn-cs"/>
              </a:rPr>
              <a:t>affinity is significant because of local caches dedicated to a single processor. When</a:t>
            </a:r>
          </a:p>
          <a:p>
            <a:r>
              <a:rPr lang="en-US" sz="1200" b="0" kern="1200" baseline="0" dirty="0" smtClean="0">
                <a:solidFill>
                  <a:schemeClr val="tx1"/>
                </a:solidFill>
                <a:latin typeface="+mn-lt"/>
                <a:ea typeface="+mn-ea"/>
                <a:cs typeface="+mn-cs"/>
              </a:rPr>
              <a:t>a thread is run, it may still have data in the cache of its last processor. Changing to</a:t>
            </a:r>
          </a:p>
          <a:p>
            <a:r>
              <a:rPr lang="en-US" sz="1200" b="0" kern="1200" baseline="0" dirty="0" smtClean="0">
                <a:solidFill>
                  <a:schemeClr val="tx1"/>
                </a:solidFill>
                <a:latin typeface="+mn-lt"/>
                <a:ea typeface="+mn-ea"/>
                <a:cs typeface="+mn-cs"/>
              </a:rPr>
              <a:t>another processor means that the necessary data must be loaded into caches in the</a:t>
            </a:r>
          </a:p>
          <a:p>
            <a:r>
              <a:rPr lang="en-US" sz="1200" b="0" kern="1200" baseline="0" dirty="0" smtClean="0">
                <a:solidFill>
                  <a:schemeClr val="tx1"/>
                </a:solidFill>
                <a:latin typeface="+mn-lt"/>
                <a:ea typeface="+mn-ea"/>
                <a:cs typeface="+mn-cs"/>
              </a:rPr>
              <a:t>new processor and cache lines from the preceding processor must be invalidated.</a:t>
            </a:r>
          </a:p>
          <a:p>
            <a:r>
              <a:rPr lang="en-US" sz="1200" b="0" kern="1200" baseline="0" dirty="0" smtClean="0">
                <a:solidFill>
                  <a:schemeClr val="tx1"/>
                </a:solidFill>
                <a:latin typeface="+mn-lt"/>
                <a:ea typeface="+mn-ea"/>
                <a:cs typeface="+mn-cs"/>
              </a:rPr>
              <a:t>On the other hand, processor migration may allow a better load balancing and may</a:t>
            </a:r>
          </a:p>
          <a:p>
            <a:r>
              <a:rPr lang="en-US" sz="1200" b="0" kern="1200" baseline="0" dirty="0" smtClean="0">
                <a:solidFill>
                  <a:schemeClr val="tx1"/>
                </a:solidFill>
                <a:latin typeface="+mn-lt"/>
                <a:ea typeface="+mn-ea"/>
                <a:cs typeface="+mn-cs"/>
              </a:rPr>
              <a:t>prevent idle periods on some processors while other processor have more work</a:t>
            </a:r>
          </a:p>
          <a:p>
            <a:r>
              <a:rPr lang="en-US" sz="1200" b="0" kern="1200" baseline="0" dirty="0" smtClean="0">
                <a:solidFill>
                  <a:schemeClr val="tx1"/>
                </a:solidFill>
                <a:latin typeface="+mn-lt"/>
                <a:ea typeface="+mn-ea"/>
                <a:cs typeface="+mn-cs"/>
              </a:rPr>
              <a:t>than they can handle in a timely fashion.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FreeBSD scheduler supports two mechanisms for thread migration to balance</a:t>
            </a:r>
          </a:p>
          <a:p>
            <a:r>
              <a:rPr lang="en-US" sz="1200" b="0" kern="1200" baseline="0" dirty="0" smtClean="0">
                <a:solidFill>
                  <a:schemeClr val="tx1"/>
                </a:solidFill>
                <a:latin typeface="+mn-lt"/>
                <a:ea typeface="+mn-ea"/>
                <a:cs typeface="+mn-cs"/>
              </a:rPr>
              <a:t>load: pull and push. With the pull mechanism , and idle processor steals a thread</a:t>
            </a:r>
          </a:p>
          <a:p>
            <a:r>
              <a:rPr lang="en-US" sz="1200" b="0" kern="1200" baseline="0" dirty="0" smtClean="0">
                <a:solidFill>
                  <a:schemeClr val="tx1"/>
                </a:solidFill>
                <a:latin typeface="+mn-lt"/>
                <a:ea typeface="+mn-ea"/>
                <a:cs typeface="+mn-cs"/>
              </a:rPr>
              <a:t>from a nonidle processor. When a processor has no work to do, it sets a bit in a global</a:t>
            </a:r>
          </a:p>
          <a:p>
            <a:r>
              <a:rPr lang="en-US" sz="1200" b="0" kern="1200" baseline="0" dirty="0" smtClean="0">
                <a:solidFill>
                  <a:schemeClr val="tx1"/>
                </a:solidFill>
                <a:latin typeface="+mn-lt"/>
                <a:ea typeface="+mn-ea"/>
                <a:cs typeface="+mn-cs"/>
              </a:rPr>
              <a:t>bit-mask indicating that it is idle. When an active processor is about to add work to</a:t>
            </a:r>
          </a:p>
          <a:p>
            <a:r>
              <a:rPr lang="en-US" sz="1200" b="0" kern="1200" baseline="0" dirty="0" smtClean="0">
                <a:solidFill>
                  <a:schemeClr val="tx1"/>
                </a:solidFill>
                <a:latin typeface="+mn-lt"/>
                <a:ea typeface="+mn-ea"/>
                <a:cs typeface="+mn-cs"/>
              </a:rPr>
              <a:t>its own run queue, it first checks for such idle bits and if a set idle bit is found, passes</a:t>
            </a:r>
          </a:p>
          <a:p>
            <a:r>
              <a:rPr lang="en-US" sz="1200" b="0" kern="1200" baseline="0" dirty="0" smtClean="0">
                <a:solidFill>
                  <a:schemeClr val="tx1"/>
                </a:solidFill>
                <a:latin typeface="+mn-lt"/>
                <a:ea typeface="+mn-ea"/>
                <a:cs typeface="+mn-cs"/>
              </a:rPr>
              <a:t>the thread to the idle processor. It is primarily useful when there is a light or sporadic</a:t>
            </a:r>
          </a:p>
          <a:p>
            <a:r>
              <a:rPr lang="en-US" sz="1200" b="0" kern="1200" baseline="0" dirty="0" smtClean="0">
                <a:solidFill>
                  <a:schemeClr val="tx1"/>
                </a:solidFill>
                <a:latin typeface="+mn-lt"/>
                <a:ea typeface="+mn-ea"/>
                <a:cs typeface="+mn-cs"/>
              </a:rPr>
              <a:t>load, or in situations where processes are starting and exiting very frequently.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pull mechanism is effective in preventing the waste of a processor due</a:t>
            </a:r>
          </a:p>
          <a:p>
            <a:r>
              <a:rPr lang="en-US" sz="1200" b="0" kern="1200" baseline="0" dirty="0" smtClean="0">
                <a:solidFill>
                  <a:schemeClr val="tx1"/>
                </a:solidFill>
                <a:latin typeface="+mn-lt"/>
                <a:ea typeface="+mn-ea"/>
                <a:cs typeface="+mn-cs"/>
              </a:rPr>
              <a:t>to idleness. But it is not effective, or indeed relevant, in a situation in which every</a:t>
            </a:r>
          </a:p>
          <a:p>
            <a:r>
              <a:rPr lang="en-US" sz="1200" b="0" kern="1200" baseline="0" dirty="0" smtClean="0">
                <a:solidFill>
                  <a:schemeClr val="tx1"/>
                </a:solidFill>
                <a:latin typeface="+mn-lt"/>
                <a:ea typeface="+mn-ea"/>
                <a:cs typeface="+mn-cs"/>
              </a:rPr>
              <a:t>processor has work to do but the load has developed in an uneven fashion. With</a:t>
            </a:r>
          </a:p>
          <a:p>
            <a:r>
              <a:rPr lang="en-US" sz="1200" b="0" kern="1200" baseline="0" dirty="0" smtClean="0">
                <a:solidFill>
                  <a:schemeClr val="tx1"/>
                </a:solidFill>
                <a:latin typeface="+mn-lt"/>
                <a:ea typeface="+mn-ea"/>
                <a:cs typeface="+mn-cs"/>
              </a:rPr>
              <a:t>the push mechanism , a periodic scheduler task evaluates the current load situation</a:t>
            </a:r>
          </a:p>
          <a:p>
            <a:r>
              <a:rPr lang="en-US" sz="1200" b="0" kern="1200" baseline="0" dirty="0" smtClean="0">
                <a:solidFill>
                  <a:schemeClr val="tx1"/>
                </a:solidFill>
                <a:latin typeface="+mn-lt"/>
                <a:ea typeface="+mn-ea"/>
                <a:cs typeface="+mn-cs"/>
              </a:rPr>
              <a:t>and evens it out. Twice per second, this task picks the most-loaded and least-loaded</a:t>
            </a:r>
          </a:p>
          <a:p>
            <a:r>
              <a:rPr lang="en-US" sz="1200" b="0" kern="1200" baseline="0" dirty="0" smtClean="0">
                <a:solidFill>
                  <a:schemeClr val="tx1"/>
                </a:solidFill>
                <a:latin typeface="+mn-lt"/>
                <a:ea typeface="+mn-ea"/>
                <a:cs typeface="+mn-cs"/>
              </a:rPr>
              <a:t>processors in the system and equalizes their run queues. Push migration ensures</a:t>
            </a:r>
          </a:p>
          <a:p>
            <a:r>
              <a:rPr lang="en-US" sz="1200" b="0" kern="1200" baseline="0" dirty="0" smtClean="0">
                <a:solidFill>
                  <a:schemeClr val="tx1"/>
                </a:solidFill>
                <a:latin typeface="+mn-lt"/>
                <a:ea typeface="+mn-ea"/>
                <a:cs typeface="+mn-cs"/>
              </a:rPr>
              <a:t>fairness among the runnable threads.</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39060288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mn-lt"/>
                <a:ea typeface="+mn-ea"/>
                <a:cs typeface="+mn-cs"/>
              </a:rPr>
              <a:t>Windows is designed to be as responsive as possible to the needs of a single user in</a:t>
            </a:r>
          </a:p>
          <a:p>
            <a:r>
              <a:rPr lang="en-US" sz="1200" b="0" kern="1200" baseline="0" dirty="0" smtClean="0">
                <a:solidFill>
                  <a:schemeClr val="tx1"/>
                </a:solidFill>
                <a:latin typeface="+mn-lt"/>
                <a:ea typeface="+mn-ea"/>
                <a:cs typeface="+mn-cs"/>
              </a:rPr>
              <a:t>a highly interactive environment or in the role of a server. Windows implements a</a:t>
            </a:r>
          </a:p>
          <a:p>
            <a:r>
              <a:rPr lang="en-US" sz="1200" b="0" kern="1200" baseline="0" dirty="0" smtClean="0">
                <a:solidFill>
                  <a:schemeClr val="tx1"/>
                </a:solidFill>
                <a:latin typeface="+mn-lt"/>
                <a:ea typeface="+mn-ea"/>
                <a:cs typeface="+mn-cs"/>
              </a:rPr>
              <a:t>preemptive scheduler with a flexible system of priority levels that includes round robin</a:t>
            </a:r>
          </a:p>
          <a:p>
            <a:r>
              <a:rPr lang="en-US" sz="1200" b="0" kern="1200" baseline="0" dirty="0" smtClean="0">
                <a:solidFill>
                  <a:schemeClr val="tx1"/>
                </a:solidFill>
                <a:latin typeface="+mn-lt"/>
                <a:ea typeface="+mn-ea"/>
                <a:cs typeface="+mn-cs"/>
              </a:rPr>
              <a:t>scheduling within each level and, for some levels, dynamic priority variation</a:t>
            </a:r>
          </a:p>
          <a:p>
            <a:r>
              <a:rPr lang="en-US" sz="1200" b="0" kern="1200" baseline="0" dirty="0" smtClean="0">
                <a:solidFill>
                  <a:schemeClr val="tx1"/>
                </a:solidFill>
                <a:latin typeface="+mn-lt"/>
                <a:ea typeface="+mn-ea"/>
                <a:cs typeface="+mn-cs"/>
              </a:rPr>
              <a:t>on the basis of their current thread activity. Threads are the unit of scheduling in</a:t>
            </a:r>
          </a:p>
          <a:p>
            <a:r>
              <a:rPr lang="en-US" sz="1200" b="0" kern="1200" baseline="0" dirty="0" smtClean="0">
                <a:solidFill>
                  <a:schemeClr val="tx1"/>
                </a:solidFill>
                <a:latin typeface="+mn-lt"/>
                <a:ea typeface="+mn-ea"/>
                <a:cs typeface="+mn-cs"/>
              </a:rPr>
              <a:t>Windows rather than processes.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Priorities in Windows are organized into two bands, or classes: real time and variable.</a:t>
            </a:r>
          </a:p>
          <a:p>
            <a:r>
              <a:rPr lang="en-US" sz="1200" b="0" kern="1200" baseline="0" dirty="0" smtClean="0">
                <a:solidFill>
                  <a:schemeClr val="tx1"/>
                </a:solidFill>
                <a:latin typeface="+mn-lt"/>
                <a:ea typeface="+mn-ea"/>
                <a:cs typeface="+mn-cs"/>
              </a:rPr>
              <a:t>Each of these bands consists of 16 priority levels. Threads requiring immediate</a:t>
            </a:r>
          </a:p>
          <a:p>
            <a:r>
              <a:rPr lang="en-US" sz="1200" b="0" kern="1200" baseline="0" dirty="0" smtClean="0">
                <a:solidFill>
                  <a:schemeClr val="tx1"/>
                </a:solidFill>
                <a:latin typeface="+mn-lt"/>
                <a:ea typeface="+mn-ea"/>
                <a:cs typeface="+mn-cs"/>
              </a:rPr>
              <a:t>attention are in the real-time class, which includes functions such as communications</a:t>
            </a:r>
          </a:p>
          <a:p>
            <a:r>
              <a:rPr lang="en-US" sz="1200" b="0" kern="1200" baseline="0" dirty="0" smtClean="0">
                <a:solidFill>
                  <a:schemeClr val="tx1"/>
                </a:solidFill>
                <a:latin typeface="+mn-lt"/>
                <a:ea typeface="+mn-ea"/>
                <a:cs typeface="+mn-cs"/>
              </a:rPr>
              <a:t>and real-time tasks.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Overall, because Windows makes use of a priority-driven preemptive scheduler,</a:t>
            </a:r>
          </a:p>
          <a:p>
            <a:r>
              <a:rPr lang="en-US" sz="1200" b="0" kern="1200" baseline="0" dirty="0" smtClean="0">
                <a:solidFill>
                  <a:schemeClr val="tx1"/>
                </a:solidFill>
                <a:latin typeface="+mn-lt"/>
                <a:ea typeface="+mn-ea"/>
                <a:cs typeface="+mn-cs"/>
              </a:rPr>
              <a:t>threads with real-time priorities have precedence over other threads. When a thread</a:t>
            </a:r>
          </a:p>
          <a:p>
            <a:r>
              <a:rPr lang="en-US" sz="1200" b="0" kern="1200" baseline="0" dirty="0" smtClean="0">
                <a:solidFill>
                  <a:schemeClr val="tx1"/>
                </a:solidFill>
                <a:latin typeface="+mn-lt"/>
                <a:ea typeface="+mn-ea"/>
                <a:cs typeface="+mn-cs"/>
              </a:rPr>
              <a:t>becomes ready whose priority is higher than the currently executing thread, the lowe rpriority</a:t>
            </a:r>
          </a:p>
          <a:p>
            <a:r>
              <a:rPr lang="en-US" sz="1200" b="0" kern="1200" baseline="0" dirty="0" smtClean="0">
                <a:solidFill>
                  <a:schemeClr val="tx1"/>
                </a:solidFill>
                <a:latin typeface="+mn-lt"/>
                <a:ea typeface="+mn-ea"/>
                <a:cs typeface="+mn-cs"/>
              </a:rPr>
              <a:t>thread is preempted and the processor given to the higher-priority thread.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Priorities are handled somewhat differently in the two classes ( Figure 10.14 ).</a:t>
            </a:r>
          </a:p>
          <a:p>
            <a:r>
              <a:rPr lang="en-US" sz="1200" b="0" kern="1200" baseline="0" dirty="0" smtClean="0">
                <a:solidFill>
                  <a:schemeClr val="tx1"/>
                </a:solidFill>
                <a:latin typeface="+mn-lt"/>
                <a:ea typeface="+mn-ea"/>
                <a:cs typeface="+mn-cs"/>
              </a:rPr>
              <a:t>In the real-time priority class , all threads have a fixed priority that never changes.</a:t>
            </a:r>
          </a:p>
          <a:p>
            <a:r>
              <a:rPr lang="en-US" sz="1200" b="0" kern="1200" baseline="0" dirty="0" smtClean="0">
                <a:solidFill>
                  <a:schemeClr val="tx1"/>
                </a:solidFill>
                <a:latin typeface="+mn-lt"/>
                <a:ea typeface="+mn-ea"/>
                <a:cs typeface="+mn-cs"/>
              </a:rPr>
              <a:t>All of the active threads at a given priority level are in a round-robin queue. In the</a:t>
            </a:r>
          </a:p>
          <a:p>
            <a:r>
              <a:rPr lang="en-US" sz="1200" b="0" kern="1200" baseline="0" dirty="0" smtClean="0">
                <a:solidFill>
                  <a:schemeClr val="tx1"/>
                </a:solidFill>
                <a:latin typeface="+mn-lt"/>
                <a:ea typeface="+mn-ea"/>
                <a:cs typeface="+mn-cs"/>
              </a:rPr>
              <a:t>variable priority class , a thread’s priority begins an initial priority value and then</a:t>
            </a:r>
          </a:p>
          <a:p>
            <a:r>
              <a:rPr lang="en-US" sz="1200" b="0" kern="1200" baseline="0" dirty="0" smtClean="0">
                <a:solidFill>
                  <a:schemeClr val="tx1"/>
                </a:solidFill>
                <a:latin typeface="+mn-lt"/>
                <a:ea typeface="+mn-ea"/>
                <a:cs typeface="+mn-cs"/>
              </a:rPr>
              <a:t>may be temporarily boosted (raised) during the thread’s lifetime. There is a FIFO</a:t>
            </a:r>
          </a:p>
          <a:p>
            <a:r>
              <a:rPr lang="en-US" sz="1200" b="0" kern="1200" baseline="0" dirty="0" smtClean="0">
                <a:solidFill>
                  <a:schemeClr val="tx1"/>
                </a:solidFill>
                <a:latin typeface="+mn-lt"/>
                <a:ea typeface="+mn-ea"/>
                <a:cs typeface="+mn-cs"/>
              </a:rPr>
              <a:t>queue at each priority level; a thread will change queues among the variable priority</a:t>
            </a:r>
          </a:p>
          <a:p>
            <a:r>
              <a:rPr lang="en-US" sz="1200" b="0" kern="1200" baseline="0" dirty="0" smtClean="0">
                <a:solidFill>
                  <a:schemeClr val="tx1"/>
                </a:solidFill>
                <a:latin typeface="+mn-lt"/>
                <a:ea typeface="+mn-ea"/>
                <a:cs typeface="+mn-cs"/>
              </a:rPr>
              <a:t>classes as its own priority changes. However, a thread at priority level 15 or below is</a:t>
            </a:r>
          </a:p>
          <a:p>
            <a:r>
              <a:rPr lang="en-US" sz="1200" b="0" kern="1200" baseline="0" dirty="0" smtClean="0">
                <a:solidFill>
                  <a:schemeClr val="tx1"/>
                </a:solidFill>
                <a:latin typeface="+mn-lt"/>
                <a:ea typeface="+mn-ea"/>
                <a:cs typeface="+mn-cs"/>
              </a:rPr>
              <a:t>never boosted to level 16 or any other level in the real-time class.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initial priority of a thread in the variable priority class is determined by two</a:t>
            </a:r>
          </a:p>
          <a:p>
            <a:r>
              <a:rPr lang="en-US" sz="1200" b="0" kern="1200" baseline="0" dirty="0" smtClean="0">
                <a:solidFill>
                  <a:schemeClr val="tx1"/>
                </a:solidFill>
                <a:latin typeface="+mn-lt"/>
                <a:ea typeface="+mn-ea"/>
                <a:cs typeface="+mn-cs"/>
              </a:rPr>
              <a:t>quantities: process base priority and thread base priority. The process base priority</a:t>
            </a:r>
          </a:p>
          <a:p>
            <a:r>
              <a:rPr lang="en-US" sz="1200" b="0" kern="1200" baseline="0" dirty="0" smtClean="0">
                <a:solidFill>
                  <a:schemeClr val="tx1"/>
                </a:solidFill>
                <a:latin typeface="+mn-lt"/>
                <a:ea typeface="+mn-ea"/>
                <a:cs typeface="+mn-cs"/>
              </a:rPr>
              <a:t>is an attribute of the process object, and can take on any value from 1 through 15</a:t>
            </a:r>
          </a:p>
          <a:p>
            <a:r>
              <a:rPr lang="en-US" sz="1200" b="0" kern="1200" baseline="0" dirty="0" smtClean="0">
                <a:solidFill>
                  <a:schemeClr val="tx1"/>
                </a:solidFill>
                <a:latin typeface="+mn-lt"/>
                <a:ea typeface="+mn-ea"/>
                <a:cs typeface="+mn-cs"/>
              </a:rPr>
              <a:t>(priority 0 is reserved for the Executive’s per-processor idle threads). Each thread</a:t>
            </a:r>
          </a:p>
          <a:p>
            <a:r>
              <a:rPr lang="en-US" sz="1200" b="0" kern="1200" baseline="0" dirty="0" smtClean="0">
                <a:solidFill>
                  <a:schemeClr val="tx1"/>
                </a:solidFill>
                <a:latin typeface="+mn-lt"/>
                <a:ea typeface="+mn-ea"/>
                <a:cs typeface="+mn-cs"/>
              </a:rPr>
              <a:t>object associated with a process object has a thread base priority attribute that</a:t>
            </a:r>
          </a:p>
          <a:p>
            <a:r>
              <a:rPr lang="en-US" sz="1200" b="0" kern="1200" baseline="0" dirty="0" smtClean="0">
                <a:solidFill>
                  <a:schemeClr val="tx1"/>
                </a:solidFill>
                <a:latin typeface="+mn-lt"/>
                <a:ea typeface="+mn-ea"/>
                <a:cs typeface="+mn-cs"/>
              </a:rPr>
              <a:t>indicates the thread’s base priority relative to that of the process. The thread’s base</a:t>
            </a:r>
          </a:p>
          <a:p>
            <a:r>
              <a:rPr lang="en-US" sz="1200" b="0" kern="1200" baseline="0" dirty="0" smtClean="0">
                <a:solidFill>
                  <a:schemeClr val="tx1"/>
                </a:solidFill>
                <a:latin typeface="+mn-lt"/>
                <a:ea typeface="+mn-ea"/>
                <a:cs typeface="+mn-cs"/>
              </a:rPr>
              <a:t>priority can be equal to that of its process or within two levels above or below that of</a:t>
            </a:r>
          </a:p>
          <a:p>
            <a:r>
              <a:rPr lang="en-US" sz="1200" b="0" kern="1200" baseline="0" dirty="0" smtClean="0">
                <a:solidFill>
                  <a:schemeClr val="tx1"/>
                </a:solidFill>
                <a:latin typeface="+mn-lt"/>
                <a:ea typeface="+mn-ea"/>
                <a:cs typeface="+mn-cs"/>
              </a:rPr>
              <a:t>the process. So, for example, if a process has a base priority of 4 and one of its threads</a:t>
            </a:r>
          </a:p>
          <a:p>
            <a:r>
              <a:rPr lang="en-US" sz="1200" b="0" kern="1200" baseline="0" dirty="0" smtClean="0">
                <a:solidFill>
                  <a:schemeClr val="tx1"/>
                </a:solidFill>
                <a:latin typeface="+mn-lt"/>
                <a:ea typeface="+mn-ea"/>
                <a:cs typeface="+mn-cs"/>
              </a:rPr>
              <a:t>has a base priority of - 1 , then the initial priority of that thread is 3.</a:t>
            </a: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11039169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a thread in the variable priority class has been created, its actual priority,</a:t>
            </a:r>
          </a:p>
          <a:p>
            <a:r>
              <a:rPr lang="en-US" sz="1200" kern="1200" baseline="0" dirty="0" smtClean="0">
                <a:solidFill>
                  <a:schemeClr val="tx1"/>
                </a:solidFill>
                <a:latin typeface="+mn-lt"/>
                <a:ea typeface="+mn-ea"/>
                <a:cs typeface="+mn-cs"/>
              </a:rPr>
              <a:t>referred to as the thread’s current priority, may fluctuate within given boundaries.</a:t>
            </a:r>
          </a:p>
          <a:p>
            <a:r>
              <a:rPr lang="en-US" sz="1200" kern="1200" baseline="0" dirty="0" smtClean="0">
                <a:solidFill>
                  <a:schemeClr val="tx1"/>
                </a:solidFill>
                <a:latin typeface="+mn-lt"/>
                <a:ea typeface="+mn-ea"/>
                <a:cs typeface="+mn-cs"/>
              </a:rPr>
              <a:t>The current priority may never fall below the thread’s base priority and it may</a:t>
            </a:r>
          </a:p>
          <a:p>
            <a:r>
              <a:rPr lang="en-US" sz="1200" kern="1200" baseline="0" dirty="0" smtClean="0">
                <a:solidFill>
                  <a:schemeClr val="tx1"/>
                </a:solidFill>
                <a:latin typeface="+mn-lt"/>
                <a:ea typeface="+mn-ea"/>
                <a:cs typeface="+mn-cs"/>
              </a:rPr>
              <a:t>never exceed 15. Figure 10.15 gives an example. The process object has a base priority</a:t>
            </a:r>
          </a:p>
          <a:p>
            <a:r>
              <a:rPr lang="en-US" sz="1200" kern="1200" baseline="0" dirty="0" smtClean="0">
                <a:solidFill>
                  <a:schemeClr val="tx1"/>
                </a:solidFill>
                <a:latin typeface="+mn-lt"/>
                <a:ea typeface="+mn-ea"/>
                <a:cs typeface="+mn-cs"/>
              </a:rPr>
              <a:t>attribute of 4. Each thread object associated with this process object must have</a:t>
            </a:r>
          </a:p>
          <a:p>
            <a:r>
              <a:rPr lang="en-US" sz="1200" kern="1200" baseline="0" dirty="0" smtClean="0">
                <a:solidFill>
                  <a:schemeClr val="tx1"/>
                </a:solidFill>
                <a:latin typeface="+mn-lt"/>
                <a:ea typeface="+mn-ea"/>
                <a:cs typeface="+mn-cs"/>
              </a:rPr>
              <a:t>an initial priority of between 2 and 6. Suppose the base priority for thread is 4. Then</a:t>
            </a:r>
          </a:p>
          <a:p>
            <a:r>
              <a:rPr lang="en-US" sz="1200" kern="1200" baseline="0" dirty="0" smtClean="0">
                <a:solidFill>
                  <a:schemeClr val="tx1"/>
                </a:solidFill>
                <a:latin typeface="+mn-lt"/>
                <a:ea typeface="+mn-ea"/>
                <a:cs typeface="+mn-cs"/>
              </a:rPr>
              <a:t>the current priority for that thread may fluctuate in the range from 4 through 15</a:t>
            </a:r>
          </a:p>
          <a:p>
            <a:r>
              <a:rPr lang="en-US" sz="1200" kern="1200" baseline="0" dirty="0" smtClean="0">
                <a:solidFill>
                  <a:schemeClr val="tx1"/>
                </a:solidFill>
                <a:latin typeface="+mn-lt"/>
                <a:ea typeface="+mn-ea"/>
                <a:cs typeface="+mn-cs"/>
              </a:rPr>
              <a:t>depending on what boosts it has been given. If a thread is interrupted to wait on an</a:t>
            </a:r>
          </a:p>
          <a:p>
            <a:r>
              <a:rPr lang="en-US" sz="1200" kern="1200" baseline="0" dirty="0" smtClean="0">
                <a:solidFill>
                  <a:schemeClr val="tx1"/>
                </a:solidFill>
                <a:latin typeface="+mn-lt"/>
                <a:ea typeface="+mn-ea"/>
                <a:cs typeface="+mn-cs"/>
              </a:rPr>
              <a:t>I/O event, the kernel boosts its priority. If a boosted thread is interrupted because</a:t>
            </a:r>
          </a:p>
          <a:p>
            <a:r>
              <a:rPr lang="en-US" sz="1200" kern="1200" baseline="0" dirty="0" smtClean="0">
                <a:solidFill>
                  <a:schemeClr val="tx1"/>
                </a:solidFill>
                <a:latin typeface="+mn-lt"/>
                <a:ea typeface="+mn-ea"/>
                <a:cs typeface="+mn-cs"/>
              </a:rPr>
              <a:t>it has used up its current time quantum, the kernel lowers its priority. Thus, processor-</a:t>
            </a:r>
          </a:p>
          <a:p>
            <a:r>
              <a:rPr lang="en-US" sz="1200" kern="1200" baseline="0" dirty="0" smtClean="0">
                <a:solidFill>
                  <a:schemeClr val="tx1"/>
                </a:solidFill>
                <a:latin typeface="+mn-lt"/>
                <a:ea typeface="+mn-ea"/>
                <a:cs typeface="+mn-cs"/>
              </a:rPr>
              <a:t>bound threads tend toward lower priorities and I/O-bound threads tend toward</a:t>
            </a:r>
          </a:p>
          <a:p>
            <a:r>
              <a:rPr lang="en-US" sz="1200" kern="1200" baseline="0" dirty="0" smtClean="0">
                <a:solidFill>
                  <a:schemeClr val="tx1"/>
                </a:solidFill>
                <a:latin typeface="+mn-lt"/>
                <a:ea typeface="+mn-ea"/>
                <a:cs typeface="+mn-cs"/>
              </a:rPr>
              <a:t>higher priorities. In the case of I/O-bound threads, the kernel boosts the priority</a:t>
            </a:r>
          </a:p>
          <a:p>
            <a:r>
              <a:rPr lang="en-US" sz="1200" kern="1200" baseline="0" dirty="0" smtClean="0">
                <a:solidFill>
                  <a:schemeClr val="tx1"/>
                </a:solidFill>
                <a:latin typeface="+mn-lt"/>
                <a:ea typeface="+mn-ea"/>
                <a:cs typeface="+mn-cs"/>
              </a:rPr>
              <a:t>more for interactive waits (e.g., wait on keyboard or mouse) than for other types</a:t>
            </a:r>
          </a:p>
          <a:p>
            <a:r>
              <a:rPr lang="en-US" sz="1200" kern="1200" baseline="0" dirty="0" smtClean="0">
                <a:solidFill>
                  <a:schemeClr val="tx1"/>
                </a:solidFill>
                <a:latin typeface="+mn-lt"/>
                <a:ea typeface="+mn-ea"/>
                <a:cs typeface="+mn-cs"/>
              </a:rPr>
              <a:t>of I/O (e.g., disk I/O). Thus, interactive threads tend to have the highest priorities</a:t>
            </a:r>
          </a:p>
          <a:p>
            <a:r>
              <a:rPr lang="en-US" sz="1200" kern="1200" baseline="0" dirty="0" smtClean="0">
                <a:solidFill>
                  <a:schemeClr val="tx1"/>
                </a:solidFill>
                <a:latin typeface="+mn-lt"/>
                <a:ea typeface="+mn-ea"/>
                <a:cs typeface="+mn-cs"/>
              </a:rPr>
              <a:t>within the variable priority class.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1981038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Windows supports multiprocessor and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hardware configurations. The</a:t>
            </a:r>
          </a:p>
          <a:p>
            <a:r>
              <a:rPr lang="en-US" sz="1200" kern="1200" baseline="0" dirty="0" smtClean="0">
                <a:solidFill>
                  <a:schemeClr val="tx1"/>
                </a:solidFill>
                <a:latin typeface="+mn-lt"/>
                <a:ea typeface="+mn-ea"/>
                <a:cs typeface="+mn-cs"/>
              </a:rPr>
              <a:t>threads of any process, including those of the executive, can run on any processor.</a:t>
            </a:r>
          </a:p>
          <a:p>
            <a:r>
              <a:rPr lang="en-US" sz="1200" kern="1200" baseline="0" dirty="0" smtClean="0">
                <a:solidFill>
                  <a:schemeClr val="tx1"/>
                </a:solidFill>
                <a:latin typeface="+mn-lt"/>
                <a:ea typeface="+mn-ea"/>
                <a:cs typeface="+mn-cs"/>
              </a:rPr>
              <a:t>In the absence of affinity restrictions, explained in the next paragraph, the kernel</a:t>
            </a:r>
          </a:p>
          <a:p>
            <a:r>
              <a:rPr lang="en-US" sz="1200" kern="1200" baseline="0" dirty="0" smtClean="0">
                <a:solidFill>
                  <a:schemeClr val="tx1"/>
                </a:solidFill>
                <a:latin typeface="+mn-lt"/>
                <a:ea typeface="+mn-ea"/>
                <a:cs typeface="+mn-cs"/>
              </a:rPr>
              <a:t>dispatcher assigns a ready thread to the next available processor. This assures that</a:t>
            </a:r>
          </a:p>
          <a:p>
            <a:r>
              <a:rPr lang="en-US" sz="1200" kern="1200" baseline="0" dirty="0" smtClean="0">
                <a:solidFill>
                  <a:schemeClr val="tx1"/>
                </a:solidFill>
                <a:latin typeface="+mn-lt"/>
                <a:ea typeface="+mn-ea"/>
                <a:cs typeface="+mn-cs"/>
              </a:rPr>
              <a:t>no processor is idle or is executing a lower-priority thread when a higher-priority</a:t>
            </a:r>
          </a:p>
          <a:p>
            <a:r>
              <a:rPr lang="en-US" sz="1200" kern="1200" baseline="0" dirty="0" smtClean="0">
                <a:solidFill>
                  <a:schemeClr val="tx1"/>
                </a:solidFill>
                <a:latin typeface="+mn-lt"/>
                <a:ea typeface="+mn-ea"/>
                <a:cs typeface="+mn-cs"/>
              </a:rPr>
              <a:t>thread is ready. Multiple threads from the same process can be executing simultaneously</a:t>
            </a:r>
          </a:p>
          <a:p>
            <a:r>
              <a:rPr lang="en-US" sz="1200" kern="1200" baseline="0" dirty="0" smtClean="0">
                <a:solidFill>
                  <a:schemeClr val="tx1"/>
                </a:solidFill>
                <a:latin typeface="+mn-lt"/>
                <a:ea typeface="+mn-ea"/>
                <a:cs typeface="+mn-cs"/>
              </a:rPr>
              <a:t>on multiple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default, the kernel dispatcher uses the policy of soft affinity  in assigning</a:t>
            </a:r>
          </a:p>
          <a:p>
            <a:r>
              <a:rPr lang="en-US" sz="1200" kern="1200" baseline="0" dirty="0" smtClean="0">
                <a:solidFill>
                  <a:schemeClr val="tx1"/>
                </a:solidFill>
                <a:latin typeface="+mn-lt"/>
                <a:ea typeface="+mn-ea"/>
                <a:cs typeface="+mn-cs"/>
              </a:rPr>
              <a:t>threads to processors: The dispatcher tries to assign a ready thread to the same</a:t>
            </a:r>
          </a:p>
          <a:p>
            <a:r>
              <a:rPr lang="en-US" sz="1200" kern="1200" baseline="0" dirty="0" smtClean="0">
                <a:solidFill>
                  <a:schemeClr val="tx1"/>
                </a:solidFill>
                <a:latin typeface="+mn-lt"/>
                <a:ea typeface="+mn-ea"/>
                <a:cs typeface="+mn-cs"/>
              </a:rPr>
              <a:t>processor it last ran on. This helps reuse data still in that processor’s memory caches</a:t>
            </a:r>
          </a:p>
          <a:p>
            <a:r>
              <a:rPr lang="en-US" sz="1200" kern="1200" baseline="0" dirty="0" smtClean="0">
                <a:solidFill>
                  <a:schemeClr val="tx1"/>
                </a:solidFill>
                <a:latin typeface="+mn-lt"/>
                <a:ea typeface="+mn-ea"/>
                <a:cs typeface="+mn-cs"/>
              </a:rPr>
              <a:t>from the previous execution of the thread. It is possible for an application to restrict</a:t>
            </a:r>
          </a:p>
          <a:p>
            <a:r>
              <a:rPr lang="en-US" sz="1200" kern="1200" baseline="0" dirty="0" smtClean="0">
                <a:solidFill>
                  <a:schemeClr val="tx1"/>
                </a:solidFill>
                <a:latin typeface="+mn-lt"/>
                <a:ea typeface="+mn-ea"/>
                <a:cs typeface="+mn-cs"/>
              </a:rPr>
              <a:t>its thread execution only to certain processors (hard affinity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Windows is run on a single processor, the highest-priority thread is always</a:t>
            </a:r>
          </a:p>
          <a:p>
            <a:r>
              <a:rPr lang="en-US" sz="1200" kern="1200" baseline="0" dirty="0" smtClean="0">
                <a:solidFill>
                  <a:schemeClr val="tx1"/>
                </a:solidFill>
                <a:latin typeface="+mn-lt"/>
                <a:ea typeface="+mn-ea"/>
                <a:cs typeface="+mn-cs"/>
              </a:rPr>
              <a:t>active unless it is waiting on an event. If there is more than one thread that</a:t>
            </a:r>
          </a:p>
          <a:p>
            <a:r>
              <a:rPr lang="en-US" sz="1200" kern="1200" baseline="0" dirty="0" smtClean="0">
                <a:solidFill>
                  <a:schemeClr val="tx1"/>
                </a:solidFill>
                <a:latin typeface="+mn-lt"/>
                <a:ea typeface="+mn-ea"/>
                <a:cs typeface="+mn-cs"/>
              </a:rPr>
              <a:t>has the same highest priority, then the processor is shared, round robin, among all</a:t>
            </a:r>
          </a:p>
          <a:p>
            <a:r>
              <a:rPr lang="en-US" sz="1200" kern="1200" baseline="0" dirty="0" smtClean="0">
                <a:solidFill>
                  <a:schemeClr val="tx1"/>
                </a:solidFill>
                <a:latin typeface="+mn-lt"/>
                <a:ea typeface="+mn-ea"/>
                <a:cs typeface="+mn-cs"/>
              </a:rPr>
              <a:t>the threads at that priority level. In a multiprocessor system with N  processors, the</a:t>
            </a:r>
          </a:p>
          <a:p>
            <a:r>
              <a:rPr lang="en-US" sz="1200" kern="1200" baseline="0" dirty="0" smtClean="0">
                <a:solidFill>
                  <a:schemeClr val="tx1"/>
                </a:solidFill>
                <a:latin typeface="+mn-lt"/>
                <a:ea typeface="+mn-ea"/>
                <a:cs typeface="+mn-cs"/>
              </a:rPr>
              <a:t>kernel tries to give the N  processors to the N  highest-priority threads that are ready</a:t>
            </a:r>
          </a:p>
          <a:p>
            <a:r>
              <a:rPr lang="en-US" sz="1200" kern="1200" baseline="0" dirty="0" smtClean="0">
                <a:solidFill>
                  <a:schemeClr val="tx1"/>
                </a:solidFill>
                <a:latin typeface="+mn-lt"/>
                <a:ea typeface="+mn-ea"/>
                <a:cs typeface="+mn-cs"/>
              </a:rPr>
              <a:t>to run. The remaining, lower priority, threads must wait until the other threads block</a:t>
            </a:r>
          </a:p>
          <a:p>
            <a:r>
              <a:rPr lang="en-US" sz="1200" kern="1200" baseline="0" dirty="0" smtClean="0">
                <a:solidFill>
                  <a:schemeClr val="tx1"/>
                </a:solidFill>
                <a:latin typeface="+mn-lt"/>
                <a:ea typeface="+mn-ea"/>
                <a:cs typeface="+mn-cs"/>
              </a:rPr>
              <a:t>or have their priority decay. Lower-priority threads may also have their priority</a:t>
            </a:r>
          </a:p>
          <a:p>
            <a:r>
              <a:rPr lang="en-US" sz="1200" kern="1200" baseline="0" dirty="0" smtClean="0">
                <a:solidFill>
                  <a:schemeClr val="tx1"/>
                </a:solidFill>
                <a:latin typeface="+mn-lt"/>
                <a:ea typeface="+mn-ea"/>
                <a:cs typeface="+mn-cs"/>
              </a:rPr>
              <a:t>boosted to 15 for a very short time if they are being starved, solely to correct instances</a:t>
            </a:r>
          </a:p>
          <a:p>
            <a:r>
              <a:rPr lang="en-US" sz="1200" kern="1200" baseline="0" dirty="0" smtClean="0">
                <a:solidFill>
                  <a:schemeClr val="tx1"/>
                </a:solidFill>
                <a:latin typeface="+mn-lt"/>
                <a:ea typeface="+mn-ea"/>
                <a:cs typeface="+mn-cs"/>
              </a:rPr>
              <a:t>of priority inversion.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foregoing scheduling discipline is affected by the processor affinity attribute</a:t>
            </a:r>
          </a:p>
          <a:p>
            <a:r>
              <a:rPr lang="en-US" sz="1200" kern="1200" baseline="0" dirty="0" smtClean="0">
                <a:solidFill>
                  <a:schemeClr val="tx1"/>
                </a:solidFill>
                <a:latin typeface="+mn-lt"/>
                <a:ea typeface="+mn-ea"/>
                <a:cs typeface="+mn-cs"/>
              </a:rPr>
              <a:t>of a thread. If a thread is ready to execute but the only available processors</a:t>
            </a:r>
          </a:p>
          <a:p>
            <a:r>
              <a:rPr lang="en-US" sz="1200" kern="1200" baseline="0" dirty="0" smtClean="0">
                <a:solidFill>
                  <a:schemeClr val="tx1"/>
                </a:solidFill>
                <a:latin typeface="+mn-lt"/>
                <a:ea typeface="+mn-ea"/>
                <a:cs typeface="+mn-cs"/>
              </a:rPr>
              <a:t>are not in its processor affinity set, then that thread is forced to wait, and the kernel</a:t>
            </a:r>
          </a:p>
          <a:p>
            <a:r>
              <a:rPr lang="en-US" sz="1200" kern="1200" baseline="0" dirty="0" smtClean="0">
                <a:solidFill>
                  <a:schemeClr val="tx1"/>
                </a:solidFill>
                <a:latin typeface="+mn-lt"/>
                <a:ea typeface="+mn-ea"/>
                <a:cs typeface="+mn-cs"/>
              </a:rPr>
              <a:t>schedules the next available thread.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5210024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10.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2676951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Fine-grained parallelism represents a much more complex use of parallelism than is found in the use of threads. Although much work has been done on highly parallel applications, this is so far a specialized and fragmented area, with many different approaches.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Chapter 4 provides an example of the use of granularity for the Valve game 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01141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Scheduling on a multiprocessor involves three interrelated issues:</a:t>
            </a:r>
          </a:p>
          <a:p>
            <a:pPr lvl="1"/>
            <a:r>
              <a:rPr lang="en-NZ" dirty="0" smtClean="0"/>
              <a:t>• The assignment of processes to processors</a:t>
            </a:r>
          </a:p>
          <a:p>
            <a:pPr lvl="1"/>
            <a:r>
              <a:rPr lang="en-NZ" dirty="0" smtClean="0"/>
              <a:t>• The use of multiprogramming on individual processors</a:t>
            </a:r>
          </a:p>
          <a:p>
            <a:pPr lvl="1"/>
            <a:r>
              <a:rPr lang="en-NZ" dirty="0" smtClean="0"/>
              <a:t>• The actual dispatching of a process</a:t>
            </a:r>
          </a:p>
          <a:p>
            <a:pPr lvl="0"/>
            <a:endParaRPr lang="en-NZ" dirty="0" smtClean="0"/>
          </a:p>
          <a:p>
            <a:pPr lvl="0"/>
            <a:r>
              <a:rPr lang="en-NZ" dirty="0" smtClean="0"/>
              <a:t>It is important to keep in mind that the approach taken will depend, in general, on the degree of granularity of the applications and on the number of processors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567394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If we assume that the architecture of the multiprocessor is uniform, in the sense that no processor has a particular physical advantage with respect to access to main memory or to I/O devices, then the simplest scheduling approach is to treat the processors as a pooled resource and assign processes to processors on demand. The question then arises as to whether the assignment should be static or dynamic.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 process is permanently assigned to one processor from activation until its completion, then a dedicated short-term queue is maintained for each processor. An advantage of this approach is that there may be less overhead in the scheduling function, because the processor assignment is made once and for all. Also, the use of dedicated processors allows a strategy known as group or gang scheduling, as discussed later.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disadvantage of static assignment is that one processor can be idle, with an empty queue, while another processor has a backlog. To prevent this situation, a common queue can be used. All processes go into one global queue and are scheduled to any available processor. Thus, over the life of a process, the process may be executed on different processors at different times. In a tightly coupled shared memory architecture, the context information for all processes will be available to all processors, and therefore the cost of scheduling a process will be independent of the identity of the processor on which it is scheduled. Yet another option is dynamic load balancing, in which threads are moved for a queue for one processor to a queue</a:t>
            </a:r>
          </a:p>
          <a:p>
            <a:r>
              <a:rPr lang="en-US" sz="1200" kern="1200" baseline="0" dirty="0" smtClean="0">
                <a:solidFill>
                  <a:schemeClr val="tx1"/>
                </a:solidFill>
                <a:latin typeface="+mn-lt"/>
                <a:ea typeface="+mn-ea"/>
                <a:cs typeface="+mn-cs"/>
              </a:rPr>
              <a:t>for another processor; Linux uses this approach.</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6518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3/29/2016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3/29/2016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3/29/2016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3/29/2016</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3/29/2016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3/29/2016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3/29/2016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3/29/2016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3/29/2016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3/29/2016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3/29/2016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3/29/2016</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3/29/2016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3/29/2016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3/29/2016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3/29/2016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3/29/2016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3/29/2016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3/29/2016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3/29/2016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3/29/2016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3/29/2016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3/29/2016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3/29/2016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3/29/2016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3/29/2016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3/29/2016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3/29/2016</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3/29/2016</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7.wmf"/><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4.wmf"/><Relationship Id="rId7" Type="http://schemas.openxmlformats.org/officeDocument/2006/relationships/diagramColors" Target="../diagrams/colors14.xml"/><Relationship Id="rId2" Type="http://schemas.openxmlformats.org/officeDocument/2006/relationships/notesSlide" Target="../notesSlides/notesSlide32.xml"/><Relationship Id="rId1" Type="http://schemas.openxmlformats.org/officeDocument/2006/relationships/slideLayout" Target="../slideLayouts/slideLayout20.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7.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39.xml"/><Relationship Id="rId1" Type="http://schemas.openxmlformats.org/officeDocument/2006/relationships/slideLayout" Target="../slideLayouts/slideLayout21.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22.xml"/><Relationship Id="rId5" Type="http://schemas.openxmlformats.org/officeDocument/2006/relationships/image" Target="../media/image37.emf"/><Relationship Id="rId4" Type="http://schemas.openxmlformats.org/officeDocument/2006/relationships/image" Target="../media/image36.wmf"/></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54.xml"/><Relationship Id="rId1" Type="http://schemas.openxmlformats.org/officeDocument/2006/relationships/slideLayout" Target="../slideLayouts/slideLayout20.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22.xml"/><Relationship Id="rId4" Type="http://schemas.openxmlformats.org/officeDocument/2006/relationships/image" Target="../media/image44.emf"/></Relationships>
</file>

<file path=ppt/slides/_rels/slide5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56.xml"/><Relationship Id="rId1" Type="http://schemas.openxmlformats.org/officeDocument/2006/relationships/slideLayout" Target="../slideLayouts/slideLayout20.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62.xml"/><Relationship Id="rId1" Type="http://schemas.openxmlformats.org/officeDocument/2006/relationships/slideLayout" Target="../slideLayouts/slideLayout1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63.xml"/><Relationship Id="rId1" Type="http://schemas.openxmlformats.org/officeDocument/2006/relationships/slideLayout" Target="../slideLayouts/slideLayout20.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3581400"/>
            <a:ext cx="6284912" cy="1340467"/>
          </a:xfrm>
        </p:spPr>
        <p:txBody>
          <a:bodyPr/>
          <a:lstStyle/>
          <a:p>
            <a:r>
              <a:rPr lang="en-US" dirty="0" smtClean="0"/>
              <a:t>Chapter 10</a:t>
            </a:r>
            <a:br>
              <a:rPr lang="en-US" dirty="0" smtClean="0"/>
            </a:br>
            <a:r>
              <a:rPr lang="en-US" dirty="0" smtClean="0"/>
              <a:t>Multiprocessor, Multicore </a:t>
            </a:r>
            <a:br>
              <a:rPr lang="en-US" dirty="0" smtClean="0"/>
            </a:br>
            <a:r>
              <a:rPr lang="en-US" dirty="0" smtClean="0"/>
              <a:t>and Real-Time Scheduling</a:t>
            </a:r>
          </a:p>
        </p:txBody>
      </p:sp>
      <p:sp>
        <p:nvSpPr>
          <p:cNvPr id="3" name="Subtitle 2"/>
          <p:cNvSpPr>
            <a:spLocks noGrp="1"/>
          </p:cNvSpPr>
          <p:nvPr>
            <p:ph type="body" idx="1"/>
          </p:nvPr>
        </p:nvSpPr>
        <p:spPr/>
        <p:txBody>
          <a:bodyPr rtlCol="0">
            <a:normAutofit/>
          </a:bodyPr>
          <a:lstStyle/>
          <a:p>
            <a:pPr fontAlgn="auto">
              <a:spcAft>
                <a:spcPts val="0"/>
              </a:spcAft>
              <a:defRPr/>
            </a:pPr>
            <a:r>
              <a:rPr lang="en-US" dirty="0" smtClean="0"/>
              <a:t>Eighth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3840163"/>
          </a:xfrm>
        </p:spPr>
        <p:txBody>
          <a:bodyPr>
            <a:normAutofit/>
          </a:bodyPr>
          <a:lstStyle/>
          <a:p>
            <a:r>
              <a:rPr lang="en-NZ" sz="2800" dirty="0" smtClean="0"/>
              <a:t>Both dynamic and static methods require some way of assigning a process to a processor</a:t>
            </a:r>
          </a:p>
          <a:p>
            <a:r>
              <a:rPr lang="en-NZ" sz="2800" dirty="0" smtClean="0"/>
              <a:t>Approaches:</a:t>
            </a:r>
          </a:p>
          <a:p>
            <a:pPr marL="1193800" lvl="1" indent="-392113"/>
            <a:r>
              <a:rPr lang="en-NZ" sz="2800" dirty="0" smtClean="0"/>
              <a:t>Master/Slave</a:t>
            </a:r>
          </a:p>
          <a:p>
            <a:pPr marL="1193800" lvl="1" indent="-392113"/>
            <a:r>
              <a:rPr lang="en-NZ" sz="2800" dirty="0" smtClean="0"/>
              <a:t>Peer</a:t>
            </a:r>
          </a:p>
        </p:txBody>
      </p:sp>
      <p:pic>
        <p:nvPicPr>
          <p:cNvPr id="5" name="Picture 4"/>
          <p:cNvPicPr>
            <a:picLocks noChangeAspect="1"/>
          </p:cNvPicPr>
          <p:nvPr/>
        </p:nvPicPr>
        <p:blipFill>
          <a:blip r:embed="rId3"/>
          <a:stretch>
            <a:fillRect/>
          </a:stretch>
        </p:blipFill>
        <p:spPr>
          <a:xfrm>
            <a:off x="6096001" y="3917374"/>
            <a:ext cx="2008448" cy="2404051"/>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19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Architecture</a:t>
            </a:r>
          </a:p>
        </p:txBody>
      </p:sp>
      <p:sp>
        <p:nvSpPr>
          <p:cNvPr id="3" name="Content Placeholder 2"/>
          <p:cNvSpPr>
            <a:spLocks noGrp="1"/>
          </p:cNvSpPr>
          <p:nvPr>
            <p:ph idx="4294967295"/>
          </p:nvPr>
        </p:nvSpPr>
        <p:spPr>
          <a:xfrm>
            <a:off x="609600" y="2057400"/>
            <a:ext cx="7924800" cy="4495800"/>
          </a:xfrm>
        </p:spPr>
        <p:txBody>
          <a:bodyPr>
            <a:normAutofit/>
          </a:bodyPr>
          <a:lstStyle/>
          <a:p>
            <a:r>
              <a:rPr lang="en-US" dirty="0" smtClean="0"/>
              <a:t>Key kernel functions always run on a particular processor</a:t>
            </a:r>
          </a:p>
          <a:p>
            <a:r>
              <a:rPr lang="en-US" dirty="0" smtClean="0"/>
              <a:t>Master is responsible for scheduling</a:t>
            </a:r>
          </a:p>
          <a:p>
            <a:r>
              <a:rPr lang="en-US" dirty="0" smtClean="0"/>
              <a:t>Slave sends service request to the master</a:t>
            </a:r>
          </a:p>
          <a:p>
            <a:r>
              <a:rPr lang="en-US" dirty="0" smtClean="0"/>
              <a:t>Is simple and requires little enhancement to a uniprocessor multiprogramming operating system</a:t>
            </a:r>
          </a:p>
          <a:p>
            <a:r>
              <a:rPr lang="en-US" dirty="0" smtClean="0"/>
              <a:t>Conflict resolution is simplified because one processor has control of all memory and I/O resources</a:t>
            </a:r>
          </a:p>
          <a:p>
            <a:endParaRPr lang="en-US" dirty="0"/>
          </a:p>
        </p:txBody>
      </p:sp>
      <p:graphicFrame>
        <p:nvGraphicFramePr>
          <p:cNvPr id="4" name="Diagram 3"/>
          <p:cNvGraphicFramePr/>
          <p:nvPr>
            <p:extLst>
              <p:ext uri="{D42A27DB-BD31-4B8C-83A1-F6EECF244321}">
                <p14:modId xmlns:p14="http://schemas.microsoft.com/office/powerpoint/2010/main" val="2956135133"/>
              </p:ext>
            </p:extLst>
          </p:nvPr>
        </p:nvGraphicFramePr>
        <p:xfrm>
          <a:off x="1447800" y="5181600"/>
          <a:ext cx="60960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Peer Architecture</a:t>
            </a:r>
          </a:p>
        </p:txBody>
      </p:sp>
      <p:sp>
        <p:nvSpPr>
          <p:cNvPr id="3" name="Content Placeholder 2"/>
          <p:cNvSpPr>
            <a:spLocks noGrp="1"/>
          </p:cNvSpPr>
          <p:nvPr>
            <p:ph idx="4294967295"/>
          </p:nvPr>
        </p:nvSpPr>
        <p:spPr>
          <a:xfrm>
            <a:off x="533400" y="2438400"/>
            <a:ext cx="8077200" cy="4419600"/>
          </a:xfrm>
        </p:spPr>
        <p:txBody>
          <a:bodyPr/>
          <a:lstStyle/>
          <a:p>
            <a:r>
              <a:rPr lang="en-US" dirty="0" smtClean="0"/>
              <a:t>Kernel can execute on any processor</a:t>
            </a:r>
          </a:p>
          <a:p>
            <a:r>
              <a:rPr lang="en-US" dirty="0" smtClean="0"/>
              <a:t>Each processor does self-scheduling from the pool of available processes</a:t>
            </a:r>
          </a:p>
        </p:txBody>
      </p:sp>
      <p:graphicFrame>
        <p:nvGraphicFramePr>
          <p:cNvPr id="6" name="Diagram 5"/>
          <p:cNvGraphicFramePr/>
          <p:nvPr/>
        </p:nvGraphicFramePr>
        <p:xfrm>
          <a:off x="1371600" y="4038600"/>
          <a:ext cx="6096000" cy="157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lstStyle/>
          <a:p>
            <a:r>
              <a:rPr lang="en-US" dirty="0" smtClean="0"/>
              <a:t>Usually processes are not dedicated to processors</a:t>
            </a:r>
          </a:p>
          <a:p>
            <a:r>
              <a:rPr lang="en-US" dirty="0" smtClean="0"/>
              <a:t>A single queue is used for all processors</a:t>
            </a:r>
          </a:p>
          <a:p>
            <a:pPr lvl="1"/>
            <a:r>
              <a:rPr lang="en-US" dirty="0" smtClean="0"/>
              <a:t>if some sort of priority scheme is used, there are multiple queues based on priority</a:t>
            </a:r>
          </a:p>
          <a:p>
            <a:r>
              <a:rPr lang="en-US" dirty="0" smtClean="0"/>
              <a:t>System is viewed as being a multi-server queuing architecture</a:t>
            </a:r>
          </a:p>
          <a:p>
            <a:pPr>
              <a:buNone/>
            </a:pPr>
            <a:endParaRPr lang="en-US" dirty="0" smtClean="0"/>
          </a:p>
        </p:txBody>
      </p:sp>
      <p:pic>
        <p:nvPicPr>
          <p:cNvPr id="5" name="Picture 4"/>
          <p:cNvPicPr>
            <a:picLocks noChangeAspect="1"/>
          </p:cNvPicPr>
          <p:nvPr/>
        </p:nvPicPr>
        <p:blipFill>
          <a:blip r:embed="rId3"/>
          <a:stretch>
            <a:fillRect/>
          </a:stretch>
        </p:blipFill>
        <p:spPr>
          <a:xfrm>
            <a:off x="3886200" y="4572000"/>
            <a:ext cx="2209800" cy="1623526"/>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pdf"/>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343400"/>
          </a:xfrm>
        </p:spPr>
        <p:txBody>
          <a:bodyPr>
            <a:normAutofit fontScale="92500"/>
          </a:bodyPr>
          <a:lstStyle/>
          <a:p>
            <a:r>
              <a:rPr lang="en-US" dirty="0" smtClean="0"/>
              <a:t>Thread execution is separated from the rest of the definition of a process</a:t>
            </a:r>
          </a:p>
          <a:p>
            <a:r>
              <a:rPr lang="en-US" dirty="0" smtClean="0"/>
              <a:t>An application can be a set of threads that cooperate and execute concurrently in the same address space</a:t>
            </a:r>
          </a:p>
          <a:p>
            <a:r>
              <a:rPr lang="en-US" dirty="0" smtClean="0"/>
              <a:t>On a uniprocessor, threads can be used as a program structuring aid and to overlap I/O with processing</a:t>
            </a:r>
          </a:p>
          <a:p>
            <a:r>
              <a:rPr lang="en-US" dirty="0" smtClean="0"/>
              <a:t>In a multiprocessor system threads can be used to exploit true parallelism in an application</a:t>
            </a:r>
          </a:p>
          <a:p>
            <a:r>
              <a:rPr lang="en-NZ" dirty="0" smtClean="0"/>
              <a:t>Dramatic gains in performance are possible in </a:t>
            </a:r>
            <a:r>
              <a:rPr lang="en-US" dirty="0" smtClean="0"/>
              <a:t>multi-processor systems</a:t>
            </a:r>
          </a:p>
          <a:p>
            <a:r>
              <a:rPr lang="en-US" dirty="0" smtClean="0"/>
              <a:t>Small differences in thread management and scheduling can have an impact on applications that require significant interaction among threads</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05000" y="1981200"/>
          <a:ext cx="58674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Approaches to</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3810000" y="2438400"/>
            <a:ext cx="3581400" cy="830997"/>
          </a:xfrm>
          <a:prstGeom prst="rect">
            <a:avLst/>
          </a:prstGeom>
          <a:noFill/>
        </p:spPr>
        <p:txBody>
          <a:bodyPr wrap="square" rtlCol="0">
            <a:spAutoFit/>
          </a:bodyPr>
          <a:lstStyle/>
          <a:p>
            <a:pPr marL="1479550" lvl="3" indent="-284163"/>
            <a:r>
              <a:rPr lang="en-NZ" sz="1200" dirty="0" smtClean="0">
                <a:solidFill>
                  <a:schemeClr val="bg1"/>
                </a:solidFill>
                <a:latin typeface="+mn-lt"/>
              </a:rPr>
              <a:t>       a set of related threads scheduled to run on a set of processors at the same time, on a one-to-one basis</a:t>
            </a:r>
          </a:p>
        </p:txBody>
      </p:sp>
      <p:sp>
        <p:nvSpPr>
          <p:cNvPr id="8" name="TextBox 7"/>
          <p:cNvSpPr txBox="1"/>
          <p:nvPr/>
        </p:nvSpPr>
        <p:spPr>
          <a:xfrm>
            <a:off x="1143000" y="2514600"/>
            <a:ext cx="3276600" cy="646331"/>
          </a:xfrm>
          <a:prstGeom prst="rect">
            <a:avLst/>
          </a:prstGeom>
          <a:noFill/>
          <a:ln>
            <a:noFill/>
          </a:ln>
        </p:spPr>
        <p:txBody>
          <a:bodyPr wrap="square" rtlCol="0">
            <a:spAutoFit/>
          </a:bodyPr>
          <a:lstStyle/>
          <a:p>
            <a:pPr marL="1479550" lvl="3" indent="-284163"/>
            <a:r>
              <a:rPr lang="en-NZ" sz="1200" dirty="0" smtClean="0">
                <a:solidFill>
                  <a:schemeClr val="bg1"/>
                </a:solidFill>
                <a:latin typeface="+mn-lt"/>
              </a:rPr>
              <a:t>      processes are not assigned to a particular processor</a:t>
            </a:r>
          </a:p>
        </p:txBody>
      </p:sp>
      <p:sp>
        <p:nvSpPr>
          <p:cNvPr id="9" name="TextBox 8"/>
          <p:cNvSpPr txBox="1"/>
          <p:nvPr/>
        </p:nvSpPr>
        <p:spPr>
          <a:xfrm>
            <a:off x="2133600" y="4800600"/>
            <a:ext cx="2286000" cy="646331"/>
          </a:xfrm>
          <a:prstGeom prst="rect">
            <a:avLst/>
          </a:prstGeom>
          <a:noFill/>
        </p:spPr>
        <p:txBody>
          <a:bodyPr wrap="square" rtlCol="0">
            <a:spAutoFit/>
          </a:bodyPr>
          <a:lstStyle/>
          <a:p>
            <a:r>
              <a:rPr lang="en-NZ" sz="1200" dirty="0" smtClean="0">
                <a:solidFill>
                  <a:schemeClr val="bg1"/>
                </a:solidFill>
                <a:latin typeface="+mn-lt"/>
              </a:rPr>
              <a:t>provides implicit scheduling defined by the assignment of threads to processors</a:t>
            </a:r>
            <a:endParaRPr lang="en-US" sz="1200" dirty="0">
              <a:solidFill>
                <a:schemeClr val="bg1"/>
              </a:solidFill>
              <a:latin typeface="+mn-lt"/>
            </a:endParaRPr>
          </a:p>
        </p:txBody>
      </p:sp>
      <p:sp>
        <p:nvSpPr>
          <p:cNvPr id="10" name="TextBox 9"/>
          <p:cNvSpPr txBox="1"/>
          <p:nvPr/>
        </p:nvSpPr>
        <p:spPr>
          <a:xfrm>
            <a:off x="3657600" y="4800600"/>
            <a:ext cx="3962400" cy="646331"/>
          </a:xfrm>
          <a:prstGeom prst="rect">
            <a:avLst/>
          </a:prstGeom>
          <a:noFill/>
        </p:spPr>
        <p:txBody>
          <a:bodyPr wrap="square" rtlCol="0">
            <a:spAutoFit/>
          </a:bodyPr>
          <a:lstStyle/>
          <a:p>
            <a:pPr marL="1416050" lvl="3"/>
            <a:r>
              <a:rPr lang="en-NZ" sz="1200" dirty="0" smtClean="0">
                <a:solidFill>
                  <a:schemeClr val="bg1"/>
                </a:solidFill>
                <a:latin typeface="+mn-lt"/>
              </a:rPr>
              <a:t>the number of threads in a process can be altered during the course of execution</a:t>
            </a:r>
            <a:endParaRPr lang="en-NZ" sz="1200" dirty="0">
              <a:solidFill>
                <a:schemeClr val="bg1"/>
              </a:solidFill>
              <a:latin typeface="+mn-lt"/>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419600"/>
          </a:xfrm>
        </p:spPr>
        <p:txBody>
          <a:bodyPr>
            <a:normAutofit/>
          </a:bodyPr>
          <a:lstStyle/>
          <a:p>
            <a:r>
              <a:rPr lang="en-NZ" dirty="0" smtClean="0"/>
              <a:t>Simplest approach and carries over most directly from a uniprocessor environment</a:t>
            </a:r>
          </a:p>
          <a:p>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pPr>
            <a:r>
              <a:rPr lang="en-NZ" dirty="0" smtClean="0"/>
              <a:t>Versions of load sharing:</a:t>
            </a:r>
          </a:p>
          <a:p>
            <a:pPr lvl="2"/>
            <a:r>
              <a:rPr lang="en-NZ" sz="1838" dirty="0" smtClean="0"/>
              <a:t>first-come-first-served</a:t>
            </a:r>
          </a:p>
          <a:p>
            <a:pPr lvl="2"/>
            <a:r>
              <a:rPr lang="en-NZ" sz="1838" dirty="0" smtClean="0"/>
              <a:t>smallest number of threads first</a:t>
            </a:r>
          </a:p>
          <a:p>
            <a:pPr lvl="2"/>
            <a:r>
              <a:rPr lang="en-NZ" sz="1838" dirty="0" smtClean="0"/>
              <a:t>preemptive smallest number of threads first</a:t>
            </a:r>
            <a:endParaRPr lang="en-US" sz="1838" dirty="0" smtClean="0"/>
          </a:p>
        </p:txBody>
      </p:sp>
      <p:pic>
        <p:nvPicPr>
          <p:cNvPr id="5" name="Picture 4"/>
          <p:cNvPicPr>
            <a:picLocks noChangeAspect="1"/>
          </p:cNvPicPr>
          <p:nvPr/>
        </p:nvPicPr>
        <p:blipFill>
          <a:blip r:embed="rId3"/>
          <a:stretch>
            <a:fillRect/>
          </a:stretch>
        </p:blipFill>
        <p:spPr>
          <a:xfrm>
            <a:off x="6324600" y="4648200"/>
            <a:ext cx="2247900" cy="1727200"/>
          </a:xfrm>
          <a:prstGeom prst="rect">
            <a:avLst/>
          </a:prstGeom>
        </p:spPr>
      </p:pic>
      <p:graphicFrame>
        <p:nvGraphicFramePr>
          <p:cNvPr id="6" name="Diagram 5"/>
          <p:cNvGraphicFramePr/>
          <p:nvPr/>
        </p:nvGraphicFramePr>
        <p:xfrm>
          <a:off x="1219200" y="2971800"/>
          <a:ext cx="6096000" cy="165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599"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 of 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267199"/>
          </a:xfrm>
        </p:spPr>
        <p:txBody>
          <a:bodyPr>
            <a:normAutofit/>
          </a:bodyPr>
          <a:lstStyle/>
          <a:p>
            <a:r>
              <a:rPr lang="en-US" dirty="0" smtClean="0"/>
              <a:t>Central queue occupies a region of memory that must be accessed in a manner that enforces mutual exclusion</a:t>
            </a:r>
          </a:p>
          <a:p>
            <a:pPr lvl="2"/>
            <a:r>
              <a:rPr lang="en-US" dirty="0" smtClean="0"/>
              <a:t>can lead to bottlenecks</a:t>
            </a:r>
          </a:p>
          <a:p>
            <a:r>
              <a:rPr lang="en-US" dirty="0" smtClean="0"/>
              <a:t>Preemptive threads are unlikely to resume execution on the same processor</a:t>
            </a:r>
          </a:p>
          <a:p>
            <a:pPr lvl="2"/>
            <a:r>
              <a:rPr lang="en-US" dirty="0" smtClean="0"/>
              <a:t>caching can become less efficient</a:t>
            </a:r>
          </a:p>
          <a:p>
            <a:r>
              <a:rPr lang="en-US" dirty="0" smtClean="0"/>
              <a:t>If all threads are treated as a common pool of threads, it is unlikely that all of the threads of a program will gain access to processors at the same time</a:t>
            </a:r>
          </a:p>
          <a:p>
            <a:pPr lvl="2"/>
            <a:r>
              <a:rPr lang="en-US" dirty="0" smtClean="0"/>
              <a:t>the process switches involved may seriously compromise performance</a:t>
            </a:r>
            <a:endParaRPr lang="en-US" dirty="0"/>
          </a:p>
        </p:txBody>
      </p:sp>
      <p:pic>
        <p:nvPicPr>
          <p:cNvPr id="7" name="Picture 6"/>
          <p:cNvPicPr>
            <a:picLocks noChangeAspect="1"/>
          </p:cNvPicPr>
          <p:nvPr/>
        </p:nvPicPr>
        <p:blipFill>
          <a:blip r:embed="rId3"/>
          <a:stretch>
            <a:fillRect/>
          </a:stretch>
        </p:blipFill>
        <p:spPr>
          <a:xfrm>
            <a:off x="4114800" y="5257800"/>
            <a:ext cx="1219200" cy="1252603"/>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963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Gang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133600"/>
            <a:ext cx="7924800" cy="4267200"/>
          </a:xfrm>
        </p:spPr>
        <p:txBody>
          <a:bodyPr/>
          <a:lstStyle/>
          <a:p>
            <a:pPr lvl="0"/>
            <a:r>
              <a:rPr lang="en-US" dirty="0" smtClean="0"/>
              <a:t>Simultaneous scheduling of the threads that make up a single process</a:t>
            </a:r>
          </a:p>
          <a:p>
            <a:pPr lvl="0"/>
            <a:endParaRPr lang="en-US" dirty="0" smtClean="0"/>
          </a:p>
          <a:p>
            <a:pPr lvl="0"/>
            <a:endParaRPr lang="en-US" dirty="0" smtClean="0"/>
          </a:p>
          <a:p>
            <a:pPr lvl="0"/>
            <a:endParaRPr lang="en-US" dirty="0" smtClean="0"/>
          </a:p>
          <a:p>
            <a:pPr lvl="0"/>
            <a:endParaRPr lang="en-US" dirty="0" smtClean="0"/>
          </a:p>
          <a:p>
            <a:pPr lvl="0"/>
            <a:r>
              <a:rPr lang="en-US" dirty="0" smtClean="0"/>
              <a:t>Useful for medium-grained to fine-grained parallel applications whose performance severely degrades when any part of the application is not running while other parts are ready to run</a:t>
            </a:r>
          </a:p>
          <a:p>
            <a:pPr lvl="0"/>
            <a:r>
              <a:rPr lang="en-US" dirty="0" smtClean="0"/>
              <a:t>Also beneficial for any parallel application</a:t>
            </a:r>
            <a:endParaRPr lang="en-US" dirty="0"/>
          </a:p>
        </p:txBody>
      </p:sp>
      <p:graphicFrame>
        <p:nvGraphicFramePr>
          <p:cNvPr id="4" name="Diagram 3"/>
          <p:cNvGraphicFramePr/>
          <p:nvPr/>
        </p:nvGraphicFramePr>
        <p:xfrm>
          <a:off x="1447800" y="28956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Classifications of </a:t>
            </a:r>
            <a:b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Systems</a:t>
            </a:r>
          </a:p>
        </p:txBody>
      </p:sp>
      <p:graphicFrame>
        <p:nvGraphicFramePr>
          <p:cNvPr id="5" name="Content Placeholder 4"/>
          <p:cNvGraphicFramePr>
            <a:graphicFrameLocks noGrp="1"/>
          </p:cNvGraphicFramePr>
          <p:nvPr>
            <p:ph idx="4294967295"/>
          </p:nvPr>
        </p:nvGraphicFramePr>
        <p:xfrm>
          <a:off x="4572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5791200"/>
            <a:ext cx="8382000" cy="6096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6" name="Picture 5" descr="f2.pdf"/>
          <p:cNvPicPr>
            <a:picLocks noChangeAspect="1"/>
          </p:cNvPicPr>
          <p:nvPr/>
        </p:nvPicPr>
        <p:blipFill>
          <a:blip r:embed="rId4"/>
          <a:srcRect l="7273" t="17647" r="9091" b="22353"/>
          <a:stretch>
            <a:fillRect/>
          </a:stretch>
        </p:blipFill>
        <p:spPr>
          <a:xfrm>
            <a:off x="381000" y="1210246"/>
            <a:ext cx="8382000" cy="46465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Dedicated Processor Assignment</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267200"/>
          </a:xfrm>
        </p:spPr>
        <p:txBody>
          <a:bodyPr>
            <a:normAutofit lnSpcReduction="10000"/>
          </a:bodyPr>
          <a:lstStyle/>
          <a:p>
            <a:r>
              <a:rPr lang="en-US" dirty="0" smtClean="0"/>
              <a:t>When an application is scheduled, each of its threads is assigned to a processor that remains dedicated to that thread until the application runs to completion</a:t>
            </a:r>
          </a:p>
          <a:p>
            <a:r>
              <a:rPr lang="en-US" dirty="0" smtClean="0"/>
              <a:t>If a thread of an application is blocked waiting for I/O or for synchronization with another thread, then that thread’s processor remains idle</a:t>
            </a:r>
          </a:p>
          <a:p>
            <a:pPr lvl="2"/>
            <a:r>
              <a:rPr lang="en-US" dirty="0" smtClean="0"/>
              <a:t>there is no multiprogramming of processors</a:t>
            </a:r>
          </a:p>
          <a:p>
            <a:r>
              <a:rPr lang="en-US" dirty="0" smtClean="0"/>
              <a:t>Defense of this strategy:</a:t>
            </a:r>
          </a:p>
          <a:p>
            <a:pPr lvl="2"/>
            <a:r>
              <a:rPr lang="en-US" dirty="0" smtClean="0"/>
              <a:t>in a highly parallel system, with tens or hundreds of processors, processor utilization is no longer so important as a metric for effectiveness or performance</a:t>
            </a:r>
          </a:p>
          <a:p>
            <a:pPr lvl="2"/>
            <a:r>
              <a:rPr lang="en-US" dirty="0" smtClean="0"/>
              <a:t>the total avoidance of process switching during the lifetime of a program should result in a substantial speedup of that program</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85800" y="6096000"/>
            <a:ext cx="7945307" cy="3810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381000" y="1219200"/>
            <a:ext cx="9893358" cy="4358034"/>
          </a:xfrm>
          <a:prstGeom prst="rect">
            <a:avLst/>
          </a:prstGeom>
        </p:spPr>
      </p:pic>
      <p:sp>
        <p:nvSpPr>
          <p:cNvPr id="10" name="Rectangle 9"/>
          <p:cNvSpPr/>
          <p:nvPr/>
        </p:nvSpPr>
        <p:spPr>
          <a:xfrm>
            <a:off x="685800" y="5638800"/>
            <a:ext cx="7772400" cy="369332"/>
          </a:xfrm>
          <a:prstGeom prst="rect">
            <a:avLst/>
          </a:prstGeom>
        </p:spPr>
        <p:txBody>
          <a:bodyPr wrap="square">
            <a:spAutoFit/>
          </a:bodyPr>
          <a:lstStyle/>
          <a:p>
            <a:pPr algn="ctr"/>
            <a:r>
              <a:rPr lang="en-US" b="1" dirty="0" smtClean="0">
                <a:latin typeface="+mn-lt"/>
              </a:rPr>
              <a:t>Table 10.2  Application Speedup as a Function of Number of Threads</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04801"/>
            <a:ext cx="7824788" cy="13716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362200"/>
            <a:ext cx="7772400" cy="4038600"/>
          </a:xfrm>
        </p:spPr>
        <p:txBody>
          <a:bodyPr>
            <a:normAutofit lnSpcReduction="10000"/>
          </a:bodyPr>
          <a:lstStyle/>
          <a:p>
            <a:r>
              <a:rPr lang="en-US" dirty="0" smtClean="0"/>
              <a:t>For some applications it is possible to provide language and system tools that permit the number of threads in the process to be altered dynamically</a:t>
            </a:r>
          </a:p>
          <a:p>
            <a:pPr lvl="2"/>
            <a:r>
              <a:rPr lang="en-US" dirty="0" smtClean="0"/>
              <a:t>this would allow the operating system to adjust the load to improve utilization</a:t>
            </a:r>
          </a:p>
          <a:p>
            <a:r>
              <a:rPr lang="en-US" dirty="0" smtClean="0"/>
              <a:t>Both the operating system and the application are involved in making scheduling decisions</a:t>
            </a:r>
          </a:p>
          <a:p>
            <a:pPr marL="282575" lvl="2">
              <a:spcBef>
                <a:spcPts val="1800"/>
              </a:spcBef>
            </a:pPr>
            <a:r>
              <a:rPr lang="en-US" sz="2000" dirty="0" smtClean="0"/>
              <a:t>The scheduling responsibility of the operating system is primarily limited to processor allocation</a:t>
            </a:r>
          </a:p>
          <a:p>
            <a:pPr marL="282575" lvl="2">
              <a:spcBef>
                <a:spcPts val="1800"/>
              </a:spcBef>
            </a:pPr>
            <a:r>
              <a:rPr lang="en-US" sz="2000" dirty="0" smtClean="0"/>
              <a:t>This approach is superior to gang scheduling or dedicated processor assignment</a:t>
            </a:r>
            <a:r>
              <a:rPr lang="en-US" dirty="0" smtClean="0"/>
              <a:t> for applications that can take advantage of it</a:t>
            </a:r>
            <a:endParaRPr lang="en-US" sz="20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p:blipFill>
          <a:blip r:embed="rId3"/>
          <a:srcRect t="19091" b="24545"/>
          <a:stretch>
            <a:fillRect/>
          </a:stretch>
        </p:blipFill>
        <p:spPr>
          <a:xfrm>
            <a:off x="241261" y="518483"/>
            <a:ext cx="8445539" cy="61602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58813" y="456253"/>
            <a:ext cx="7824788" cy="10677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Cache Sharing</a:t>
            </a:r>
          </a:p>
        </p:txBody>
      </p:sp>
      <p:sp>
        <p:nvSpPr>
          <p:cNvPr id="7" name="Text Placeholder 6"/>
          <p:cNvSpPr>
            <a:spLocks noGrp="1"/>
          </p:cNvSpPr>
          <p:nvPr>
            <p:ph type="body" idx="1"/>
          </p:nvPr>
        </p:nvSpPr>
        <p:spPr>
          <a:xfrm>
            <a:off x="685800" y="2362200"/>
            <a:ext cx="3657600" cy="730415"/>
          </a:xfrm>
        </p:spPr>
        <p:txBody>
          <a:bodyPr/>
          <a:lstStyle/>
          <a:p>
            <a:r>
              <a:rPr lang="en-US" dirty="0" smtClean="0"/>
              <a:t>Cooperative resource sharing</a:t>
            </a:r>
            <a:endParaRPr lang="en-US" dirty="0"/>
          </a:p>
        </p:txBody>
      </p:sp>
      <p:sp>
        <p:nvSpPr>
          <p:cNvPr id="8" name="Content Placeholder 7"/>
          <p:cNvSpPr>
            <a:spLocks noGrp="1"/>
          </p:cNvSpPr>
          <p:nvPr>
            <p:ph sz="half" idx="2"/>
          </p:nvPr>
        </p:nvSpPr>
        <p:spPr>
          <a:xfrm>
            <a:off x="609600" y="3200400"/>
            <a:ext cx="3657600" cy="3328988"/>
          </a:xfrm>
        </p:spPr>
        <p:txBody>
          <a:bodyPr/>
          <a:lstStyle/>
          <a:p>
            <a:r>
              <a:rPr lang="en-US" dirty="0" smtClean="0"/>
              <a:t>Multiple threads access the same set of main memory locations</a:t>
            </a:r>
          </a:p>
          <a:p>
            <a:r>
              <a:rPr lang="en-US" dirty="0" smtClean="0"/>
              <a:t>Examples:</a:t>
            </a:r>
          </a:p>
          <a:p>
            <a:pPr lvl="1"/>
            <a:r>
              <a:rPr lang="en-US" dirty="0"/>
              <a:t>a</a:t>
            </a:r>
            <a:r>
              <a:rPr lang="en-US" dirty="0" smtClean="0"/>
              <a:t>pplications that are multithreaded</a:t>
            </a:r>
          </a:p>
          <a:p>
            <a:pPr lvl="1"/>
            <a:r>
              <a:rPr lang="en-US" dirty="0"/>
              <a:t>p</a:t>
            </a:r>
            <a:r>
              <a:rPr lang="en-US" dirty="0" smtClean="0"/>
              <a:t>roducer-consumer thread interaction</a:t>
            </a:r>
            <a:endParaRPr lang="en-US" dirty="0"/>
          </a:p>
        </p:txBody>
      </p:sp>
      <p:sp>
        <p:nvSpPr>
          <p:cNvPr id="9" name="Text Placeholder 8"/>
          <p:cNvSpPr>
            <a:spLocks noGrp="1"/>
          </p:cNvSpPr>
          <p:nvPr>
            <p:ph type="body" sz="quarter" idx="3"/>
          </p:nvPr>
        </p:nvSpPr>
        <p:spPr/>
        <p:txBody>
          <a:bodyPr/>
          <a:lstStyle/>
          <a:p>
            <a:r>
              <a:rPr lang="en-US" dirty="0" smtClean="0"/>
              <a:t>Resource contention</a:t>
            </a:r>
            <a:endParaRPr lang="en-US" dirty="0"/>
          </a:p>
        </p:txBody>
      </p:sp>
      <p:sp>
        <p:nvSpPr>
          <p:cNvPr id="10" name="Content Placeholder 9"/>
          <p:cNvSpPr>
            <a:spLocks noGrp="1"/>
          </p:cNvSpPr>
          <p:nvPr>
            <p:ph sz="quarter" idx="4"/>
          </p:nvPr>
        </p:nvSpPr>
        <p:spPr>
          <a:xfrm>
            <a:off x="4828032" y="2895600"/>
            <a:ext cx="3657600" cy="3657599"/>
          </a:xfrm>
        </p:spPr>
        <p:txBody>
          <a:bodyPr>
            <a:normAutofit fontScale="85000" lnSpcReduction="10000"/>
          </a:bodyPr>
          <a:lstStyle/>
          <a:p>
            <a:r>
              <a:rPr lang="en-US" dirty="0" smtClean="0"/>
              <a:t>Threads, if operating on adjacent cores, compete for cache memory locations</a:t>
            </a:r>
          </a:p>
          <a:p>
            <a:r>
              <a:rPr lang="en-US" dirty="0" smtClean="0"/>
              <a:t>If more of the cache is dynamically allocated to one thread, the competing thread necessarily has less cache space available and thus suffers performance degradation</a:t>
            </a:r>
          </a:p>
          <a:p>
            <a:r>
              <a:rPr lang="en-US" dirty="0" smtClean="0"/>
              <a:t>Objective of contention-aware scheduling is to allocate threads to cores to maximize the effectiveness of the shared cache memory and minimize the need for off-chip memory accesses</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Systems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209800"/>
            <a:ext cx="7696200" cy="4267200"/>
          </a:xfrm>
        </p:spPr>
        <p:txBody>
          <a:bodyPr>
            <a:normAutofit lnSpcReduction="10000"/>
          </a:bodyPr>
          <a:lstStyle/>
          <a:p>
            <a:r>
              <a:rPr lang="en-US" sz="1800" dirty="0" smtClean="0"/>
              <a:t>The operating system, and in particular the scheduler, is perhaps the most important component</a:t>
            </a:r>
          </a:p>
          <a:p>
            <a:endParaRPr lang="en-US" sz="1800" dirty="0" smtClean="0"/>
          </a:p>
          <a:p>
            <a:endParaRPr lang="en-US" sz="1800" dirty="0" smtClean="0"/>
          </a:p>
          <a:p>
            <a:endParaRPr lang="en-US" sz="1800" dirty="0" smtClean="0"/>
          </a:p>
          <a:p>
            <a:r>
              <a:rPr lang="en-US" sz="1800" dirty="0" smtClean="0"/>
              <a:t>Correctness of the system depends not only on the logical result of the computation but also on the time at which the results are produced</a:t>
            </a:r>
          </a:p>
          <a:p>
            <a:r>
              <a:rPr lang="en-US" sz="1800" dirty="0" smtClean="0"/>
              <a:t>Tasks or processes attempt to control or react to events that take place in the outside world</a:t>
            </a:r>
          </a:p>
          <a:p>
            <a:r>
              <a:rPr lang="en-US" sz="1800" dirty="0" smtClean="0"/>
              <a:t>These events occur in “real time” and tasks must be able to keep up with them</a:t>
            </a:r>
          </a:p>
          <a:p>
            <a:endParaRPr lang="en-US" dirty="0"/>
          </a:p>
        </p:txBody>
      </p:sp>
      <p:graphicFrame>
        <p:nvGraphicFramePr>
          <p:cNvPr id="5" name="Diagram 4"/>
          <p:cNvGraphicFramePr/>
          <p:nvPr/>
        </p:nvGraphicFramePr>
        <p:xfrm>
          <a:off x="1219200" y="2743200"/>
          <a:ext cx="5715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477000" y="2743200"/>
            <a:ext cx="1708176" cy="1645202"/>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24788" cy="1676400"/>
          </a:xfrm>
        </p:spPr>
        <p:txBody>
          <a:bodyPr/>
          <a:lstStyle/>
          <a:p>
            <a:pPr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 and Soft </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Tasks</a:t>
            </a:r>
            <a:r>
              <a:rPr lang="en-NZ" dirty="0" smtClean="0"/>
              <a:t/>
            </a:r>
            <a:br>
              <a:rPr lang="en-NZ" dirty="0" smtClean="0"/>
            </a:br>
            <a:endParaRPr lang="en-NZ" dirty="0"/>
          </a:p>
        </p:txBody>
      </p:sp>
      <p:sp>
        <p:nvSpPr>
          <p:cNvPr id="5" name="Text Placeholder 4"/>
          <p:cNvSpPr>
            <a:spLocks noGrp="1"/>
          </p:cNvSpPr>
          <p:nvPr>
            <p:ph type="body" idx="1"/>
          </p:nvPr>
        </p:nvSpPr>
        <p:spPr/>
        <p:txBody>
          <a:bodyPr/>
          <a:lstStyle/>
          <a:p>
            <a:r>
              <a:rPr lang="en-US" dirty="0" smtClean="0"/>
              <a:t>Hard real-time task</a:t>
            </a:r>
            <a:endParaRPr lang="en-US" dirty="0"/>
          </a:p>
        </p:txBody>
      </p:sp>
      <p:sp>
        <p:nvSpPr>
          <p:cNvPr id="3" name="Content Placeholder 2"/>
          <p:cNvSpPr>
            <a:spLocks noGrp="1"/>
          </p:cNvSpPr>
          <p:nvPr>
            <p:ph sz="half" idx="2"/>
          </p:nvPr>
        </p:nvSpPr>
        <p:spPr/>
        <p:txBody>
          <a:bodyPr/>
          <a:lstStyle/>
          <a:p>
            <a:r>
              <a:rPr lang="en-NZ" dirty="0" smtClean="0"/>
              <a:t>one that must meet its deadline</a:t>
            </a:r>
          </a:p>
          <a:p>
            <a:r>
              <a:rPr lang="en-NZ" dirty="0" smtClean="0"/>
              <a:t>otherwise it will cause unacceptable damage or a fatal error to the system</a:t>
            </a:r>
            <a:endParaRPr lang="en-NZ" dirty="0"/>
          </a:p>
        </p:txBody>
      </p:sp>
      <p:sp>
        <p:nvSpPr>
          <p:cNvPr id="6" name="Text Placeholder 5"/>
          <p:cNvSpPr>
            <a:spLocks noGrp="1"/>
          </p:cNvSpPr>
          <p:nvPr>
            <p:ph type="body" sz="quarter" idx="3"/>
          </p:nvPr>
        </p:nvSpPr>
        <p:spPr/>
        <p:txBody>
          <a:bodyPr/>
          <a:lstStyle/>
          <a:p>
            <a:r>
              <a:rPr lang="en-US" dirty="0" smtClean="0"/>
              <a:t>Soft real-time task</a:t>
            </a:r>
            <a:endParaRPr lang="en-US" dirty="0"/>
          </a:p>
        </p:txBody>
      </p:sp>
      <p:sp>
        <p:nvSpPr>
          <p:cNvPr id="7" name="Content Placeholder 6"/>
          <p:cNvSpPr>
            <a:spLocks noGrp="1"/>
          </p:cNvSpPr>
          <p:nvPr>
            <p:ph sz="quarter" idx="4"/>
          </p:nvPr>
        </p:nvSpPr>
        <p:spPr/>
        <p:txBody>
          <a:bodyPr/>
          <a:lstStyle/>
          <a:p>
            <a:r>
              <a:rPr lang="en-US" dirty="0"/>
              <a:t>h</a:t>
            </a:r>
            <a:r>
              <a:rPr lang="en-US" dirty="0" smtClean="0"/>
              <a:t>as an associated deadline that is desirable but not mandatory</a:t>
            </a:r>
          </a:p>
          <a:p>
            <a:r>
              <a:rPr lang="en-US" dirty="0"/>
              <a:t>i</a:t>
            </a:r>
            <a:r>
              <a:rPr lang="en-US" dirty="0" smtClean="0"/>
              <a:t>t still makes sense to schedule and complete the task even if it has passed its deadline</a:t>
            </a:r>
            <a:endParaRPr lang="en-US" dirty="0"/>
          </a:p>
        </p:txBody>
      </p:sp>
      <p:pic>
        <p:nvPicPr>
          <p:cNvPr id="11" name="Picture 10"/>
          <p:cNvPicPr>
            <a:picLocks noChangeAspect="1"/>
          </p:cNvPicPr>
          <p:nvPr/>
        </p:nvPicPr>
        <p:blipFill>
          <a:blip r:embed="rId3"/>
          <a:stretch>
            <a:fillRect/>
          </a:stretch>
        </p:blipFill>
        <p:spPr>
          <a:xfrm>
            <a:off x="3636227" y="5334000"/>
            <a:ext cx="1635202" cy="1039431"/>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Periodic and Aperiodic</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Tasks</a:t>
            </a:r>
            <a:endPar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rmAutofit/>
          </a:bodyPr>
          <a:lstStyle/>
          <a:p>
            <a:r>
              <a:rPr lang="en-NZ" sz="2800" b="1" dirty="0" smtClean="0">
                <a:solidFill>
                  <a:schemeClr val="accent1">
                    <a:lumMod val="75000"/>
                  </a:schemeClr>
                </a:solidFill>
              </a:rPr>
              <a:t>Periodic tasks</a:t>
            </a:r>
          </a:p>
          <a:p>
            <a:pPr lvl="1"/>
            <a:r>
              <a:rPr lang="en-NZ" sz="2400" dirty="0" smtClean="0"/>
              <a:t>requirement may be stated as:</a:t>
            </a:r>
          </a:p>
          <a:p>
            <a:pPr marL="1089025" lvl="2" indent="-347663"/>
            <a:r>
              <a:rPr lang="en-NZ" sz="2000" dirty="0" smtClean="0"/>
              <a:t>once per period </a:t>
            </a:r>
            <a:r>
              <a:rPr lang="en-NZ" sz="2000" i="1" dirty="0" smtClean="0"/>
              <a:t>T</a:t>
            </a:r>
            <a:r>
              <a:rPr lang="en-NZ" sz="2000" dirty="0" smtClean="0"/>
              <a:t> </a:t>
            </a:r>
          </a:p>
          <a:p>
            <a:pPr marL="1089025" lvl="2" indent="-347663"/>
            <a:r>
              <a:rPr lang="en-NZ" sz="2000" dirty="0" smtClean="0"/>
              <a:t>exactly </a:t>
            </a:r>
            <a:r>
              <a:rPr lang="en-NZ" sz="2000" i="1" dirty="0" smtClean="0"/>
              <a:t>T </a:t>
            </a:r>
            <a:r>
              <a:rPr lang="en-NZ" sz="2000" dirty="0" smtClean="0"/>
              <a:t>units apart</a:t>
            </a:r>
          </a:p>
          <a:p>
            <a:r>
              <a:rPr lang="en-NZ" sz="2800" b="1" dirty="0" smtClean="0">
                <a:solidFill>
                  <a:schemeClr val="accent1">
                    <a:lumMod val="75000"/>
                  </a:schemeClr>
                </a:solidFill>
              </a:rPr>
              <a:t>Aperiodic tasks</a:t>
            </a:r>
          </a:p>
          <a:p>
            <a:pPr lvl="1"/>
            <a:r>
              <a:rPr lang="en-NZ" sz="2400" dirty="0" smtClean="0"/>
              <a:t>has a deadline by which it must finish or start</a:t>
            </a:r>
          </a:p>
          <a:p>
            <a:pPr lvl="1"/>
            <a:r>
              <a:rPr lang="en-NZ" sz="2400" dirty="0" smtClean="0"/>
              <a:t>may have a constraint on both start and finish time</a:t>
            </a:r>
            <a:endParaRPr lang="en-NZ" sz="24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7824788" cy="1323975"/>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 Time Systems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784060070"/>
              </p:ext>
            </p:extLst>
          </p:nvPr>
        </p:nvGraphicFramePr>
        <p:xfrm>
          <a:off x="685800" y="2286000"/>
          <a:ext cx="7848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199" y="1219201"/>
            <a:ext cx="8391253" cy="4336066"/>
          </a:xfrm>
          <a:prstGeom prst="rect">
            <a:avLst/>
          </a:prstGeom>
        </p:spPr>
      </p:pic>
      <p:sp>
        <p:nvSpPr>
          <p:cNvPr id="7" name="TextBox 6"/>
          <p:cNvSpPr txBox="1"/>
          <p:nvPr/>
        </p:nvSpPr>
        <p:spPr>
          <a:xfrm>
            <a:off x="1600200" y="5867400"/>
            <a:ext cx="5721601" cy="369332"/>
          </a:xfrm>
          <a:prstGeom prst="rect">
            <a:avLst/>
          </a:prstGeom>
          <a:noFill/>
        </p:spPr>
        <p:txBody>
          <a:bodyPr wrap="none" rtlCol="0">
            <a:spAutoFit/>
          </a:bodyPr>
          <a:lstStyle/>
          <a:p>
            <a:r>
              <a:rPr lang="en-US" b="1" dirty="0" smtClean="0">
                <a:latin typeface="+mn-lt"/>
              </a:rPr>
              <a:t>Table 10.1  Synchronization Granularity and Processes</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Determinism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3840163"/>
          </a:xfrm>
        </p:spPr>
        <p:txBody>
          <a:bodyPr>
            <a:normAutofit/>
          </a:bodyPr>
          <a:lstStyle/>
          <a:p>
            <a:r>
              <a:rPr lang="en-US" dirty="0" smtClean="0"/>
              <a:t>Concerned with how long an operating system delays before acknowledging an interrupt</a:t>
            </a:r>
          </a:p>
          <a:p>
            <a:r>
              <a:rPr lang="en-US" dirty="0" smtClean="0"/>
              <a:t>Operations are performed at fixed, predetermined times or within predetermined time intervals</a:t>
            </a:r>
          </a:p>
          <a:p>
            <a:pPr lvl="2"/>
            <a:r>
              <a:rPr lang="en-US" dirty="0" smtClean="0"/>
              <a:t>when multiple processes are competing for resources and processor time, no system will be fully deterministic</a:t>
            </a:r>
          </a:p>
        </p:txBody>
      </p:sp>
      <p:graphicFrame>
        <p:nvGraphicFramePr>
          <p:cNvPr id="5" name="Diagram 4"/>
          <p:cNvGraphicFramePr/>
          <p:nvPr/>
        </p:nvGraphicFramePr>
        <p:xfrm>
          <a:off x="533400" y="35052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Responsiveness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4267200"/>
          </a:xfrm>
        </p:spPr>
        <p:txBody>
          <a:bodyPr>
            <a:normAutofit/>
          </a:bodyPr>
          <a:lstStyle/>
          <a:p>
            <a:r>
              <a:rPr lang="en-US" dirty="0" smtClean="0"/>
              <a:t>Together with determinism make up the response time to external events</a:t>
            </a:r>
          </a:p>
          <a:p>
            <a:pPr lvl="2"/>
            <a:r>
              <a:rPr lang="en-US" dirty="0" smtClean="0"/>
              <a:t>critical for real-time systems that must meet timing requirements imposed by individuals, devices, and data flows external to the system</a:t>
            </a:r>
          </a:p>
          <a:p>
            <a:r>
              <a:rPr lang="en-US" dirty="0" smtClean="0"/>
              <a:t>Concerned with how long, after acknowledgment, it takes an operating system to service the interrupt</a:t>
            </a:r>
          </a:p>
          <a:p>
            <a:endParaRPr lang="en-US" dirty="0"/>
          </a:p>
        </p:txBody>
      </p:sp>
      <p:graphicFrame>
        <p:nvGraphicFramePr>
          <p:cNvPr id="4" name="Diagram 3"/>
          <p:cNvGraphicFramePr/>
          <p:nvPr/>
        </p:nvGraphicFramePr>
        <p:xfrm>
          <a:off x="1447800" y="4724400"/>
          <a:ext cx="6096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 Control</a:t>
            </a:r>
          </a:p>
        </p:txBody>
      </p:sp>
      <p:sp>
        <p:nvSpPr>
          <p:cNvPr id="3" name="Content Placeholder 2"/>
          <p:cNvSpPr>
            <a:spLocks noGrp="1"/>
          </p:cNvSpPr>
          <p:nvPr>
            <p:ph idx="4294967295"/>
          </p:nvPr>
        </p:nvSpPr>
        <p:spPr>
          <a:xfrm>
            <a:off x="609600" y="2133600"/>
            <a:ext cx="7924800" cy="4419600"/>
          </a:xfrm>
        </p:spPr>
        <p:txBody>
          <a:bodyPr>
            <a:normAutofit/>
          </a:bodyPr>
          <a:lstStyle/>
          <a:p>
            <a:r>
              <a:rPr lang="en-NZ" dirty="0" smtClean="0"/>
              <a:t>Generally much broader in a real-time operating system than in ordinary operating systems</a:t>
            </a:r>
          </a:p>
          <a:p>
            <a:r>
              <a:rPr lang="en-NZ" dirty="0" smtClean="0"/>
              <a:t>It is essential to allow the user fine-grained control over task priority</a:t>
            </a:r>
          </a:p>
          <a:p>
            <a:r>
              <a:rPr lang="en-NZ" dirty="0" smtClean="0"/>
              <a:t>User should be able to distinguish between hard and soft tasks and to specify relative priorities within each class</a:t>
            </a:r>
          </a:p>
          <a:p>
            <a:r>
              <a:rPr lang="en-US" dirty="0" smtClean="0"/>
              <a:t>May allow user to specify such characteristics as:</a:t>
            </a:r>
          </a:p>
          <a:p>
            <a:endParaRPr lang="en-US" dirty="0"/>
          </a:p>
        </p:txBody>
      </p:sp>
      <p:pic>
        <p:nvPicPr>
          <p:cNvPr id="4" name="Picture 3"/>
          <p:cNvPicPr>
            <a:picLocks noChangeAspect="1"/>
          </p:cNvPicPr>
          <p:nvPr/>
        </p:nvPicPr>
        <p:blipFill>
          <a:blip r:embed="rId3"/>
          <a:stretch>
            <a:fillRect/>
          </a:stretch>
        </p:blipFill>
        <p:spPr>
          <a:xfrm>
            <a:off x="6934200" y="457200"/>
            <a:ext cx="1587500" cy="1333015"/>
          </a:xfrm>
          <a:prstGeom prst="rect">
            <a:avLst/>
          </a:prstGeom>
        </p:spPr>
      </p:pic>
      <p:graphicFrame>
        <p:nvGraphicFramePr>
          <p:cNvPr id="5" name="Diagram 4"/>
          <p:cNvGraphicFramePr/>
          <p:nvPr>
            <p:extLst>
              <p:ext uri="{D42A27DB-BD31-4B8C-83A1-F6EECF244321}">
                <p14:modId xmlns:p14="http://schemas.microsoft.com/office/powerpoint/2010/main" val="3444228193"/>
              </p:ext>
            </p:extLst>
          </p:nvPr>
        </p:nvGraphicFramePr>
        <p:xfrm>
          <a:off x="304800" y="3200400"/>
          <a:ext cx="8610600" cy="452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Reliability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438400"/>
            <a:ext cx="7620000" cy="3657600"/>
          </a:xfrm>
        </p:spPr>
        <p:txBody>
          <a:bodyPr/>
          <a:lstStyle/>
          <a:p>
            <a:r>
              <a:rPr lang="en-US" dirty="0" smtClean="0"/>
              <a:t>More important for real-time systems than non-real time systems</a:t>
            </a:r>
          </a:p>
          <a:p>
            <a:r>
              <a:rPr lang="en-US" dirty="0" smtClean="0"/>
              <a:t>Real-time systems respond to and control events in real time so loss or degradation of performance may have catastrophic consequences such as:</a:t>
            </a:r>
          </a:p>
          <a:p>
            <a:pPr lvl="2"/>
            <a:r>
              <a:rPr lang="en-US" dirty="0" smtClean="0"/>
              <a:t>financial loss</a:t>
            </a:r>
          </a:p>
          <a:p>
            <a:pPr lvl="2"/>
            <a:r>
              <a:rPr lang="en-US" dirty="0" smtClean="0"/>
              <a:t>major equipment damage</a:t>
            </a:r>
          </a:p>
          <a:p>
            <a:pPr lvl="2"/>
            <a:r>
              <a:rPr lang="en-US" dirty="0" smtClean="0"/>
              <a:t>loss of life</a:t>
            </a:r>
            <a:endParaRPr lang="en-US" dirty="0"/>
          </a:p>
        </p:txBody>
      </p:sp>
      <p:pic>
        <p:nvPicPr>
          <p:cNvPr id="6" name="Picture 5"/>
          <p:cNvPicPr>
            <a:picLocks noChangeAspect="1"/>
          </p:cNvPicPr>
          <p:nvPr/>
        </p:nvPicPr>
        <p:blipFill>
          <a:blip r:embed="rId3"/>
          <a:stretch>
            <a:fillRect/>
          </a:stretch>
        </p:blipFill>
        <p:spPr>
          <a:xfrm>
            <a:off x="6477000" y="3886200"/>
            <a:ext cx="2293937" cy="2668457"/>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Fail-Soft Operation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Content Placeholder 6"/>
          <p:cNvSpPr>
            <a:spLocks noGrp="1"/>
          </p:cNvSpPr>
          <p:nvPr>
            <p:ph sz="half" idx="1"/>
          </p:nvPr>
        </p:nvSpPr>
        <p:spPr>
          <a:xfrm>
            <a:off x="654050" y="2286000"/>
            <a:ext cx="7848600" cy="3886199"/>
          </a:xfrm>
        </p:spPr>
        <p:txBody>
          <a:bodyPr/>
          <a:lstStyle/>
          <a:p>
            <a:r>
              <a:rPr lang="en-US" dirty="0" smtClean="0"/>
              <a:t>A characteristic that refers to the ability of a system to fail in such a way as to preserve as much capability and data as possible</a:t>
            </a:r>
          </a:p>
          <a:p>
            <a:r>
              <a:rPr lang="en-US" dirty="0" smtClean="0"/>
              <a:t>Important aspect is stability</a:t>
            </a:r>
          </a:p>
          <a:p>
            <a:pPr lvl="2"/>
            <a:r>
              <a:rPr lang="en-US" dirty="0" smtClean="0"/>
              <a:t>a real-time system is stable if the system will meet the deadlines of its most critical, highest-priority tasks even if some less critical task deadlines are not always met</a:t>
            </a:r>
          </a:p>
        </p:txBody>
      </p:sp>
      <p:pic>
        <p:nvPicPr>
          <p:cNvPr id="11" name="Picture 10"/>
          <p:cNvPicPr>
            <a:picLocks noChangeAspect="1"/>
          </p:cNvPicPr>
          <p:nvPr/>
        </p:nvPicPr>
        <p:blipFill>
          <a:blip r:embed="rId3"/>
          <a:stretch>
            <a:fillRect/>
          </a:stretch>
        </p:blipFill>
        <p:spPr>
          <a:xfrm>
            <a:off x="5715000" y="4800600"/>
            <a:ext cx="2057400" cy="1478757"/>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f4.pdf"/>
          <p:cNvPicPr>
            <a:picLocks noChangeAspect="1"/>
          </p:cNvPicPr>
          <p:nvPr/>
        </p:nvPicPr>
        <p:blipFill>
          <a:blip r:embed="rId3"/>
          <a:stretch>
            <a:fillRect/>
          </a:stretch>
        </p:blipFill>
        <p:spPr>
          <a:xfrm>
            <a:off x="2057400" y="349624"/>
            <a:ext cx="5146964" cy="66607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idx="4294967295"/>
          </p:nvPr>
        </p:nvGraphicFramePr>
        <p:xfrm>
          <a:off x="533400" y="21336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858000" y="4800600"/>
            <a:ext cx="1433830" cy="1728277"/>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Classes of Real-Time Scheduling Algorithms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609600" y="1981200"/>
          <a:ext cx="80010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848600" cy="3992563"/>
          </a:xfrm>
        </p:spPr>
        <p:txBody>
          <a:bodyPr/>
          <a:lstStyle/>
          <a:p>
            <a:r>
              <a:rPr lang="en-US" dirty="0" smtClean="0"/>
              <a:t>Real-time operating systems are designed with the objective of starting real-time tasks as rapidly as possible and emphasize rapid interrupt handling and task dispatching</a:t>
            </a:r>
          </a:p>
          <a:p>
            <a:r>
              <a:rPr lang="en-US" dirty="0" smtClean="0"/>
              <a:t>Real-time applications are generally not concerned with sheer speed but rather with completing (or starting) tasks at the most valuable times</a:t>
            </a:r>
          </a:p>
          <a:p>
            <a:r>
              <a:rPr lang="en-US" dirty="0" smtClean="0"/>
              <a:t>Priorities provide a crude tool and do not capture the requirement of completion (or initiation) at the most valuable time</a:t>
            </a:r>
            <a:endParaRPr lang="en-US" dirty="0"/>
          </a:p>
        </p:txBody>
      </p:sp>
      <p:pic>
        <p:nvPicPr>
          <p:cNvPr id="4" name="Picture 3"/>
          <p:cNvPicPr>
            <a:picLocks noChangeAspect="1"/>
          </p:cNvPicPr>
          <p:nvPr/>
        </p:nvPicPr>
        <p:blipFill>
          <a:blip r:embed="rId3"/>
          <a:stretch>
            <a:fillRect/>
          </a:stretch>
        </p:blipFill>
        <p:spPr>
          <a:xfrm>
            <a:off x="6934200" y="4877356"/>
            <a:ext cx="1649413" cy="1661453"/>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7824788" cy="1323975"/>
          </a:xfrm>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Information Used for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0" y="2057400"/>
            <a:ext cx="3657600" cy="4068763"/>
          </a:xfrm>
        </p:spPr>
        <p:txBody>
          <a:bodyPr>
            <a:normAutofit/>
          </a:bodyPr>
          <a:lstStyle/>
          <a:p>
            <a:pPr>
              <a:buNone/>
            </a:pPr>
            <a:endParaRPr lang="en-US" dirty="0" smtClean="0"/>
          </a:p>
          <a:p>
            <a:endParaRPr lang="en-US" dirty="0"/>
          </a:p>
        </p:txBody>
      </p:sp>
      <p:graphicFrame>
        <p:nvGraphicFramePr>
          <p:cNvPr id="11" name="Content Placeholder 10"/>
          <p:cNvGraphicFramePr>
            <a:graphicFrameLocks noGrp="1"/>
          </p:cNvGraphicFramePr>
          <p:nvPr>
            <p:ph sz="half" idx="4294967295"/>
          </p:nvPr>
        </p:nvGraphicFramePr>
        <p:xfrm>
          <a:off x="4876800" y="2209800"/>
          <a:ext cx="3962400"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381000" y="2133600"/>
          <a:ext cx="4495800" cy="4216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849831774"/>
              </p:ext>
            </p:extLst>
          </p:nvPr>
        </p:nvGraphicFramePr>
        <p:xfrm>
          <a:off x="2286000" y="2133600"/>
          <a:ext cx="7086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8813" y="456252"/>
            <a:ext cx="7824788" cy="12963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Independent 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3536950" cy="4114799"/>
          </a:xfrm>
        </p:spPr>
        <p:txBody>
          <a:bodyPr>
            <a:normAutofit/>
          </a:bodyPr>
          <a:lstStyle/>
          <a:p>
            <a:r>
              <a:rPr lang="en-US" dirty="0" smtClean="0"/>
              <a:t>No explicit synchronization among processes</a:t>
            </a:r>
          </a:p>
          <a:p>
            <a:pPr lvl="2"/>
            <a:r>
              <a:rPr lang="en-US" dirty="0" smtClean="0"/>
              <a:t>each represents a separate, independent application or job</a:t>
            </a:r>
          </a:p>
          <a:p>
            <a:pPr marL="282575" lvl="2">
              <a:spcBef>
                <a:spcPts val="1800"/>
              </a:spcBef>
            </a:pPr>
            <a:r>
              <a:rPr lang="en-US" dirty="0" smtClean="0"/>
              <a:t>Typical use is in a time-sharing system</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6667"/>
          <a:stretch>
            <a:fillRect/>
          </a:stretch>
        </p:blipFill>
        <p:spPr>
          <a:xfrm>
            <a:off x="457200" y="2514600"/>
            <a:ext cx="8070419" cy="3517060"/>
          </a:xfrm>
          <a:prstGeom prst="rect">
            <a:avLst/>
          </a:prstGeom>
          <a:ln w="19050">
            <a:solidFill>
              <a:schemeClr val="tx1"/>
            </a:solidFill>
          </a:ln>
        </p:spPr>
      </p:pic>
      <p:sp>
        <p:nvSpPr>
          <p:cNvPr id="6" name="Rectangle 5"/>
          <p:cNvSpPr/>
          <p:nvPr/>
        </p:nvSpPr>
        <p:spPr>
          <a:xfrm>
            <a:off x="457200" y="838200"/>
            <a:ext cx="8229600" cy="1077218"/>
          </a:xfrm>
          <a:prstGeom prst="rect">
            <a:avLst/>
          </a:prstGeom>
        </p:spPr>
        <p:txBody>
          <a:bodyPr wrap="square">
            <a:spAutoFit/>
          </a:bodyPr>
          <a:lstStyle/>
          <a:p>
            <a:pPr algn="ctr"/>
            <a:r>
              <a:rPr lang="en-US" sz="3200" b="1" dirty="0" smtClean="0">
                <a:latin typeface="+mn-lt"/>
              </a:rPr>
              <a:t>Table 10.3  </a:t>
            </a:r>
          </a:p>
          <a:p>
            <a:pPr algn="ctr"/>
            <a:r>
              <a:rPr lang="en-US" sz="3200" b="1" dirty="0" smtClean="0">
                <a:latin typeface="+mn-lt"/>
              </a:rPr>
              <a:t>Execution Profile of Two Periodic Tasks</a:t>
            </a:r>
            <a:r>
              <a:rPr lang="en-US" sz="3200" dirty="0" smtClean="0">
                <a:latin typeface="+mn-lt"/>
              </a:rPr>
              <a:t> </a:t>
            </a:r>
            <a:endParaRPr lang="en-US" sz="3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5.pdf"/>
          <p:cNvPicPr>
            <a:picLocks noChangeAspect="1"/>
          </p:cNvPicPr>
          <p:nvPr/>
        </p:nvPicPr>
        <p:blipFill>
          <a:blip r:embed="rId3"/>
          <a:stretch>
            <a:fillRect/>
          </a:stretch>
        </p:blipFill>
        <p:spPr>
          <a:xfrm>
            <a:off x="0" y="152400"/>
            <a:ext cx="8875059" cy="6858000"/>
          </a:xfrm>
          <a:prstGeom prst="rect">
            <a:avLst/>
          </a:prstGeom>
        </p:spPr>
      </p:pic>
      <p:sp useBgFill="1">
        <p:nvSpPr>
          <p:cNvPr id="9" name="TextBox 8"/>
          <p:cNvSpPr txBox="1"/>
          <p:nvPr/>
        </p:nvSpPr>
        <p:spPr>
          <a:xfrm>
            <a:off x="7848600" y="6324600"/>
            <a:ext cx="533400" cy="246221"/>
          </a:xfrm>
          <a:prstGeom prst="rect">
            <a:avLst/>
          </a:prstGeom>
        </p:spPr>
        <p:txBody>
          <a:bodyPr wrap="square" rtlCol="0">
            <a:spAutoFit/>
          </a:bodyPr>
          <a:lstStyle/>
          <a:p>
            <a:r>
              <a:rPr lang="en-US" sz="1000" b="1" dirty="0" smtClean="0"/>
              <a:t>10.3)</a:t>
            </a:r>
            <a:endParaRPr lang="en-US" sz="1000" b="1"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tretch>
            <a:fillRect/>
          </a:stretch>
        </p:blipFill>
        <p:spPr>
          <a:xfrm>
            <a:off x="0" y="152400"/>
            <a:ext cx="8875059" cy="6858000"/>
          </a:xfrm>
          <a:prstGeom prst="rect">
            <a:avLst/>
          </a:prstGeom>
        </p:spPr>
      </p:pic>
    </p:spTree>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14118"/>
          <a:stretch>
            <a:fillRect/>
          </a:stretch>
        </p:blipFill>
        <p:spPr>
          <a:xfrm>
            <a:off x="457237" y="2819400"/>
            <a:ext cx="8121283" cy="1537899"/>
          </a:xfrm>
          <a:prstGeom prst="rect">
            <a:avLst/>
          </a:prstGeom>
          <a:ln w="15875">
            <a:solidFill>
              <a:schemeClr val="tx1"/>
            </a:solidFill>
          </a:ln>
        </p:spPr>
      </p:pic>
      <p:sp>
        <p:nvSpPr>
          <p:cNvPr id="7" name="Rectangle 6"/>
          <p:cNvSpPr/>
          <p:nvPr/>
        </p:nvSpPr>
        <p:spPr>
          <a:xfrm>
            <a:off x="457200" y="1066800"/>
            <a:ext cx="8229600" cy="1077218"/>
          </a:xfrm>
          <a:prstGeom prst="rect">
            <a:avLst/>
          </a:prstGeom>
        </p:spPr>
        <p:txBody>
          <a:bodyPr wrap="square">
            <a:spAutoFit/>
          </a:bodyPr>
          <a:lstStyle/>
          <a:p>
            <a:pPr algn="ctr"/>
            <a:r>
              <a:rPr lang="en-US" sz="3200" b="1" dirty="0" smtClean="0">
                <a:latin typeface="+mj-lt"/>
              </a:rPr>
              <a:t>Table 10.4   </a:t>
            </a:r>
          </a:p>
          <a:p>
            <a:pPr algn="ctr"/>
            <a:r>
              <a:rPr lang="en-US" sz="3200" b="1" dirty="0" smtClean="0">
                <a:latin typeface="+mj-lt"/>
              </a:rPr>
              <a:t>Execution Profile of Five </a:t>
            </a:r>
            <a:r>
              <a:rPr lang="en-US" sz="3200" b="1" dirty="0" err="1" smtClean="0">
                <a:latin typeface="+mj-lt"/>
              </a:rPr>
              <a:t>Aperiodic</a:t>
            </a:r>
            <a:r>
              <a:rPr lang="en-US" sz="3200" b="1" dirty="0" smtClean="0">
                <a:latin typeface="+mj-lt"/>
              </a:rPr>
              <a:t> Tasks</a:t>
            </a:r>
            <a:r>
              <a:rPr lang="en-US" sz="3200" dirty="0" smtClean="0">
                <a:latin typeface="+mj-lt"/>
              </a:rPr>
              <a:t> </a:t>
            </a:r>
            <a:endParaRPr lang="en-US" sz="3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7.pdf"/>
          <p:cNvPicPr>
            <a:picLocks noChangeAspect="1"/>
          </p:cNvPicPr>
          <p:nvPr/>
        </p:nvPicPr>
        <p:blipFill>
          <a:blip r:embed="rId3"/>
          <a:srcRect l="7059" t="20909" r="3529" b="18182"/>
          <a:stretch>
            <a:fillRect/>
          </a:stretch>
        </p:blipFill>
        <p:spPr>
          <a:xfrm>
            <a:off x="1143000" y="417061"/>
            <a:ext cx="7046709" cy="62123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8.pdf"/>
          <p:cNvPicPr>
            <a:picLocks noChangeAspect="1"/>
          </p:cNvPicPr>
          <p:nvPr/>
        </p:nvPicPr>
        <p:blipFill>
          <a:blip r:embed="rId3"/>
          <a:stretch>
            <a:fillRect/>
          </a:stretch>
        </p:blipFill>
        <p:spPr>
          <a:xfrm>
            <a:off x="-457200" y="0"/>
            <a:ext cx="10134600" cy="78312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53200" y="1209456"/>
            <a:ext cx="2057400" cy="5267543"/>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3" name="Picture 12"/>
          <p:cNvPicPr>
            <a:picLocks noChangeAspect="1"/>
          </p:cNvPicPr>
          <p:nvPr/>
        </p:nvPicPr>
        <p:blipFill>
          <a:blip r:embed="rId4"/>
          <a:stretch>
            <a:fillRect/>
          </a:stretch>
        </p:blipFill>
        <p:spPr>
          <a:xfrm rot="2558053">
            <a:off x="6440607" y="497985"/>
            <a:ext cx="1670415" cy="1573423"/>
          </a:xfrm>
          <a:prstGeom prst="rect">
            <a:avLst/>
          </a:prstGeom>
        </p:spPr>
      </p:pic>
      <p:pic>
        <p:nvPicPr>
          <p:cNvPr id="14" name="Picture 13"/>
          <p:cNvPicPr>
            <a:picLocks noChangeAspect="1"/>
          </p:cNvPicPr>
          <p:nvPr/>
        </p:nvPicPr>
        <p:blipFill>
          <a:blip r:embed="rId5"/>
          <a:srcRect l="34644" r="33138" b="5581"/>
          <a:stretch>
            <a:fillRect/>
          </a:stretch>
        </p:blipFill>
        <p:spPr>
          <a:xfrm>
            <a:off x="2895600" y="762000"/>
            <a:ext cx="3581400" cy="5665032"/>
          </a:xfrm>
          <a:prstGeom prst="rect">
            <a:avLst/>
          </a:prstGeom>
          <a:ln w="15875">
            <a:solidFill>
              <a:schemeClr val="tx1"/>
            </a:solidFill>
          </a:ln>
        </p:spPr>
      </p:pic>
      <p:sp>
        <p:nvSpPr>
          <p:cNvPr id="15" name="TextBox 14"/>
          <p:cNvSpPr txBox="1"/>
          <p:nvPr/>
        </p:nvSpPr>
        <p:spPr>
          <a:xfrm>
            <a:off x="508001" y="2009913"/>
            <a:ext cx="2235200" cy="3046988"/>
          </a:xfrm>
          <a:prstGeom prst="rect">
            <a:avLst/>
          </a:prstGeom>
          <a:noFill/>
        </p:spPr>
        <p:txBody>
          <a:bodyPr wrap="square" rtlCol="0">
            <a:spAutoFit/>
          </a:bodyPr>
          <a:lstStyle/>
          <a:p>
            <a:pPr algn="ctr"/>
            <a:r>
              <a:rPr lang="en-US" sz="3200" b="1" dirty="0" smtClean="0">
                <a:latin typeface="+mn-lt"/>
              </a:rPr>
              <a:t>Table 10.5  </a:t>
            </a:r>
          </a:p>
          <a:p>
            <a:pPr algn="ctr"/>
            <a:endParaRPr lang="en-US" sz="3200" b="1" dirty="0" smtClean="0">
              <a:latin typeface="+mn-lt"/>
            </a:endParaRPr>
          </a:p>
          <a:p>
            <a:pPr algn="ctr"/>
            <a:r>
              <a:rPr lang="en-US" sz="3200" b="1" dirty="0" smtClean="0">
                <a:latin typeface="+mn-lt"/>
              </a:rPr>
              <a:t>Value of the RMS Upper Bound</a:t>
            </a:r>
            <a:r>
              <a:rPr lang="en-US" sz="3200" dirty="0" smtClean="0">
                <a:latin typeface="+mn-lt"/>
              </a:rPr>
              <a:t> </a:t>
            </a:r>
            <a:endParaRPr lang="en-US" sz="3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Priority Inversion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8001000" cy="4114800"/>
          </a:xfrm>
        </p:spPr>
        <p:txBody>
          <a:bodyPr/>
          <a:lstStyle/>
          <a:p>
            <a:r>
              <a:rPr lang="en-US" dirty="0" smtClean="0"/>
              <a:t>Can occur in any priority-based preemptive scheduling scheme</a:t>
            </a:r>
          </a:p>
          <a:p>
            <a:r>
              <a:rPr lang="en-US" dirty="0" smtClean="0"/>
              <a:t>Particularly relevant in the context of real-time scheduling</a:t>
            </a:r>
          </a:p>
          <a:p>
            <a:r>
              <a:rPr lang="en-US" dirty="0" smtClean="0"/>
              <a:t>Best-known instance involved the Mars Pathfinder mission</a:t>
            </a:r>
          </a:p>
          <a:p>
            <a:r>
              <a:rPr lang="en-US" dirty="0" smtClean="0"/>
              <a:t>Occurs when circumstances within the system force a higher priority task to wait for a lower priority task</a:t>
            </a:r>
          </a:p>
          <a:p>
            <a:endParaRPr lang="en-US" dirty="0"/>
          </a:p>
        </p:txBody>
      </p:sp>
      <p:graphicFrame>
        <p:nvGraphicFramePr>
          <p:cNvPr id="4" name="Diagram 3"/>
          <p:cNvGraphicFramePr/>
          <p:nvPr/>
        </p:nvGraphicFramePr>
        <p:xfrm>
          <a:off x="1600200" y="46482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6885432" cy="533400"/>
          </a:xfrm>
        </p:spPr>
        <p:txBody>
          <a:bodyPr/>
          <a:lstStyle/>
          <a:p>
            <a:r>
              <a:rPr lang="en-US" b="1" dirty="0" smtClean="0"/>
              <a:t>Unbounded Priority Inversion</a:t>
            </a:r>
            <a:endParaRPr lang="en-US" b="1" dirty="0"/>
          </a:p>
        </p:txBody>
      </p:sp>
      <p:pic>
        <p:nvPicPr>
          <p:cNvPr id="5" name="Picture 4" descr="f9.pdf"/>
          <p:cNvPicPr>
            <a:picLocks noChangeAspect="1"/>
          </p:cNvPicPr>
          <p:nvPr/>
        </p:nvPicPr>
        <p:blipFill>
          <a:blip r:embed="rId3"/>
          <a:srcRect b="56364"/>
          <a:stretch>
            <a:fillRect/>
          </a:stretch>
        </p:blipFill>
        <p:spPr>
          <a:xfrm>
            <a:off x="152400" y="1391286"/>
            <a:ext cx="9680976" cy="54667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114032" cy="762000"/>
          </a:xfrm>
        </p:spPr>
        <p:txBody>
          <a:bodyPr/>
          <a:lstStyle/>
          <a:p>
            <a:pPr algn="ctr"/>
            <a:r>
              <a:rPr lang="en-US" b="1" dirty="0" smtClean="0"/>
              <a:t>Priority Inheritance</a:t>
            </a:r>
            <a:endParaRPr lang="en-US" b="1" dirty="0"/>
          </a:p>
        </p:txBody>
      </p:sp>
      <p:pic>
        <p:nvPicPr>
          <p:cNvPr id="5" name="Picture 4" descr="f9.pdf"/>
          <p:cNvPicPr>
            <a:picLocks noChangeAspect="1"/>
          </p:cNvPicPr>
          <p:nvPr/>
        </p:nvPicPr>
        <p:blipFill>
          <a:blip r:embed="rId3"/>
          <a:srcRect t="40909" b="20000"/>
          <a:stretch>
            <a:fillRect/>
          </a:stretch>
        </p:blipFill>
        <p:spPr>
          <a:xfrm>
            <a:off x="-457200" y="1371600"/>
            <a:ext cx="10437118" cy="5280037"/>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Coarse and Very Coarse Grained Parallelism</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86000"/>
            <a:ext cx="7772400" cy="3962400"/>
          </a:xfrm>
        </p:spPr>
        <p:txBody>
          <a:bodyPr/>
          <a:lstStyle/>
          <a:p>
            <a:r>
              <a:rPr lang="en-US" dirty="0" smtClean="0"/>
              <a:t>Synchronization among processes, but at a very gross level</a:t>
            </a:r>
          </a:p>
          <a:p>
            <a:r>
              <a:rPr lang="en-US" dirty="0" smtClean="0"/>
              <a:t>Good for concurrent processes running on a multiprogrammed uniprocessor</a:t>
            </a:r>
          </a:p>
          <a:p>
            <a:pPr lvl="1"/>
            <a:r>
              <a:rPr lang="en-US" dirty="0" smtClean="0"/>
              <a:t>can be supported on a multiprocessor with little or no change to user software</a:t>
            </a:r>
          </a:p>
          <a:p>
            <a:endParaRPr lang="en-US" dirty="0"/>
          </a:p>
        </p:txBody>
      </p:sp>
      <p:pic>
        <p:nvPicPr>
          <p:cNvPr id="5" name="Picture 4"/>
          <p:cNvPicPr>
            <a:picLocks noChangeAspect="1"/>
          </p:cNvPicPr>
          <p:nvPr/>
        </p:nvPicPr>
        <p:blipFill>
          <a:blip r:embed="rId3"/>
          <a:stretch>
            <a:fillRect/>
          </a:stretch>
        </p:blipFill>
        <p:spPr>
          <a:xfrm>
            <a:off x="3886200" y="4419600"/>
            <a:ext cx="2819400" cy="1972119"/>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Scheduling</a:t>
            </a:r>
          </a:p>
        </p:txBody>
      </p:sp>
      <p:sp>
        <p:nvSpPr>
          <p:cNvPr id="4" name="Content Placeholder 3"/>
          <p:cNvSpPr>
            <a:spLocks noGrp="1"/>
          </p:cNvSpPr>
          <p:nvPr>
            <p:ph sz="half" idx="1"/>
          </p:nvPr>
        </p:nvSpPr>
        <p:spPr>
          <a:xfrm>
            <a:off x="654050" y="2286000"/>
            <a:ext cx="7848600" cy="3962399"/>
          </a:xfrm>
        </p:spPr>
        <p:txBody>
          <a:bodyPr>
            <a:normAutofit/>
          </a:bodyPr>
          <a:lstStyle/>
          <a:p>
            <a:pPr>
              <a:lnSpc>
                <a:spcPts val="3480"/>
              </a:lnSpc>
            </a:pPr>
            <a:r>
              <a:rPr lang="en-US" sz="2400" dirty="0" smtClean="0"/>
              <a:t>The three classes are:</a:t>
            </a:r>
          </a:p>
          <a:p>
            <a:pPr marL="906463" lvl="1" indent="-331788">
              <a:lnSpc>
                <a:spcPts val="3480"/>
              </a:lnSpc>
            </a:pPr>
            <a:r>
              <a:rPr lang="en-US" sz="2400" dirty="0" smtClean="0"/>
              <a:t>SCHED_FIFO: First-in-first-out real-time threads</a:t>
            </a:r>
          </a:p>
          <a:p>
            <a:pPr marL="906463" lvl="1" indent="-331788">
              <a:lnSpc>
                <a:spcPts val="3480"/>
              </a:lnSpc>
            </a:pPr>
            <a:r>
              <a:rPr lang="en-US" sz="2400" dirty="0" smtClean="0"/>
              <a:t>SCHED_RR: Round-robin real-time threads</a:t>
            </a:r>
          </a:p>
          <a:p>
            <a:pPr marL="906463" lvl="1" indent="-331788">
              <a:lnSpc>
                <a:spcPts val="3480"/>
              </a:lnSpc>
            </a:pPr>
            <a:r>
              <a:rPr lang="en-US" sz="2400" dirty="0" smtClean="0"/>
              <a:t>SCHED_OTHER: Other, non-real-time threads</a:t>
            </a:r>
          </a:p>
          <a:p>
            <a:r>
              <a:rPr lang="en-US" sz="2400" dirty="0" smtClean="0"/>
              <a:t>Within each class multiple priorities may be used</a:t>
            </a:r>
            <a:endParaRPr lang="en-US" sz="2400" dirty="0"/>
          </a:p>
        </p:txBody>
      </p:sp>
      <p:pic>
        <p:nvPicPr>
          <p:cNvPr id="6" name="Picture 5"/>
          <p:cNvPicPr>
            <a:picLocks noChangeAspect="1"/>
          </p:cNvPicPr>
          <p:nvPr/>
        </p:nvPicPr>
        <p:blipFill>
          <a:blip r:embed="rId3"/>
          <a:stretch>
            <a:fillRect/>
          </a:stretch>
        </p:blipFill>
        <p:spPr>
          <a:xfrm>
            <a:off x="7315200" y="4800600"/>
            <a:ext cx="1612900" cy="1612900"/>
          </a:xfrm>
          <a:prstGeom prst="rect">
            <a:avLst/>
          </a:prstGeo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0.pdf"/>
          <p:cNvPicPr>
            <a:picLocks noChangeAspect="1"/>
          </p:cNvPicPr>
          <p:nvPr/>
        </p:nvPicPr>
        <p:blipFill>
          <a:blip r:embed="rId3"/>
          <a:srcRect t="10000" b="30000"/>
          <a:stretch>
            <a:fillRect/>
          </a:stretch>
        </p:blipFill>
        <p:spPr>
          <a:xfrm>
            <a:off x="990600" y="685800"/>
            <a:ext cx="7616492" cy="59140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3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85800" y="2286000"/>
            <a:ext cx="3657600" cy="1828800"/>
          </a:xfrm>
        </p:spPr>
        <p:txBody>
          <a:bodyPr>
            <a:normAutofit/>
          </a:bodyPr>
          <a:lstStyle/>
          <a:p>
            <a:r>
              <a:rPr lang="en-US" dirty="0" smtClean="0"/>
              <a:t>The Linux 2.4 scheduler for the SCHED_OTHER class did not scale well with increasing number of processors and processes</a:t>
            </a:r>
            <a:endParaRPr lang="en-US" dirty="0"/>
          </a:p>
        </p:txBody>
      </p:sp>
      <p:sp>
        <p:nvSpPr>
          <p:cNvPr id="4" name="Content Placeholder 3"/>
          <p:cNvSpPr>
            <a:spLocks noGrp="1"/>
          </p:cNvSpPr>
          <p:nvPr>
            <p:ph sz="half" idx="13"/>
          </p:nvPr>
        </p:nvSpPr>
        <p:spPr/>
        <p:txBody>
          <a:bodyPr/>
          <a:lstStyle/>
          <a:p>
            <a:r>
              <a:rPr lang="en-US" dirty="0" smtClean="0"/>
              <a:t>Kernel maintains two scheduling data structures for each processor in the system</a:t>
            </a:r>
            <a:endParaRPr lang="en-US" dirty="0"/>
          </a:p>
        </p:txBody>
      </p:sp>
      <p:sp>
        <p:nvSpPr>
          <p:cNvPr id="5" name="Content Placeholder 4"/>
          <p:cNvSpPr>
            <a:spLocks noGrp="1"/>
          </p:cNvSpPr>
          <p:nvPr>
            <p:ph sz="half" idx="14"/>
          </p:nvPr>
        </p:nvSpPr>
        <p:spPr>
          <a:xfrm>
            <a:off x="914400" y="4267200"/>
            <a:ext cx="3657600" cy="1828800"/>
          </a:xfrm>
        </p:spPr>
        <p:txBody>
          <a:bodyPr/>
          <a:lstStyle/>
          <a:p>
            <a:r>
              <a:rPr lang="en-US" dirty="0" smtClean="0"/>
              <a:t>Linux 2.6 uses a new priority scheduler known                        as the O(1) scheduler</a:t>
            </a:r>
          </a:p>
        </p:txBody>
      </p:sp>
      <p:sp>
        <p:nvSpPr>
          <p:cNvPr id="6" name="Content Placeholder 5"/>
          <p:cNvSpPr>
            <a:spLocks noGrp="1"/>
          </p:cNvSpPr>
          <p:nvPr>
            <p:ph sz="half" idx="15"/>
          </p:nvPr>
        </p:nvSpPr>
        <p:spPr>
          <a:xfrm>
            <a:off x="4724400" y="2286000"/>
            <a:ext cx="3657600" cy="1828800"/>
          </a:xfrm>
        </p:spPr>
        <p:txBody>
          <a:bodyPr/>
          <a:lstStyle/>
          <a:p>
            <a:pPr marL="282575" lvl="1" indent="-282575">
              <a:spcBef>
                <a:spcPts val="1800"/>
              </a:spcBef>
            </a:pPr>
            <a:r>
              <a:rPr lang="en-US" dirty="0" smtClean="0"/>
              <a:t>Time to select the appropriate process and assign it to a processor is constant regardless of the load on the system or number of processors</a:t>
            </a:r>
          </a:p>
          <a:p>
            <a:endParaRPr lang="en-US" dirty="0" smtClean="0"/>
          </a:p>
        </p:txBody>
      </p:sp>
      <p:pic>
        <p:nvPicPr>
          <p:cNvPr id="7" name="Picture 6"/>
          <p:cNvPicPr>
            <a:picLocks noChangeAspect="1"/>
          </p:cNvPicPr>
          <p:nvPr/>
        </p:nvPicPr>
        <p:blipFill>
          <a:blip r:embed="rId3"/>
          <a:stretch>
            <a:fillRect/>
          </a:stretch>
        </p:blipFill>
        <p:spPr>
          <a:xfrm>
            <a:off x="3657600" y="4953000"/>
            <a:ext cx="1663700" cy="1371600"/>
          </a:xfrm>
          <a:prstGeom prst="rect">
            <a:avLst/>
          </a:prstGeom>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1.pdf"/>
          <p:cNvPicPr>
            <a:picLocks noChangeAspect="1"/>
          </p:cNvPicPr>
          <p:nvPr/>
        </p:nvPicPr>
        <p:blipFill>
          <a:blip r:embed="rId3"/>
          <a:stretch>
            <a:fillRect/>
          </a:stretch>
        </p:blipFill>
        <p:spPr>
          <a:xfrm>
            <a:off x="972671" y="381000"/>
            <a:ext cx="8171329" cy="63142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UNIX SVR4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86000"/>
            <a:ext cx="7924800" cy="3840163"/>
          </a:xfrm>
        </p:spPr>
        <p:txBody>
          <a:bodyPr>
            <a:normAutofit fontScale="85000" lnSpcReduction="10000"/>
          </a:bodyPr>
          <a:lstStyle/>
          <a:p>
            <a:r>
              <a:rPr lang="en-NZ" dirty="0" smtClean="0"/>
              <a:t>A complete overhaul of the scheduling algorithm used in earlier UNIX systems</a:t>
            </a:r>
          </a:p>
          <a:p>
            <a:pPr marL="282575" lvl="1" indent="-282575">
              <a:spcBef>
                <a:spcPts val="1800"/>
              </a:spcBef>
            </a:pPr>
            <a:endParaRPr lang="en-NZ" sz="2000" dirty="0" smtClean="0"/>
          </a:p>
          <a:p>
            <a:pPr marL="282575" lvl="1" indent="-282575">
              <a:spcBef>
                <a:spcPts val="1800"/>
              </a:spcBef>
            </a:pPr>
            <a:endParaRPr lang="en-NZ" sz="2000" dirty="0" smtClean="0"/>
          </a:p>
          <a:p>
            <a:pPr marL="282575" lvl="1" indent="-282575">
              <a:spcBef>
                <a:spcPts val="1800"/>
              </a:spcBef>
            </a:pPr>
            <a:endParaRPr lang="en-NZ" sz="2000" dirty="0" smtClean="0"/>
          </a:p>
          <a:p>
            <a:pPr marL="282575" lvl="1" indent="-282575">
              <a:spcBef>
                <a:spcPts val="1800"/>
              </a:spcBef>
              <a:buNone/>
            </a:pPr>
            <a:endParaRPr lang="en-NZ" sz="2000" dirty="0" smtClean="0"/>
          </a:p>
          <a:p>
            <a:pPr marL="282575" lvl="1" indent="-282575">
              <a:spcBef>
                <a:spcPts val="1800"/>
              </a:spcBef>
            </a:pPr>
            <a:r>
              <a:rPr lang="en-NZ" sz="2000" dirty="0" smtClean="0"/>
              <a:t>Major modifications:</a:t>
            </a:r>
          </a:p>
          <a:p>
            <a:pPr marL="847725" lvl="3">
              <a:spcBef>
                <a:spcPts val="1800"/>
              </a:spcBef>
            </a:pPr>
            <a:r>
              <a:rPr lang="en-NZ" sz="2000" dirty="0" smtClean="0"/>
              <a:t>addition of a preemptable static priority scheduler and the introduction of a set of 160 priority levels divided into three priority classes</a:t>
            </a:r>
          </a:p>
          <a:p>
            <a:pPr marL="847725" lvl="3">
              <a:spcBef>
                <a:spcPts val="1800"/>
              </a:spcBef>
            </a:pPr>
            <a:r>
              <a:rPr lang="en-NZ" sz="2000" dirty="0" smtClean="0"/>
              <a:t>insertion of preemption points</a:t>
            </a:r>
            <a:endParaRPr lang="en-NZ" sz="2000" dirty="0"/>
          </a:p>
        </p:txBody>
      </p:sp>
      <p:graphicFrame>
        <p:nvGraphicFramePr>
          <p:cNvPr id="4" name="Diagram 3"/>
          <p:cNvGraphicFramePr/>
          <p:nvPr>
            <p:extLst>
              <p:ext uri="{D42A27DB-BD31-4B8C-83A1-F6EECF244321}">
                <p14:modId xmlns:p14="http://schemas.microsoft.com/office/powerpoint/2010/main" val="1127884888"/>
              </p:ext>
            </p:extLst>
          </p:nvPr>
        </p:nvGraphicFramePr>
        <p:xfrm>
          <a:off x="2362200" y="2667000"/>
          <a:ext cx="4572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7601" y="5867400"/>
            <a:ext cx="4876800" cy="6096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descr="f12.pdf"/>
          <p:cNvPicPr>
            <a:picLocks noChangeAspect="1"/>
          </p:cNvPicPr>
          <p:nvPr/>
        </p:nvPicPr>
        <p:blipFill>
          <a:blip r:embed="rId4"/>
          <a:srcRect l="15294" t="10909" r="23529" b="37273"/>
          <a:stretch>
            <a:fillRect/>
          </a:stretch>
        </p:blipFill>
        <p:spPr>
          <a:xfrm>
            <a:off x="1752600" y="685800"/>
            <a:ext cx="5491705" cy="6019800"/>
          </a:xfrm>
          <a:prstGeom prst="rect">
            <a:avLst/>
          </a:prstGeom>
        </p:spPr>
      </p:pic>
    </p:spTree>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SVR Priority Classes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589592999"/>
              </p:ext>
            </p:extLst>
          </p:nvPr>
        </p:nvGraphicFramePr>
        <p:xfrm>
          <a:off x="381000" y="1447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ight Arrow 6"/>
          <p:cNvSpPr/>
          <p:nvPr/>
        </p:nvSpPr>
        <p:spPr>
          <a:xfrm>
            <a:off x="2971800" y="3276600"/>
            <a:ext cx="381000" cy="381000"/>
          </a:xfrm>
          <a:prstGeom prst="righ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867400" y="3276600"/>
            <a:ext cx="381000" cy="381000"/>
          </a:xfrm>
          <a:prstGeom prst="righ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8"/>
          <a:stretch>
            <a:fillRect/>
          </a:stretch>
        </p:blipFill>
        <p:spPr>
          <a:xfrm>
            <a:off x="7086600" y="4876800"/>
            <a:ext cx="1163411" cy="1447800"/>
          </a:xfrm>
          <a:prstGeom prst="rect">
            <a:avLst/>
          </a:prstGeom>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l="7273" t="9412" r="8182" b="47059"/>
          <a:stretch>
            <a:fillRect/>
          </a:stretch>
        </p:blipFill>
        <p:spPr>
          <a:xfrm>
            <a:off x="304800" y="1524000"/>
            <a:ext cx="8652583" cy="34424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2362200"/>
            <a:ext cx="8150440" cy="3505200"/>
          </a:xfrm>
          <a:prstGeom prst="rect">
            <a:avLst/>
          </a:prstGeom>
        </p:spPr>
      </p:pic>
      <p:sp>
        <p:nvSpPr>
          <p:cNvPr id="6" name="TextBox 5"/>
          <p:cNvSpPr txBox="1"/>
          <p:nvPr/>
        </p:nvSpPr>
        <p:spPr>
          <a:xfrm>
            <a:off x="533400" y="5867400"/>
            <a:ext cx="5329591" cy="369332"/>
          </a:xfrm>
          <a:prstGeom prst="rect">
            <a:avLst/>
          </a:prstGeom>
          <a:noFill/>
        </p:spPr>
        <p:txBody>
          <a:bodyPr wrap="none" rtlCol="0">
            <a:spAutoFit/>
          </a:bodyPr>
          <a:lstStyle/>
          <a:p>
            <a:r>
              <a:rPr lang="en-US" dirty="0" smtClean="0">
                <a:latin typeface="+mn-lt"/>
              </a:rPr>
              <a:t>Note: Lower number corresponds to higher priority </a:t>
            </a:r>
            <a:endParaRPr lang="en-US" dirty="0">
              <a:latin typeface="+mn-lt"/>
            </a:endParaRPr>
          </a:p>
        </p:txBody>
      </p:sp>
      <p:sp>
        <p:nvSpPr>
          <p:cNvPr id="7" name="TextBox 6"/>
          <p:cNvSpPr txBox="1"/>
          <p:nvPr/>
        </p:nvSpPr>
        <p:spPr>
          <a:xfrm>
            <a:off x="457200" y="685800"/>
            <a:ext cx="8229600" cy="1200329"/>
          </a:xfrm>
          <a:prstGeom prst="rect">
            <a:avLst/>
          </a:prstGeom>
          <a:noFill/>
        </p:spPr>
        <p:txBody>
          <a:bodyPr wrap="square" rtlCol="0">
            <a:spAutoFit/>
          </a:bodyPr>
          <a:lstStyle/>
          <a:p>
            <a:pPr algn="ctr"/>
            <a:r>
              <a:rPr lang="en-US" sz="3600" b="1" dirty="0" smtClean="0">
                <a:latin typeface="+mj-lt"/>
              </a:rPr>
              <a:t>Table 10.6    </a:t>
            </a:r>
          </a:p>
          <a:p>
            <a:pPr algn="ctr"/>
            <a:r>
              <a:rPr lang="en-US" sz="3600" b="1" dirty="0" smtClean="0">
                <a:latin typeface="+mj-lt"/>
              </a:rPr>
              <a:t>FreeBSD Thread Scheduling Classes</a:t>
            </a:r>
            <a:r>
              <a:rPr lang="en-US" sz="3600" dirty="0" smtClean="0">
                <a:latin typeface="+mj-lt"/>
              </a:rPr>
              <a:t> </a:t>
            </a:r>
            <a:endParaRPr lang="en-US" sz="3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2"/>
            <a:ext cx="7824788" cy="1296347"/>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SMP and Multicore Support</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Box 4"/>
          <p:cNvSpPr txBox="1"/>
          <p:nvPr/>
        </p:nvSpPr>
        <p:spPr>
          <a:xfrm>
            <a:off x="609601" y="2209800"/>
            <a:ext cx="8001000" cy="3973737"/>
          </a:xfrm>
          <a:prstGeom prst="rect">
            <a:avLst/>
          </a:prstGeom>
          <a:noFill/>
        </p:spPr>
        <p:txBody>
          <a:bodyPr wrap="square" rtlCol="0">
            <a:spAutoFit/>
          </a:bodyPr>
          <a:lstStyle/>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FreeBSD scheduler was designed to provide effective scheduling for a SMP or multicore system</a:t>
            </a:r>
          </a:p>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Design goals:</a:t>
            </a:r>
          </a:p>
          <a:p>
            <a:pPr marL="739775" lvl="1" indent="-282575">
              <a:lnSpc>
                <a:spcPts val="1900"/>
              </a:lnSpc>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address the need for processor affinity in SMP and multicore systems</a:t>
            </a:r>
          </a:p>
          <a:p>
            <a:pPr marL="1654175" lvl="3" indent="-282575">
              <a:lnSpc>
                <a:spcPts val="1900"/>
              </a:lnSpc>
              <a:spcBef>
                <a:spcPts val="1800"/>
              </a:spcBef>
              <a:buClr>
                <a:schemeClr val="accent1"/>
              </a:buClr>
              <a:buSzPct val="75000"/>
              <a:buFont typeface="Wingdings" pitchFamily="2" charset="2"/>
              <a:buChar char="n"/>
            </a:pPr>
            <a:r>
              <a:rPr lang="en-US" sz="2000" i="1" dirty="0" smtClean="0">
                <a:solidFill>
                  <a:schemeClr val="tx1">
                    <a:lumMod val="85000"/>
                    <a:lumOff val="15000"/>
                  </a:schemeClr>
                </a:solidFill>
                <a:latin typeface="+mn-lt"/>
              </a:rPr>
              <a:t>processor affinity – </a:t>
            </a:r>
            <a:r>
              <a:rPr lang="en-US" sz="2000" dirty="0" smtClean="0">
                <a:solidFill>
                  <a:schemeClr val="tx1">
                    <a:lumMod val="85000"/>
                    <a:lumOff val="15000"/>
                  </a:schemeClr>
                </a:solidFill>
                <a:latin typeface="+mn-lt"/>
              </a:rPr>
              <a:t>a scheduler that only migrates a thread when necessary to avoid having an idle processor</a:t>
            </a:r>
            <a:endParaRPr lang="en-US" sz="2000" i="1" dirty="0" smtClean="0">
              <a:solidFill>
                <a:schemeClr val="tx1">
                  <a:lumMod val="85000"/>
                  <a:lumOff val="15000"/>
                </a:schemeClr>
              </a:solidFill>
              <a:latin typeface="+mn-lt"/>
            </a:endParaRPr>
          </a:p>
          <a:p>
            <a:pPr marL="739775" lvl="1" indent="-282575">
              <a:lnSpc>
                <a:spcPts val="1900"/>
              </a:lnSpc>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provide better support for multithreading on multicore systems</a:t>
            </a:r>
          </a:p>
          <a:p>
            <a:pPr marL="739775" lvl="1" indent="-282575">
              <a:lnSpc>
                <a:spcPts val="1900"/>
              </a:lnSpc>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improve the performance of the scheduling algorithm so that it is no longer a function of the number of threads in the system</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Medium-Grained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001000" cy="3916363"/>
          </a:xfrm>
        </p:spPr>
        <p:txBody>
          <a:bodyPr/>
          <a:lstStyle/>
          <a:p>
            <a:r>
              <a:rPr lang="en-US" dirty="0" smtClean="0"/>
              <a:t>Single application can be effectively implemented as a collection of threads within a single process</a:t>
            </a:r>
          </a:p>
          <a:p>
            <a:pPr lvl="2"/>
            <a:r>
              <a:rPr lang="en-US" dirty="0" smtClean="0"/>
              <a:t>programmer must explicitly specify the potential parallelism of an application</a:t>
            </a:r>
          </a:p>
          <a:p>
            <a:pPr lvl="2"/>
            <a:r>
              <a:rPr lang="en-US" dirty="0" smtClean="0"/>
              <a:t>there needs to be a high degree of coordination and interaction among the threads of an application, leading to a medium-grain level of synchronization</a:t>
            </a:r>
          </a:p>
          <a:p>
            <a:r>
              <a:rPr lang="en-US" dirty="0" smtClean="0"/>
              <a:t>Because the various threads of an application interact so frequently, scheduling decisions concerning one thread may affect the performance of the entire application</a:t>
            </a:r>
          </a:p>
          <a:p>
            <a:endParaRPr lang="en-US" dirty="0"/>
          </a:p>
        </p:txBody>
      </p:sp>
      <p:pic>
        <p:nvPicPr>
          <p:cNvPr id="8" name="Picture 7"/>
          <p:cNvPicPr>
            <a:picLocks noChangeAspect="1"/>
          </p:cNvPicPr>
          <p:nvPr/>
        </p:nvPicPr>
        <p:blipFill>
          <a:blip r:embed="rId3"/>
          <a:stretch>
            <a:fillRect/>
          </a:stretch>
        </p:blipFill>
        <p:spPr>
          <a:xfrm rot="1180305">
            <a:off x="7250462" y="5228556"/>
            <a:ext cx="1395143" cy="1215419"/>
          </a:xfrm>
          <a:prstGeom prst="rect">
            <a:avLst/>
          </a:prstGeom>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4.pdf"/>
          <p:cNvPicPr>
            <a:picLocks noChangeAspect="1"/>
          </p:cNvPicPr>
          <p:nvPr/>
        </p:nvPicPr>
        <p:blipFill>
          <a:blip r:embed="rId3"/>
          <a:stretch>
            <a:fillRect/>
          </a:stretch>
        </p:blipFill>
        <p:spPr>
          <a:xfrm>
            <a:off x="2286000" y="470646"/>
            <a:ext cx="4935682" cy="63873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Interactivity Scoring</a:t>
            </a:r>
            <a:endParaRPr lang="en-US" dirty="0"/>
          </a:p>
        </p:txBody>
      </p:sp>
      <p:sp>
        <p:nvSpPr>
          <p:cNvPr id="5" name="Content Placeholder 4"/>
          <p:cNvSpPr>
            <a:spLocks noGrp="1"/>
          </p:cNvSpPr>
          <p:nvPr>
            <p:ph sz="half" idx="1"/>
          </p:nvPr>
        </p:nvSpPr>
        <p:spPr>
          <a:xfrm>
            <a:off x="654050" y="2286000"/>
            <a:ext cx="7848600" cy="3962399"/>
          </a:xfrm>
        </p:spPr>
        <p:txBody>
          <a:bodyPr/>
          <a:lstStyle/>
          <a:p>
            <a:r>
              <a:rPr lang="en-US" dirty="0" smtClean="0"/>
              <a:t>A thread is considered to be </a:t>
            </a:r>
            <a:r>
              <a:rPr lang="en-US" i="1" dirty="0" smtClean="0"/>
              <a:t>interactive</a:t>
            </a:r>
            <a:r>
              <a:rPr lang="en-US" dirty="0" smtClean="0"/>
              <a:t> if the ratio of its voluntary sleep time versus its runtime is below a certain threshold</a:t>
            </a:r>
          </a:p>
          <a:p>
            <a:r>
              <a:rPr lang="en-US" dirty="0" smtClean="0"/>
              <a:t>Interactivity threshold is defined in the scheduler code and is not configurable</a:t>
            </a:r>
          </a:p>
          <a:p>
            <a:r>
              <a:rPr lang="en-US" dirty="0" smtClean="0"/>
              <a:t>Threads whose sleep time exceeds their run time score in the lower half of the range of interactivity scores</a:t>
            </a:r>
          </a:p>
          <a:p>
            <a:r>
              <a:rPr lang="en-US" dirty="0" smtClean="0"/>
              <a:t>Threads whose run time exceeds their sleep time score in the upper half of the range of interactivity scores</a:t>
            </a:r>
          </a:p>
          <a:p>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Migration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Content Placeholder 3"/>
          <p:cNvSpPr>
            <a:spLocks noGrp="1"/>
          </p:cNvSpPr>
          <p:nvPr>
            <p:ph sz="half" idx="1"/>
          </p:nvPr>
        </p:nvSpPr>
        <p:spPr>
          <a:xfrm>
            <a:off x="609600" y="2057400"/>
            <a:ext cx="8153400" cy="4267200"/>
          </a:xfrm>
        </p:spPr>
        <p:txBody>
          <a:bodyPr>
            <a:normAutofit/>
          </a:bodyPr>
          <a:lstStyle/>
          <a:p>
            <a:r>
              <a:rPr lang="en-US" i="1" dirty="0" smtClean="0"/>
              <a:t>Processor affinity </a:t>
            </a:r>
            <a:r>
              <a:rPr lang="en-US" dirty="0" smtClean="0"/>
              <a:t>is when a Ready thread is scheduled onto the last processor that it ran on</a:t>
            </a:r>
          </a:p>
          <a:p>
            <a:pPr lvl="2"/>
            <a:r>
              <a:rPr lang="en-US" dirty="0" smtClean="0"/>
              <a:t>significant because of local caches dedicated to a single processor</a:t>
            </a:r>
          </a:p>
        </p:txBody>
      </p:sp>
      <p:graphicFrame>
        <p:nvGraphicFramePr>
          <p:cNvPr id="5" name="Diagram 4"/>
          <p:cNvGraphicFramePr/>
          <p:nvPr>
            <p:extLst>
              <p:ext uri="{D42A27DB-BD31-4B8C-83A1-F6EECF244321}">
                <p14:modId xmlns:p14="http://schemas.microsoft.com/office/powerpoint/2010/main" val="2377373231"/>
              </p:ext>
            </p:extLst>
          </p:nvPr>
        </p:nvGraphicFramePr>
        <p:xfrm>
          <a:off x="533400" y="3048000"/>
          <a:ext cx="8229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Windows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038600"/>
          </a:xfrm>
        </p:spPr>
        <p:txBody>
          <a:bodyPr>
            <a:normAutofit/>
          </a:bodyPr>
          <a:lstStyle/>
          <a:p>
            <a:r>
              <a:rPr lang="en-US" dirty="0" smtClean="0"/>
              <a:t>Priorities in Windows are organized into two bands or classes:</a:t>
            </a:r>
          </a:p>
          <a:p>
            <a:endParaRPr lang="en-US" dirty="0" smtClean="0"/>
          </a:p>
          <a:p>
            <a:endParaRPr lang="en-US" dirty="0" smtClean="0"/>
          </a:p>
          <a:p>
            <a:endParaRPr lang="en-US" dirty="0" smtClean="0"/>
          </a:p>
          <a:p>
            <a:endParaRPr lang="en-US" dirty="0" smtClean="0"/>
          </a:p>
          <a:p>
            <a:r>
              <a:rPr lang="en-US" dirty="0" smtClean="0"/>
              <a:t>Each band consists of 16 priority levels</a:t>
            </a:r>
          </a:p>
          <a:p>
            <a:r>
              <a:rPr lang="en-US" dirty="0" smtClean="0"/>
              <a:t>Threads requiring immediate attention are in the real-time class</a:t>
            </a:r>
          </a:p>
          <a:p>
            <a:pPr lvl="2"/>
            <a:r>
              <a:rPr lang="en-US" dirty="0" smtClean="0"/>
              <a:t>include functions such as communications and real-time tasks</a:t>
            </a:r>
            <a:endParaRPr lang="en-US" dirty="0"/>
          </a:p>
        </p:txBody>
      </p:sp>
      <p:graphicFrame>
        <p:nvGraphicFramePr>
          <p:cNvPr id="4" name="Diagram 3"/>
          <p:cNvGraphicFramePr/>
          <p:nvPr>
            <p:extLst>
              <p:ext uri="{D42A27DB-BD31-4B8C-83A1-F6EECF244321}">
                <p14:modId xmlns:p14="http://schemas.microsoft.com/office/powerpoint/2010/main" val="4200950238"/>
              </p:ext>
            </p:extLst>
          </p:nvPr>
        </p:nvGraphicFramePr>
        <p:xfrm>
          <a:off x="838200" y="2743200"/>
          <a:ext cx="73152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6364" b="20000"/>
          <a:stretch>
            <a:fillRect/>
          </a:stretch>
        </p:blipFill>
        <p:spPr>
          <a:xfrm>
            <a:off x="762000" y="457200"/>
            <a:ext cx="7494868" cy="6172199"/>
          </a:xfrm>
          <a:prstGeom prst="rect">
            <a:avLst/>
          </a:prstGeom>
        </p:spPr>
      </p:pic>
    </p:spTree>
  </p:cSld>
  <p:clrMapOvr>
    <a:masterClrMapping/>
  </p:clrMapOvr>
  <p:transition spd="slow">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654050" y="2286000"/>
            <a:ext cx="7880350" cy="4038599"/>
          </a:xfrm>
        </p:spPr>
        <p:txBody>
          <a:bodyPr>
            <a:normAutofit fontScale="77500" lnSpcReduction="20000"/>
          </a:bodyPr>
          <a:lstStyle/>
          <a:p>
            <a:r>
              <a:rPr lang="en-US" dirty="0" smtClean="0"/>
              <a:t>Windows supports multiprocessor and </a:t>
            </a:r>
            <a:r>
              <a:rPr lang="en-US" dirty="0" err="1" smtClean="0"/>
              <a:t>multicore</a:t>
            </a:r>
            <a:r>
              <a:rPr lang="en-US" dirty="0" smtClean="0"/>
              <a:t> hardware configurations</a:t>
            </a:r>
          </a:p>
          <a:p>
            <a:r>
              <a:rPr lang="en-US" dirty="0" smtClean="0"/>
              <a:t>The threads of any process can run on any processor</a:t>
            </a:r>
          </a:p>
          <a:p>
            <a:r>
              <a:rPr lang="en-US" dirty="0" smtClean="0"/>
              <a:t>In the absence of affinity restrictions the kernel dispatcher assigns a ready thread to the next available processor</a:t>
            </a:r>
          </a:p>
          <a:p>
            <a:r>
              <a:rPr lang="en-US" dirty="0" smtClean="0"/>
              <a:t>Multiple threads from the same process can be executing simultaneously on multiple processors</a:t>
            </a:r>
          </a:p>
          <a:p>
            <a:r>
              <a:rPr lang="en-US" dirty="0" smtClean="0"/>
              <a:t>Soft affinity</a:t>
            </a:r>
          </a:p>
          <a:p>
            <a:pPr lvl="1"/>
            <a:r>
              <a:rPr lang="en-US" dirty="0"/>
              <a:t>u</a:t>
            </a:r>
            <a:r>
              <a:rPr lang="en-US" dirty="0" smtClean="0"/>
              <a:t>sed as a default by the kernel dispatcher</a:t>
            </a:r>
          </a:p>
          <a:p>
            <a:pPr lvl="1"/>
            <a:r>
              <a:rPr lang="en-US" dirty="0"/>
              <a:t>t</a:t>
            </a:r>
            <a:r>
              <a:rPr lang="en-US" dirty="0" smtClean="0"/>
              <a:t>he dispatcher tries to assign a ready thread to the same processor it last ran on</a:t>
            </a:r>
          </a:p>
          <a:p>
            <a:r>
              <a:rPr lang="en-US" dirty="0" smtClean="0"/>
              <a:t>Hard affinity</a:t>
            </a:r>
          </a:p>
          <a:p>
            <a:pPr lvl="1"/>
            <a:r>
              <a:rPr lang="en-US" dirty="0"/>
              <a:t>a</a:t>
            </a:r>
            <a:r>
              <a:rPr lang="en-US" dirty="0" smtClean="0"/>
              <a:t>pplication restricts its thread execution only to certain processors</a:t>
            </a:r>
          </a:p>
          <a:p>
            <a:r>
              <a:rPr lang="en-US" dirty="0" smtClean="0"/>
              <a:t>If a thread is ready to execute but the only available processors are not in its processor affinity set, then the thread is forced to wait, and the kernel schedules the next available thread</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55000" lnSpcReduction="20000"/>
          </a:bodyPr>
          <a:lstStyle/>
          <a:p>
            <a:r>
              <a:rPr lang="en-US" sz="3892" dirty="0" smtClean="0"/>
              <a:t>Real-time scheduling</a:t>
            </a:r>
          </a:p>
          <a:p>
            <a:pPr lvl="1"/>
            <a:r>
              <a:rPr lang="en-US" sz="3892" dirty="0" smtClean="0"/>
              <a:t>Background</a:t>
            </a:r>
          </a:p>
          <a:p>
            <a:pPr lvl="1"/>
            <a:r>
              <a:rPr lang="en-US" sz="3892" dirty="0" smtClean="0"/>
              <a:t>Characteristics of real-time operating systems</a:t>
            </a:r>
          </a:p>
          <a:p>
            <a:pPr lvl="1"/>
            <a:r>
              <a:rPr lang="en-US" sz="3892" dirty="0" smtClean="0"/>
              <a:t>Real-time scheduling</a:t>
            </a:r>
          </a:p>
          <a:p>
            <a:pPr lvl="1"/>
            <a:r>
              <a:rPr lang="en-US" sz="3892" dirty="0" smtClean="0"/>
              <a:t>Deadline scheduling</a:t>
            </a:r>
          </a:p>
          <a:p>
            <a:pPr lvl="1"/>
            <a:r>
              <a:rPr lang="en-US" sz="3892" dirty="0" smtClean="0"/>
              <a:t>Rate monotonic scheduling</a:t>
            </a:r>
          </a:p>
          <a:p>
            <a:pPr lvl="1"/>
            <a:r>
              <a:rPr lang="en-US" sz="3892" dirty="0" smtClean="0"/>
              <a:t>Priority inversion</a:t>
            </a:r>
          </a:p>
          <a:p>
            <a:r>
              <a:rPr lang="en-US" sz="3892" dirty="0" smtClean="0"/>
              <a:t>Windows scheduling</a:t>
            </a:r>
          </a:p>
          <a:p>
            <a:pPr lvl="1"/>
            <a:r>
              <a:rPr lang="en-US" sz="3692" dirty="0" smtClean="0"/>
              <a:t>Process and thread priorities</a:t>
            </a:r>
          </a:p>
          <a:p>
            <a:pPr lvl="1"/>
            <a:r>
              <a:rPr lang="en-US" sz="3692" dirty="0" smtClean="0"/>
              <a:t>Multiprocessor scheduling</a:t>
            </a:r>
          </a:p>
        </p:txBody>
      </p:sp>
      <p:sp>
        <p:nvSpPr>
          <p:cNvPr id="9" name="Content Placeholder 8"/>
          <p:cNvSpPr>
            <a:spLocks noGrp="1"/>
          </p:cNvSpPr>
          <p:nvPr>
            <p:ph sz="half" idx="14"/>
          </p:nvPr>
        </p:nvSpPr>
        <p:spPr>
          <a:xfrm>
            <a:off x="658906" y="2133600"/>
            <a:ext cx="3760694" cy="4572000"/>
          </a:xfrm>
        </p:spPr>
        <p:txBody>
          <a:bodyPr>
            <a:normAutofit fontScale="47500" lnSpcReduction="20000"/>
          </a:bodyPr>
          <a:lstStyle/>
          <a:p>
            <a:r>
              <a:rPr lang="en-US" sz="4211" dirty="0" smtClean="0"/>
              <a:t>Multiprocessor and </a:t>
            </a:r>
            <a:r>
              <a:rPr lang="en-US" sz="4211" dirty="0" err="1" smtClean="0"/>
              <a:t>multicore</a:t>
            </a:r>
            <a:r>
              <a:rPr lang="en-US" sz="4211" dirty="0" smtClean="0"/>
              <a:t> scheduling</a:t>
            </a:r>
          </a:p>
          <a:p>
            <a:pPr lvl="1"/>
            <a:r>
              <a:rPr lang="en-US" sz="3789" dirty="0" smtClean="0"/>
              <a:t>Granularity</a:t>
            </a:r>
          </a:p>
          <a:p>
            <a:pPr lvl="1"/>
            <a:r>
              <a:rPr lang="en-US" sz="3789" dirty="0" smtClean="0"/>
              <a:t>Design issues</a:t>
            </a:r>
          </a:p>
          <a:p>
            <a:pPr lvl="1"/>
            <a:r>
              <a:rPr lang="en-US" sz="3789" dirty="0" smtClean="0"/>
              <a:t>Process scheduling</a:t>
            </a:r>
          </a:p>
          <a:p>
            <a:pPr lvl="1"/>
            <a:r>
              <a:rPr lang="en-US" sz="3789" dirty="0" smtClean="0"/>
              <a:t>Multicore thread scheduling</a:t>
            </a:r>
          </a:p>
          <a:p>
            <a:r>
              <a:rPr lang="en-US" sz="4211" dirty="0" smtClean="0"/>
              <a:t>Linux scheduling</a:t>
            </a:r>
          </a:p>
          <a:p>
            <a:pPr lvl="1"/>
            <a:r>
              <a:rPr lang="en-US" sz="3789" dirty="0" smtClean="0"/>
              <a:t>Real-time scheduling</a:t>
            </a:r>
          </a:p>
          <a:p>
            <a:pPr lvl="1"/>
            <a:r>
              <a:rPr lang="en-US" sz="3789" dirty="0" smtClean="0"/>
              <a:t>Non-real-time scheduling</a:t>
            </a:r>
          </a:p>
          <a:p>
            <a:r>
              <a:rPr lang="en-US" sz="4211" dirty="0" smtClean="0"/>
              <a:t>UNIX SVR4 scheduling</a:t>
            </a:r>
          </a:p>
          <a:p>
            <a:r>
              <a:rPr lang="en-US" sz="4211" dirty="0" smtClean="0"/>
              <a:t>UNIX FreeBSD scheduling</a:t>
            </a:r>
          </a:p>
          <a:p>
            <a:pPr lvl="1"/>
            <a:r>
              <a:rPr lang="en-US" sz="3892" dirty="0" smtClean="0"/>
              <a:t>Priority classes</a:t>
            </a:r>
          </a:p>
          <a:p>
            <a:pPr lvl="1"/>
            <a:r>
              <a:rPr lang="en-US" sz="3892" dirty="0" smtClean="0"/>
              <a:t>SMP and </a:t>
            </a:r>
            <a:r>
              <a:rPr lang="en-US" sz="3892" dirty="0" err="1" smtClean="0"/>
              <a:t>multicore</a:t>
            </a:r>
            <a:r>
              <a:rPr lang="en-US" sz="3892" dirty="0" smtClean="0"/>
              <a:t> support</a:t>
            </a:r>
          </a:p>
          <a:p>
            <a:endParaRPr lang="en-US" sz="352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Fine-Grained Parallelism</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86000"/>
            <a:ext cx="7924800" cy="3763963"/>
          </a:xfrm>
        </p:spPr>
        <p:txBody>
          <a:bodyPr/>
          <a:lstStyle/>
          <a:p>
            <a:r>
              <a:rPr lang="en-US" dirty="0" smtClean="0"/>
              <a:t>Represents a much more complex use of parallelism than is found in the use of threads</a:t>
            </a:r>
          </a:p>
          <a:p>
            <a:r>
              <a:rPr lang="en-US" dirty="0" smtClean="0"/>
              <a:t>Is a specialized and fragmented area with many different approaches</a:t>
            </a:r>
            <a:endParaRPr lang="en-US" dirty="0"/>
          </a:p>
        </p:txBody>
      </p:sp>
      <p:pic>
        <p:nvPicPr>
          <p:cNvPr id="4" name="Picture 3"/>
          <p:cNvPicPr>
            <a:picLocks noChangeAspect="1"/>
          </p:cNvPicPr>
          <p:nvPr/>
        </p:nvPicPr>
        <p:blipFill>
          <a:blip r:embed="rId3"/>
          <a:stretch>
            <a:fillRect/>
          </a:stretch>
        </p:blipFill>
        <p:spPr>
          <a:xfrm rot="1295420">
            <a:off x="3305140" y="4372530"/>
            <a:ext cx="2589801" cy="1891428"/>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Design Issues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876800" y="2133600"/>
            <a:ext cx="3657600" cy="3733799"/>
          </a:xfrm>
        </p:spPr>
        <p:txBody>
          <a:bodyPr>
            <a:normAutofit/>
          </a:bodyPr>
          <a:lstStyle/>
          <a:p>
            <a:r>
              <a:rPr lang="en-US" sz="2400" dirty="0" smtClean="0"/>
              <a:t>The approach taken will depend on the degree of granularity of applications and the number of processors available</a:t>
            </a:r>
          </a:p>
          <a:p>
            <a:endParaRPr lang="en-US" dirty="0"/>
          </a:p>
        </p:txBody>
      </p:sp>
      <p:graphicFrame>
        <p:nvGraphicFramePr>
          <p:cNvPr id="8" name="Content Placeholder 7"/>
          <p:cNvGraphicFramePr>
            <a:graphicFrameLocks noGrp="1"/>
          </p:cNvGraphicFramePr>
          <p:nvPr>
            <p:ph sz="half" idx="14"/>
          </p:nvPr>
        </p:nvGraphicFramePr>
        <p:xfrm>
          <a:off x="381000" y="1981200"/>
          <a:ext cx="7010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4953000"/>
            <a:ext cx="7848600" cy="4495800"/>
          </a:xfrm>
        </p:spPr>
        <p:txBody>
          <a:bodyPr>
            <a:normAutofit/>
          </a:bodyPr>
          <a:lstStyle/>
          <a:p>
            <a:pPr marL="282575" lvl="2">
              <a:spcBef>
                <a:spcPts val="1800"/>
              </a:spcBef>
            </a:pPr>
            <a:r>
              <a:rPr lang="en-US" sz="2000" dirty="0" smtClean="0"/>
              <a:t>A disadvantage of static assignment is that one processor can be idle, with an empty queue, while another processor has a backlog</a:t>
            </a:r>
          </a:p>
          <a:p>
            <a:pPr lvl="2"/>
            <a:r>
              <a:rPr lang="en-US" dirty="0" smtClean="0"/>
              <a:t>to prevent this situation, a common queue can be used</a:t>
            </a:r>
          </a:p>
          <a:p>
            <a:pPr lvl="2"/>
            <a:r>
              <a:rPr lang="en-US" dirty="0" smtClean="0"/>
              <a:t>another option is dynamic load balancing</a:t>
            </a:r>
          </a:p>
        </p:txBody>
      </p:sp>
      <p:graphicFrame>
        <p:nvGraphicFramePr>
          <p:cNvPr id="4" name="Diagram 3"/>
          <p:cNvGraphicFramePr/>
          <p:nvPr/>
        </p:nvGraphicFramePr>
        <p:xfrm>
          <a:off x="381000" y="1143000"/>
          <a:ext cx="83058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17724</Words>
  <Application>Microsoft Office PowerPoint</Application>
  <PresentationFormat>On-screen Show (4:3)</PresentationFormat>
  <Paragraphs>1369</Paragraphs>
  <Slides>66</Slides>
  <Notes>66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66</vt:i4>
      </vt:variant>
    </vt:vector>
  </HeadingPairs>
  <TitlesOfParts>
    <vt:vector size="75" baseType="lpstr">
      <vt:lpstr>ＭＳ Ｐゴシック</vt:lpstr>
      <vt:lpstr>Arial</vt:lpstr>
      <vt:lpstr>Calibri</vt:lpstr>
      <vt:lpstr>Calisto MT</vt:lpstr>
      <vt:lpstr>Times New Roman</vt:lpstr>
      <vt:lpstr>Wingdings</vt:lpstr>
      <vt:lpstr>Custom Design</vt:lpstr>
      <vt:lpstr>Codex</vt:lpstr>
      <vt:lpstr>1_Codex</vt:lpstr>
      <vt:lpstr>Chapter 10 Multiprocessor, Multicore  and Real-Time Scheduling</vt:lpstr>
      <vt:lpstr>Classifications of  Multiprocessor Systems</vt:lpstr>
      <vt:lpstr>PowerPoint Presentation</vt:lpstr>
      <vt:lpstr>Independent Parallelism</vt:lpstr>
      <vt:lpstr>Coarse and Very Coarse Grained Parallelism</vt:lpstr>
      <vt:lpstr>Medium-Grained  Parallelism</vt:lpstr>
      <vt:lpstr>Fine-Grained Parallelism</vt:lpstr>
      <vt:lpstr> Design Issues</vt:lpstr>
      <vt:lpstr>Assignment of  Processes to Processors</vt:lpstr>
      <vt:lpstr>Assignment of Processes to Processors</vt:lpstr>
      <vt:lpstr>Master/Slave Architecture</vt:lpstr>
      <vt:lpstr>Peer Architecture</vt:lpstr>
      <vt:lpstr>Process Scheduling</vt:lpstr>
      <vt:lpstr>PowerPoint Presentation</vt:lpstr>
      <vt:lpstr>Thread Scheduling</vt:lpstr>
      <vt:lpstr>Approaches to Thread Scheduling</vt:lpstr>
      <vt:lpstr>Load Sharing</vt:lpstr>
      <vt:lpstr>Disadvantages of Load Sharing</vt:lpstr>
      <vt:lpstr>Gang Scheduling</vt:lpstr>
      <vt:lpstr>PowerPoint Presentation</vt:lpstr>
      <vt:lpstr>Dedicated Processor Assignment</vt:lpstr>
      <vt:lpstr>PowerPoint Presentation</vt:lpstr>
      <vt:lpstr>Dynamic Scheduling</vt:lpstr>
      <vt:lpstr>PowerPoint Presentation</vt:lpstr>
      <vt:lpstr>Cache Sharing</vt:lpstr>
      <vt:lpstr>Real-Time Systems</vt:lpstr>
      <vt:lpstr>Hard and Soft  Real-Time Tasks </vt:lpstr>
      <vt:lpstr>Periodic and Aperiodic Tasks</vt:lpstr>
      <vt:lpstr>Characteristics of  Real Time Systems</vt:lpstr>
      <vt:lpstr>Determinism</vt:lpstr>
      <vt:lpstr>Responsiveness</vt:lpstr>
      <vt:lpstr>User Control</vt:lpstr>
      <vt:lpstr>Reliability</vt:lpstr>
      <vt:lpstr>Fail-Soft Operation</vt:lpstr>
      <vt:lpstr>PowerPoint Presentation</vt:lpstr>
      <vt:lpstr>Real-Time Scheduling</vt:lpstr>
      <vt:lpstr>Classes of Real-Time Scheduling Algorithms</vt:lpstr>
      <vt:lpstr>Deadline Scheduling</vt:lpstr>
      <vt:lpstr>Information Used for  Deadline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Inversion</vt:lpstr>
      <vt:lpstr>Unbounded Priority Inversion</vt:lpstr>
      <vt:lpstr>Priority Inheritance</vt:lpstr>
      <vt:lpstr>Linux Scheduling</vt:lpstr>
      <vt:lpstr>PowerPoint Presentation</vt:lpstr>
      <vt:lpstr>Non-Real-Time Scheduling</vt:lpstr>
      <vt:lpstr>PowerPoint Presentation</vt:lpstr>
      <vt:lpstr>UNIX SVR4 Scheduling</vt:lpstr>
      <vt:lpstr>PowerPoint Presentation</vt:lpstr>
      <vt:lpstr>SVR Priority Classes</vt:lpstr>
      <vt:lpstr>PowerPoint Presentation</vt:lpstr>
      <vt:lpstr>PowerPoint Presentation</vt:lpstr>
      <vt:lpstr>SMP and Multicore Support</vt:lpstr>
      <vt:lpstr>PowerPoint Presentation</vt:lpstr>
      <vt:lpstr>Interactivity Scoring</vt:lpstr>
      <vt:lpstr>Thread Migration</vt:lpstr>
      <vt:lpstr>Windows Scheduling</vt:lpstr>
      <vt:lpstr>PowerPoint Presentation</vt:lpstr>
      <vt:lpstr>Multiprocessor Scheduling</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2014-01-27T02:26:17Z</dcterms:created>
  <dcterms:modified xsi:type="dcterms:W3CDTF">2016-03-29T11:54:48Z</dcterms:modified>
</cp:coreProperties>
</file>