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8" r:id="rId9"/>
    <p:sldId id="289" r:id="rId10"/>
    <p:sldId id="287" r:id="rId11"/>
    <p:sldId id="260" r:id="rId12"/>
    <p:sldId id="290" r:id="rId13"/>
    <p:sldId id="261" r:id="rId14"/>
    <p:sldId id="263" r:id="rId15"/>
    <p:sldId id="265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91" r:id="rId24"/>
    <p:sldId id="292" r:id="rId25"/>
    <p:sldId id="275" r:id="rId26"/>
    <p:sldId id="276" r:id="rId27"/>
    <p:sldId id="293" r:id="rId28"/>
    <p:sldId id="294" r:id="rId29"/>
    <p:sldId id="277" r:id="rId30"/>
    <p:sldId id="278" r:id="rId31"/>
    <p:sldId id="279" r:id="rId32"/>
    <p:sldId id="28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1" autoAdjust="0"/>
  </p:normalViewPr>
  <p:slideViewPr>
    <p:cSldViewPr snapToGrid="0" snapToObjects="1"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th.stackexchange.com/questions/217176/normal-distribution-the-y-value#:~:text=the%20familiar%20%22bell%2Dshaped%22,1%E2%88%9A2%CF%80%CF%83.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ursera.org/specializations/jhu-data-science#cour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coursera.org/learn/statistical-inferenc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" TargetMode="External"/><Relationship Id="rId2" Type="http://schemas.openxmlformats.org/officeDocument/2006/relationships/hyperlink" Target="https://www.coursera.org/specializations/jhu-data-scie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indangulopez.github.io/statistical-inferen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130425"/>
            <a:ext cx="5585791" cy="1470025"/>
          </a:xfrm>
        </p:spPr>
        <p:txBody>
          <a:bodyPr>
            <a:noAutofit/>
          </a:bodyPr>
          <a:lstStyle/>
          <a:p>
            <a:pPr marL="0" lvl="0" indent="0" algn="l">
              <a:buNone/>
            </a:pPr>
            <a:r>
              <a:rPr sz="6600" b="1" dirty="0"/>
              <a:t>P for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28660"/>
            <a:ext cx="4260574" cy="1610139"/>
          </a:xfrm>
        </p:spPr>
        <p:txBody>
          <a:bodyPr/>
          <a:lstStyle/>
          <a:p>
            <a:pPr marL="0" lvl="0" indent="0" algn="l"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</a:rPr>
              <a:t>Statistical Inference</a:t>
            </a:r>
            <a:br>
              <a:rPr dirty="0"/>
            </a:br>
            <a:br>
              <a:rPr dirty="0"/>
            </a:br>
            <a:r>
              <a:rPr sz="1600" dirty="0"/>
              <a:t>Linda Angulo Lopez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02/01/2021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B4F62E-E1BF-453E-AE06-3E1CA9535B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10818"/>
                <a:ext cx="8229600" cy="201899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b="1" dirty="0"/>
                  <a:t>When to reject H_0 ?</a:t>
                </a:r>
                <a:br>
                  <a:rPr lang="en-GB" b="1" dirty="0"/>
                </a:br>
                <a:r>
                  <a:rPr lang="en-GB" sz="2700" dirty="0">
                    <a:solidFill>
                      <a:schemeClr val="bg1">
                        <a:lumMod val="50000"/>
                      </a:schemeClr>
                    </a:solidFill>
                  </a:rPr>
                  <a:t>If a test statistic fell in the shaded portion, 5% of the area under the curve,  we would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7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7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7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27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sz="2700" dirty="0">
                    <a:solidFill>
                      <a:schemeClr val="bg1">
                        <a:lumMod val="50000"/>
                      </a:schemeClr>
                    </a:solidFill>
                  </a:rPr>
                  <a:t>in favor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7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7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7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br>
                  <a:rPr lang="en-GB" b="1" dirty="0"/>
                </a:br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B4F62E-E1BF-453E-AE06-3E1CA9535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10818"/>
                <a:ext cx="8229600" cy="2018990"/>
              </a:xfrm>
              <a:blipFill>
                <a:blip r:embed="rId2"/>
                <a:stretch>
                  <a:fillRect t="-6024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P4Power_files/figure-pptx/conf_5pct-1.png">
            <a:extLst>
              <a:ext uri="{FF2B5EF4-FFF2-40B4-BE49-F238E27FC236}">
                <a16:creationId xmlns:a16="http://schemas.microsoft.com/office/drawing/2014/main" id="{88519ABD-5F94-477E-B8AE-212C57DA1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7200" y="1870251"/>
            <a:ext cx="8408503" cy="45769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312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62610"/>
                <a:ext cx="8229600" cy="546355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sz="3600" b="1" dirty="0"/>
                  <a:t>Two distributions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The two hypotheses,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represent two distributions</a:t>
                </a:r>
              </a:p>
              <a:p>
                <a:pPr marL="0" lvl="0" indent="0">
                  <a:buNone/>
                </a:pPr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:: since they’re talking about means or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:: centers of distributions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62610"/>
                <a:ext cx="8229600" cy="5463554"/>
              </a:xfrm>
              <a:blipFill>
                <a:blip r:embed="rId2"/>
                <a:stretch>
                  <a:fillRect l="-2222" r="-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4517E-78EB-49F1-97BC-6D8E00BEC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7078"/>
                <a:ext cx="8229600" cy="5649085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GB" sz="4800" b="1" dirty="0">
                    <a:hlinkClick r:id="rId2"/>
                  </a:rPr>
                  <a:t>Normal distributed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For a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</a:rPr>
                  <a:t>random variable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X which is distributed as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</a:rPr>
                  <a:t>Normal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with a mean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</a:rPr>
                  <a:t>mu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and variance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</a:rPr>
                  <a:t>sigma squared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lvl="0" indent="0">
                  <a:buNone/>
                </a:pPr>
                <a:endParaRPr lang="ar-A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ar-AE" dirty="0">
                    <a:solidFill>
                      <a:schemeClr val="bg1">
                        <a:lumMod val="65000"/>
                      </a:schemeClr>
                    </a:solidFill>
                  </a:rPr>
                  <a:t>:: </a:t>
                </a:r>
                <a:r>
                  <a:rPr lang="fr-FR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X’ is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65000"/>
                      </a:schemeClr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>
                        <a:lumMod val="65000"/>
                      </a:schemeClr>
                    </a:solidFill>
                  </a:rPr>
                  <a:t>/</a:t>
                </a: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n)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 ::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X’ is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65000"/>
                      </a:schemeClr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>
                        <a:lumMod val="65000"/>
                      </a:schemeClr>
                    </a:solidFill>
                  </a:rPr>
                  <a:t>/</a:t>
                </a: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n)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4517E-78EB-49F1-97BC-6D8E00BEC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7078"/>
                <a:ext cx="8229600" cy="5649085"/>
              </a:xfrm>
              <a:blipFill>
                <a:blip r:embed="rId3"/>
                <a:stretch>
                  <a:fillRect l="-3333" t="-2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68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twoDistros_H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277" y="1219201"/>
            <a:ext cx="8600661" cy="5234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5A1083-F714-448D-9608-016681D5B073}"/>
                  </a:ext>
                </a:extLst>
              </p:cNvPr>
              <p:cNvSpPr txBox="1"/>
              <p:nvPr/>
            </p:nvSpPr>
            <p:spPr>
              <a:xfrm>
                <a:off x="834887" y="331303"/>
                <a:ext cx="78055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lang="en-GB" sz="2400" b="1" dirty="0"/>
                  <a:t>95th percentile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2400" b="1" dirty="0">
                    <a:solidFill>
                      <a:schemeClr val="bg1">
                        <a:lumMod val="65000"/>
                      </a:schemeClr>
                    </a:solidFill>
                  </a:rPr>
                  <a:t>,</a:t>
                </a:r>
                <a:r>
                  <a:rPr lang="fr-FR" sz="24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GB" sz="2400" b="1" dirty="0">
                    <a:solidFill>
                      <a:schemeClr val="bg1">
                        <a:lumMod val="65000"/>
                      </a:schemeClr>
                    </a:solidFill>
                  </a:rPr>
                  <a:t>black vertical on the red plot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5A1083-F714-448D-9608-016681D5B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7" y="331303"/>
                <a:ext cx="7805529" cy="461665"/>
              </a:xfrm>
              <a:prstGeom prst="rect">
                <a:avLst/>
              </a:prstGeom>
              <a:blipFill>
                <a:blip r:embed="rId3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twoDistros_H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522" y="1073427"/>
            <a:ext cx="8852452" cy="56263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E9C97-82F8-4CF9-A98A-7A2FA3BFA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451"/>
                <a:ext cx="8229600" cy="901976"/>
              </a:xfrm>
            </p:spPr>
            <p:txBody>
              <a:bodyPr>
                <a:normAutofit fontScale="25000" lnSpcReduction="20000"/>
              </a:bodyPr>
              <a:lstStyle/>
              <a:p>
                <a:pPr marL="0" lvl="0" indent="0">
                  <a:buNone/>
                </a:pPr>
                <a:endParaRPr dirty="0"/>
              </a:p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sz="9600" b="1" dirty="0"/>
                  <a:t>Mean proposed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96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96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96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sz="9600" b="1" dirty="0">
                    <a:solidFill>
                      <a:schemeClr val="bg1">
                        <a:lumMod val="65000"/>
                      </a:schemeClr>
                    </a:solidFill>
                  </a:rPr>
                  <a:t>, peak of blue plot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E9C97-82F8-4CF9-A98A-7A2FA3BFA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451"/>
                <a:ext cx="8229600" cy="901976"/>
              </a:xfrm>
              <a:blipFill>
                <a:blip r:embed="rId3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twoDistros_HaH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783" y="1192696"/>
            <a:ext cx="8706678" cy="54201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A3131-695B-4E89-AF78-5ACC8F826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270"/>
                <a:ext cx="8229600" cy="874643"/>
              </a:xfrm>
            </p:spPr>
            <p:txBody>
              <a:bodyPr>
                <a:normAutofit fontScale="25000" lnSpcReduction="20000"/>
              </a:bodyPr>
              <a:lstStyle/>
              <a:p>
                <a:pPr marL="0" lvl="0" indent="0">
                  <a:buNone/>
                </a:pPr>
                <a:endParaRPr dirty="0"/>
              </a:p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sz="9600" b="1" dirty="0"/>
                  <a:t>Power </a:t>
                </a:r>
                <a:r>
                  <a:rPr lang="en-GB" sz="9600" b="1" dirty="0">
                    <a:solidFill>
                      <a:schemeClr val="bg1">
                        <a:lumMod val="65000"/>
                      </a:schemeClr>
                    </a:solidFill>
                  </a:rPr>
                  <a:t>is how far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9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9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9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96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GB" sz="9600" b="1" dirty="0">
                    <a:solidFill>
                      <a:schemeClr val="bg1">
                        <a:lumMod val="65000"/>
                      </a:schemeClr>
                    </a:solidFill>
                  </a:rPr>
                  <a:t>is from the right of 95th percentile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9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9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9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sz="9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A3131-695B-4E89-AF78-5ACC8F826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270"/>
                <a:ext cx="8229600" cy="874643"/>
              </a:xfrm>
              <a:blipFill>
                <a:blip r:embed="rId3"/>
                <a:stretch>
                  <a:fillRect b="-160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twoDistros_fa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043" y="1020417"/>
            <a:ext cx="8640418" cy="56056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3043-1473-48FA-8C9B-338E46A9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0574"/>
            <a:ext cx="8229600" cy="834887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3000"/>
              </a:spcBef>
              <a:buNone/>
            </a:pPr>
            <a:r>
              <a:rPr b="1" dirty="0"/>
              <a:t>Power </a:t>
            </a:r>
            <a:r>
              <a:rPr sz="2400" b="1" dirty="0">
                <a:solidFill>
                  <a:schemeClr val="bg1">
                    <a:lumMod val="65000"/>
                  </a:schemeClr>
                </a:solidFill>
              </a:rPr>
              <a:t>depends on the null distribution’s variance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twoDistros_ma_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052" y="1060174"/>
            <a:ext cx="8613913" cy="5671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02646-0ABF-43F5-9F94-2B21E2809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63827"/>
                <a:ext cx="8229600" cy="768625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sz="24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sz="2400" b="1" dirty="0"/>
                  <a:t> = 34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2400" b="1" dirty="0"/>
                  <a:t> the test</a:t>
                </a:r>
                <a:r>
                  <a:rPr lang="ar-AE" sz="2400" b="1" dirty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4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GB" sz="2400" b="1" dirty="0">
                    <a:solidFill>
                      <a:schemeClr val="bg1">
                        <a:lumMod val="65000"/>
                      </a:schemeClr>
                    </a:solidFill>
                  </a:rPr>
                  <a:t>is more powerful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02646-0ABF-43F5-9F94-2B21E2809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63827"/>
                <a:ext cx="8229600" cy="768625"/>
              </a:xfrm>
              <a:blipFill>
                <a:blip r:embed="rId3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56592"/>
                <a:ext cx="8229600" cy="55695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If power is large, we can reject the null hypothesis</a:t>
                </a:r>
                <a:endParaRPr lang="fr-FR" b="1" dirty="0"/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lang="fr-FR" b="1" dirty="0"/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The distribution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moved to the right</a:t>
                </a:r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</a:rPr>
                  <a:t>, most of the blue curve is to the right of the vertical line, indicating that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400" dirty="0">
                    <a:solidFill>
                      <a:schemeClr val="bg1">
                        <a:lumMod val="65000"/>
                      </a:schemeClr>
                    </a:solidFill>
                  </a:rPr>
                  <a:t> = 34, </a:t>
                </a:r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</a:rPr>
                  <a:t>the test is more powerful, so it is</a:t>
                </a:r>
              </a:p>
              <a:p>
                <a:pPr marL="0" lvl="0" indent="0">
                  <a:buNone/>
                </a:pPr>
                <a:endParaRPr lang="en-GB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:: correct to reject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as it appears to be false.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56592"/>
                <a:ext cx="8229600" cy="5569572"/>
              </a:xfrm>
              <a:blipFill>
                <a:blip r:embed="rId2"/>
                <a:stretch>
                  <a:fillRect l="-1852" t="-1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twoDistros_ma_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47" y="967408"/>
            <a:ext cx="8640417" cy="5671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F1A81F-6234-47C1-ACA7-14F0AA481036}"/>
                  </a:ext>
                </a:extLst>
              </p:cNvPr>
              <p:cNvSpPr txBox="1"/>
              <p:nvPr/>
            </p:nvSpPr>
            <p:spPr>
              <a:xfrm>
                <a:off x="1815548" y="371059"/>
                <a:ext cx="56719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lang="en-GB" sz="24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400" b="1" dirty="0"/>
                  <a:t> = 30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2400" b="1" dirty="0"/>
                  <a:t> </a:t>
                </a:r>
                <a:r>
                  <a:rPr lang="en-GB" sz="2400" b="1" dirty="0">
                    <a:solidFill>
                      <a:schemeClr val="bg1">
                        <a:lumMod val="75000"/>
                      </a:schemeClr>
                    </a:solidFill>
                  </a:rPr>
                  <a:t>the power is at </a:t>
                </a:r>
                <a14:m>
                  <m:oMath xmlns:m="http://schemas.openxmlformats.org/officeDocument/2006/math">
                    <m:r>
                      <a:rPr lang="en-GB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F1A81F-6234-47C1-ACA7-14F0AA48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48" y="371059"/>
                <a:ext cx="5671930" cy="461665"/>
              </a:xfrm>
              <a:prstGeom prst="rect">
                <a:avLst/>
              </a:prstGeom>
              <a:blipFill>
                <a:blip r:embed="rId3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7166"/>
            <a:ext cx="8229600" cy="5118998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R4.0 Environment</a:t>
            </a:r>
            <a:endParaRPr lang="fr-FR" b="1" dirty="0"/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  <a:p>
            <a:pPr marL="0" lvl="0" indent="0">
              <a:buNone/>
            </a:pPr>
            <a:r>
              <a:rPr i="1" dirty="0">
                <a:solidFill>
                  <a:schemeClr val="bg1">
                    <a:lumMod val="75000"/>
                  </a:schemeClr>
                </a:solidFill>
              </a:rPr>
              <a:t>library(knitr)</a:t>
            </a:r>
            <a:r>
              <a:rPr dirty="0">
                <a:solidFill>
                  <a:schemeClr val="bg1">
                    <a:lumMod val="75000"/>
                  </a:schemeClr>
                </a:solidFill>
              </a:rPr>
              <a:t> # creating slides</a:t>
            </a:r>
          </a:p>
          <a:p>
            <a:pPr marL="0" lvl="0" indent="0">
              <a:buNone/>
            </a:pPr>
            <a:r>
              <a:rPr i="1" dirty="0">
                <a:solidFill>
                  <a:schemeClr val="bg1">
                    <a:lumMod val="65000"/>
                  </a:schemeClr>
                </a:solidFill>
              </a:rPr>
              <a:t>library(ggplot2)</a:t>
            </a:r>
            <a:r>
              <a:rPr dirty="0">
                <a:solidFill>
                  <a:schemeClr val="bg1">
                    <a:lumMod val="65000"/>
                  </a:schemeClr>
                </a:solidFill>
              </a:rPr>
              <a:t> # making plots</a:t>
            </a:r>
          </a:p>
          <a:p>
            <a:pPr marL="0" lvl="0" indent="0">
              <a:buNone/>
            </a:pPr>
            <a:r>
              <a:rPr i="1" dirty="0">
                <a:solidFill>
                  <a:schemeClr val="bg1">
                    <a:lumMod val="50000"/>
                  </a:schemeClr>
                </a:solidFill>
              </a:rPr>
              <a:t>library(reshape2)</a:t>
            </a:r>
            <a:r>
              <a:rPr dirty="0">
                <a:solidFill>
                  <a:schemeClr val="bg1">
                    <a:lumMod val="50000"/>
                  </a:schemeClr>
                </a:solidFill>
              </a:rPr>
              <a:t> # handling data frames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7810"/>
                <a:ext cx="8229600" cy="57683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If power is similar or equal to the 95th percentile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b="1" dirty="0"/>
                  <a:t>, we cannot reject the null hypothesis</a:t>
                </a:r>
                <a:endParaRPr lang="fr-FR" b="1" dirty="0"/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b="1" dirty="0"/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The distribution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in the above graph moved under the blue curve, indicating that with</a:t>
                </a:r>
              </a:p>
              <a:p>
                <a:pPr marL="0" lvl="0" indent="0">
                  <a:buNone/>
                </a:pPr>
                <a:endParaRPr lang="en-GB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GB" sz="3000" dirty="0">
                    <a:solidFill>
                      <a:schemeClr val="bg1">
                        <a:lumMod val="65000"/>
                      </a:schemeClr>
                    </a:solidFill>
                  </a:rPr>
                  <a:t>::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3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3000" dirty="0">
                    <a:solidFill>
                      <a:schemeClr val="bg1">
                        <a:lumMod val="65000"/>
                      </a:schemeClr>
                    </a:solidFill>
                  </a:rPr>
                  <a:t> = 30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3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3000" dirty="0">
                    <a:solidFill>
                      <a:schemeClr val="bg1">
                        <a:lumMod val="65000"/>
                      </a:schemeClr>
                    </a:solidFill>
                  </a:rPr>
                  <a:t> , </a:t>
                </a:r>
                <a:r>
                  <a:rPr lang="en-GB" sz="3000" dirty="0">
                    <a:solidFill>
                      <a:schemeClr val="bg1">
                        <a:lumMod val="65000"/>
                      </a:schemeClr>
                    </a:solidFill>
                  </a:rPr>
                  <a:t>the test,</a:t>
                </a:r>
              </a:p>
              <a:p>
                <a:pPr marL="0" lvl="0" indent="0">
                  <a:buNone/>
                </a:pPr>
                <a:r>
                  <a:rPr lang="en-GB" sz="3500" dirty="0">
                    <a:solidFill>
                      <a:schemeClr val="bg1">
                        <a:lumMod val="65000"/>
                      </a:schemeClr>
                    </a:solidFill>
                  </a:rPr>
                  <a:t>::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5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5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35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35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GB" sz="3500" dirty="0">
                    <a:solidFill>
                      <a:schemeClr val="bg1">
                        <a:lumMod val="65000"/>
                      </a:schemeClr>
                    </a:solidFill>
                  </a:rPr>
                  <a:t>is almost as powerful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5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5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35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3500" dirty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en-GB" sz="3500" dirty="0">
                    <a:solidFill>
                      <a:schemeClr val="bg1">
                        <a:lumMod val="65000"/>
                      </a:schemeClr>
                    </a:solidFill>
                  </a:rPr>
                  <a:t>so it is</a:t>
                </a:r>
              </a:p>
              <a:p>
                <a:pPr marL="0" lvl="0" indent="0">
                  <a:buNone/>
                </a:pPr>
                <a:r>
                  <a:rPr lang="en-GB" sz="3900" dirty="0">
                    <a:solidFill>
                      <a:schemeClr val="bg1">
                        <a:lumMod val="50000"/>
                      </a:schemeClr>
                    </a:solidFill>
                  </a:rPr>
                  <a:t>:: incorrect to reject the null hypothesis since it does not appear to be false.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7810"/>
                <a:ext cx="8229600" cy="5768354"/>
              </a:xfrm>
              <a:blipFill>
                <a:blip r:embed="rId2"/>
                <a:stretch>
                  <a:fillRect l="-2222" t="-2114" b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twoDistros_ma_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296" y="861391"/>
            <a:ext cx="8613913" cy="57969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DFD159-8C70-4744-A03D-91C40D7F256D}"/>
                  </a:ext>
                </a:extLst>
              </p:cNvPr>
              <p:cNvSpPr txBox="1"/>
              <p:nvPr/>
            </p:nvSpPr>
            <p:spPr>
              <a:xfrm>
                <a:off x="1470991" y="212899"/>
                <a:ext cx="65730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lang="en-GB" sz="28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800" b="1" dirty="0"/>
                  <a:t> = 28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2800" b="1" dirty="0"/>
                  <a:t> </a:t>
                </a:r>
                <a:r>
                  <a:rPr lang="en-GB" sz="2800" b="1" dirty="0">
                    <a:solidFill>
                      <a:schemeClr val="bg1">
                        <a:lumMod val="75000"/>
                      </a:schemeClr>
                    </a:solidFill>
                  </a:rPr>
                  <a:t>the test’s power is weaker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DFD159-8C70-4744-A03D-91C40D7F2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91" y="212899"/>
                <a:ext cx="6573079" cy="523220"/>
              </a:xfrm>
              <a:prstGeom prst="rect">
                <a:avLst/>
              </a:prstGeom>
              <a:blipFill>
                <a:blip r:embed="rId3"/>
                <a:stretch>
                  <a:fillRect l="-371" t="-15116" r="-27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48140"/>
                <a:ext cx="8229600" cy="527802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GB" b="1" dirty="0"/>
                  <a:t>Not worth investigating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lang="en-GB" b="1" dirty="0"/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The distribution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will move to the left of 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2400" dirty="0">
                    <a:solidFill>
                      <a:schemeClr val="bg1">
                        <a:lumMod val="65000"/>
                      </a:schemeClr>
                    </a:solidFill>
                  </a:rPr>
                  <a:t> = 30, </a:t>
                </a:r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</a:rPr>
                  <a:t>the area under the blue curve is less than the 5% 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</a:rPr>
                  <a:t>our </a:t>
                </a:r>
                <a14:m>
                  <m:oMath xmlns:m="http://schemas.openxmlformats.org/officeDocument/2006/math">
                    <m:r>
                      <a:rPr lang="en-GB" sz="24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</a:rPr>
                  <a:t>, so the test is not only less powerful, 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it even contradicts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ar-AE" sz="2400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ar-AE" dirty="0"/>
                  <a:t>:: </a:t>
                </a:r>
                <a:r>
                  <a:rPr lang="fr-FR" dirty="0"/>
                  <a:t> </a:t>
                </a:r>
                <a:r>
                  <a:rPr lang="en-GB" dirty="0"/>
                  <a:t>it is therefore not worth looking into.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48140"/>
                <a:ext cx="8229600" cy="5278024"/>
              </a:xfrm>
              <a:blipFill>
                <a:blip r:embed="rId2"/>
                <a:stretch>
                  <a:fillRect l="-1926" t="-1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F6F9A5-7D90-4395-9803-7BD1C90B0FF8}"/>
                  </a:ext>
                </a:extLst>
              </p:cNvPr>
              <p:cNvSpPr txBox="1"/>
              <p:nvPr/>
            </p:nvSpPr>
            <p:spPr>
              <a:xfrm>
                <a:off x="649357" y="785435"/>
                <a:ext cx="7991060" cy="3862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GB" sz="3200" b="1" dirty="0"/>
                  <a:t>RECAP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lang="en-GB" sz="3200" b="1" dirty="0"/>
              </a:p>
              <a:p>
                <a:pPr marL="0" lvl="0" indent="0">
                  <a:buNone/>
                </a:pPr>
                <a:r>
                  <a:rPr lang="en-GB" sz="3200" dirty="0">
                    <a:solidFill>
                      <a:schemeClr val="bg1">
                        <a:lumMod val="75000"/>
                      </a:schemeClr>
                    </a:solidFill>
                  </a:rPr>
                  <a:t>Power is a function that depends on a specific </a:t>
                </a:r>
                <a:r>
                  <a:rPr lang="en-GB" sz="3200" dirty="0">
                    <a:solidFill>
                      <a:schemeClr val="bg1">
                        <a:lumMod val="65000"/>
                      </a:schemeClr>
                    </a:solidFill>
                  </a:rPr>
                  <a:t>value of an alternative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2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32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3200" dirty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en-GB" sz="3200" dirty="0">
                    <a:solidFill>
                      <a:schemeClr val="bg1">
                        <a:lumMod val="65000"/>
                      </a:schemeClr>
                    </a:solidFill>
                  </a:rPr>
                  <a:t>which is any </a:t>
                </a:r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value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8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sz="2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the mean hypothesized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2800" dirty="0"/>
              </a:p>
              <a:p>
                <a:pPr marL="0" lvl="0" indent="0">
                  <a:buNone/>
                </a:pPr>
                <a:endParaRPr lang="ar-AE" sz="3200" dirty="0"/>
              </a:p>
              <a:p>
                <a:pPr lvl="0"/>
                <a:r>
                  <a:rPr lang="ar-AE" sz="3200" dirty="0"/>
                  <a:t>::</a:t>
                </a:r>
                <a:r>
                  <a:rPr lang="ar-AE" sz="3200" dirty="0">
                    <a:solidFill>
                      <a:schemeClr val="tx1"/>
                    </a:solidFill>
                  </a:rPr>
                  <a:t> </a:t>
                </a:r>
                <a:r>
                  <a:rPr lang="fr-FR" sz="32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</a:rPr>
                  <a:t>specified</a:t>
                </a:r>
                <a:r>
                  <a:rPr lang="ar-AE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/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&gt; 30, in the sleep case.</a:t>
                </a:r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F6F9A5-7D90-4395-9803-7BD1C90B0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7" y="785435"/>
                <a:ext cx="7991060" cy="3862596"/>
              </a:xfrm>
              <a:prstGeom prst="rect">
                <a:avLst/>
              </a:prstGeom>
              <a:blipFill>
                <a:blip r:embed="rId2"/>
                <a:stretch>
                  <a:fillRect l="-2061" t="-2054" r="-229" b="-3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96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5B3AB-5888-406B-AB4A-A54AF5AFEA17}"/>
                  </a:ext>
                </a:extLst>
              </p:cNvPr>
              <p:cNvSpPr txBox="1"/>
              <p:nvPr/>
            </p:nvSpPr>
            <p:spPr>
              <a:xfrm>
                <a:off x="662609" y="707564"/>
                <a:ext cx="8044069" cy="4909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GB" sz="3600" b="1" dirty="0"/>
                  <a:t>RECAP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lang="en-GB" sz="3600" b="1" dirty="0"/>
              </a:p>
              <a:p>
                <a:pPr marL="0" lvl="0" indent="0">
                  <a:buNone/>
                </a:pPr>
                <a:r>
                  <a:rPr lang="en-GB" sz="3600" dirty="0">
                    <a:solidFill>
                      <a:schemeClr val="bg1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6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36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36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GB" sz="3600" dirty="0">
                    <a:solidFill>
                      <a:schemeClr val="bg1">
                        <a:lumMod val="75000"/>
                      </a:schemeClr>
                    </a:solidFill>
                  </a:rPr>
                  <a:t>is much bigger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6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6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36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3600" dirty="0">
                    <a:solidFill>
                      <a:schemeClr val="bg1">
                        <a:lumMod val="75000"/>
                      </a:schemeClr>
                    </a:solidFill>
                  </a:rPr>
                  <a:t> = 30 </a:t>
                </a:r>
                <a:r>
                  <a:rPr lang="en-GB" sz="3600" dirty="0">
                    <a:solidFill>
                      <a:schemeClr val="bg1">
                        <a:lumMod val="75000"/>
                      </a:schemeClr>
                    </a:solidFill>
                  </a:rPr>
                  <a:t>then </a:t>
                </a:r>
                <a:r>
                  <a:rPr lang="en-GB" sz="3600" dirty="0">
                    <a:solidFill>
                      <a:schemeClr val="bg1">
                        <a:lumMod val="65000"/>
                      </a:schemeClr>
                    </a:solidFill>
                  </a:rPr>
                  <a:t>the power, a probability, is bigger than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3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36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GB" sz="3600" dirty="0">
                    <a:solidFill>
                      <a:schemeClr val="bg1">
                        <a:lumMod val="65000"/>
                      </a:schemeClr>
                    </a:solidFill>
                  </a:rPr>
                  <a:t>is close to 30.</a:t>
                </a:r>
              </a:p>
              <a:p>
                <a:pPr marL="0" lvl="0" indent="0">
                  <a:buNone/>
                </a:pPr>
                <a:endParaRPr lang="en-GB" sz="3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GB" sz="3600" dirty="0">
                    <a:solidFill>
                      <a:schemeClr val="bg1">
                        <a:lumMod val="50000"/>
                      </a:schemeClr>
                    </a:solidFill>
                  </a:rPr>
                  <a:t>::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6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36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36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sz="3600" dirty="0">
                    <a:solidFill>
                      <a:schemeClr val="bg1">
                        <a:lumMod val="50000"/>
                      </a:schemeClr>
                    </a:solidFill>
                  </a:rPr>
                  <a:t>approaches 30, the mean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6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36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360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GB" sz="3600" dirty="0">
                    <a:solidFill>
                      <a:schemeClr val="bg1">
                        <a:lumMod val="50000"/>
                      </a:schemeClr>
                    </a:solidFill>
                  </a:rPr>
                  <a:t>the power approaches </a:t>
                </a:r>
                <a14:m>
                  <m:oMath xmlns:m="http://schemas.openxmlformats.org/officeDocument/2006/math">
                    <m:r>
                      <a:rPr lang="en-GB" sz="36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6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5B3AB-5888-406B-AB4A-A54AF5AF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" y="707564"/>
                <a:ext cx="8044069" cy="4909036"/>
              </a:xfrm>
              <a:prstGeom prst="rect">
                <a:avLst/>
              </a:prstGeom>
              <a:blipFill>
                <a:blip r:embed="rId2"/>
                <a:stretch>
                  <a:fillRect l="-2350" t="-1863" b="-3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665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PowerCurves_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295" y="933173"/>
            <a:ext cx="8653669" cy="56995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80487-A498-444B-8CCA-3AA88FC05CC6}"/>
                  </a:ext>
                </a:extLst>
              </p:cNvPr>
              <p:cNvSpPr txBox="1"/>
              <p:nvPr/>
            </p:nvSpPr>
            <p:spPr>
              <a:xfrm>
                <a:off x="2411896" y="225287"/>
                <a:ext cx="444610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GB" sz="4000" b="1" dirty="0"/>
                  <a:t>Power Curves </a:t>
                </a:r>
                <a14:m>
                  <m:oMath xmlns:m="http://schemas.openxmlformats.org/officeDocument/2006/math">
                    <m:r>
                      <a:rPr lang="en-GB" sz="4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4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80487-A498-444B-8CCA-3AA88FC0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96" y="225287"/>
                <a:ext cx="4446104" cy="707886"/>
              </a:xfrm>
              <a:prstGeom prst="rect">
                <a:avLst/>
              </a:prstGeom>
              <a:blipFill>
                <a:blip r:embed="rId3"/>
                <a:stretch>
                  <a:fillRect l="-4938" t="-15517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2364"/>
                <a:ext cx="8229600" cy="5423799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z &lt;- qnorm(.95)</a:t>
                </a:r>
              </a:p>
              <a:p>
                <a:pPr marL="1270000" lvl="0" indent="0">
                  <a:buNone/>
                </a:pPr>
                <a:endParaRPr lang="fr-FR" sz="1800" i="1" dirty="0">
                  <a:solidFill>
                    <a:srgbClr val="60A0B0"/>
                  </a:solidFill>
                  <a:latin typeface="Courier"/>
                </a:endParaRPr>
              </a:p>
              <a:p>
                <a:pPr marL="1270000" lvl="0" indent="0">
                  <a:buNone/>
                </a:pPr>
                <a:endParaRPr lang="fr-FR" sz="1800" i="1" dirty="0">
                  <a:solidFill>
                    <a:srgbClr val="60A0B0"/>
                  </a:solidFill>
                  <a:latin typeface="Courier"/>
                </a:endParaRPr>
              </a:p>
              <a:p>
                <a:pPr marL="1270000" lvl="0" indent="0">
                  <a:buNone/>
                </a:pP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 mean=30</a:t>
                </a:r>
                <a:br>
                  <a:rPr dirty="0"/>
                </a:br>
                <a:br>
                  <a:rPr dirty="0"/>
                </a:br>
                <a:r>
                  <a:rPr sz="1800" dirty="0">
                    <a:latin typeface="Courier"/>
                  </a:rPr>
                  <a:t>z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qnorm</a:t>
                </a:r>
                <a:r>
                  <a:rPr sz="1800" dirty="0">
                    <a:latin typeface="Courier"/>
                  </a:rPr>
                  <a:t>(.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95</a:t>
                </a:r>
                <a:r>
                  <a:rPr sz="1800" dirty="0">
                    <a:latin typeface="Courier"/>
                  </a:rPr>
                  <a:t>)</a:t>
                </a:r>
                <a:br>
                  <a:rPr dirty="0"/>
                </a:br>
                <a:br>
                  <a:rPr dirty="0"/>
                </a:b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pnorm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30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 dirty="0">
                    <a:latin typeface="Courier"/>
                  </a:rPr>
                  <a:t>z,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mean=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30</a:t>
                </a:r>
                <a:r>
                  <a:rPr sz="1800" dirty="0">
                    <a:latin typeface="Courier"/>
                  </a:rPr>
                  <a:t>,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lower.tail=</a:t>
                </a:r>
                <a:r>
                  <a:rPr sz="1800" dirty="0">
                    <a:solidFill>
                      <a:srgbClr val="007020"/>
                    </a:solidFill>
                    <a:latin typeface="Courier"/>
                  </a:rPr>
                  <a:t>FALSE</a:t>
                </a:r>
                <a:r>
                  <a:rPr sz="1800" dirty="0">
                    <a:latin typeface="Courier"/>
                  </a:rPr>
                  <a:t>) </a:t>
                </a:r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## [1] 0.05</a:t>
                </a:r>
                <a:endParaRPr lang="fr-FR" sz="1800" dirty="0">
                  <a:latin typeface="Courier"/>
                </a:endParaRPr>
              </a:p>
              <a:p>
                <a:pPr marL="1270000" lvl="0" indent="0">
                  <a:buNone/>
                </a:pPr>
                <a:endParaRPr lang="fr-FR" sz="1800" dirty="0">
                  <a:latin typeface="Courier"/>
                </a:endParaRPr>
              </a:p>
              <a:p>
                <a:pPr marL="1270000" lvl="0" indent="0">
                  <a:buNone/>
                </a:pPr>
                <a:endParaRPr sz="1800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With the mean set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the two distributions,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null and alternative, are the same and power = </a:t>
                </a:r>
                <a14:m>
                  <m:oMath xmlns:m="http://schemas.openxmlformats.org/officeDocument/2006/math">
                    <m:r>
                      <a:rPr lang="en-GB" sz="24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 = 5%.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2364"/>
                <a:ext cx="8229600" cy="5423799"/>
              </a:xfrm>
              <a:blipFill>
                <a:blip r:embed="rId2"/>
                <a:stretch>
                  <a:fillRect l="-1852" t="-1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72F40D-C9D5-4FD3-8BC2-9243B6226A7B}"/>
                  </a:ext>
                </a:extLst>
              </p:cNvPr>
              <p:cNvSpPr txBox="1"/>
              <p:nvPr/>
            </p:nvSpPr>
            <p:spPr>
              <a:xfrm>
                <a:off x="437322" y="883893"/>
                <a:ext cx="8335617" cy="5247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32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3200" b="1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3200" b="1" dirty="0"/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lang="ar-AE" sz="3200" b="1" dirty="0"/>
              </a:p>
              <a:p>
                <a:pPr marL="1270000" lvl="0" indent="0">
                  <a:buNone/>
                </a:pPr>
                <a:r>
                  <a:rPr lang="ar-AE" sz="1800" i="1" dirty="0">
                    <a:solidFill>
                      <a:srgbClr val="60A0B0"/>
                    </a:solidFill>
                    <a:latin typeface="Courier"/>
                  </a:rPr>
                  <a:t>#</a:t>
                </a:r>
                <a:r>
                  <a:rPr lang="en-GB" sz="1800" i="1" dirty="0">
                    <a:solidFill>
                      <a:srgbClr val="60A0B0"/>
                    </a:solidFill>
                    <a:latin typeface="Courier"/>
                  </a:rPr>
                  <a:t>mean=32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sz="1800" dirty="0">
                    <a:latin typeface="Courier"/>
                  </a:rPr>
                  <a:t>z &lt;-</a:t>
                </a:r>
                <a:r>
                  <a:rPr lang="en-GB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GB" sz="1800" b="1" dirty="0">
                    <a:solidFill>
                      <a:srgbClr val="007020"/>
                    </a:solidFill>
                    <a:latin typeface="Courier"/>
                  </a:rPr>
                  <a:t>qnorm</a:t>
                </a:r>
                <a:r>
                  <a:rPr lang="en-GB" sz="1800" dirty="0">
                    <a:latin typeface="Courier"/>
                  </a:rPr>
                  <a:t>(.</a:t>
                </a:r>
                <a:r>
                  <a:rPr lang="en-GB" sz="1800" dirty="0">
                    <a:solidFill>
                      <a:srgbClr val="40A070"/>
                    </a:solidFill>
                    <a:latin typeface="Courier"/>
                  </a:rPr>
                  <a:t>95</a:t>
                </a:r>
                <a:r>
                  <a:rPr lang="en-GB" sz="1800" dirty="0">
                    <a:latin typeface="Courier"/>
                  </a:rPr>
                  <a:t>)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sz="1800" b="1" dirty="0">
                    <a:solidFill>
                      <a:srgbClr val="007020"/>
                    </a:solidFill>
                    <a:latin typeface="Courier"/>
                  </a:rPr>
                  <a:t>pnorm</a:t>
                </a:r>
                <a:r>
                  <a:rPr lang="en-GB" sz="1800" dirty="0">
                    <a:latin typeface="Courier"/>
                  </a:rPr>
                  <a:t>(</a:t>
                </a:r>
                <a:r>
                  <a:rPr lang="en-GB" sz="1800" dirty="0">
                    <a:solidFill>
                      <a:srgbClr val="40A070"/>
                    </a:solidFill>
                    <a:latin typeface="Courier"/>
                  </a:rPr>
                  <a:t>30</a:t>
                </a:r>
                <a:r>
                  <a:rPr lang="en-GB" sz="1800" dirty="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lang="en-GB" sz="1800" dirty="0">
                    <a:latin typeface="Courier"/>
                  </a:rPr>
                  <a:t>z, </a:t>
                </a:r>
                <a:r>
                  <a:rPr lang="en-GB" sz="1800" dirty="0">
                    <a:solidFill>
                      <a:srgbClr val="902000"/>
                    </a:solidFill>
                    <a:latin typeface="Courier"/>
                  </a:rPr>
                  <a:t>mean=</a:t>
                </a:r>
                <a:r>
                  <a:rPr lang="en-GB" sz="1800" dirty="0">
                    <a:solidFill>
                      <a:srgbClr val="40A070"/>
                    </a:solidFill>
                    <a:latin typeface="Courier"/>
                  </a:rPr>
                  <a:t>32</a:t>
                </a:r>
                <a:r>
                  <a:rPr lang="en-GB" sz="1800" dirty="0">
                    <a:latin typeface="Courier"/>
                  </a:rPr>
                  <a:t>,</a:t>
                </a:r>
                <a:r>
                  <a:rPr lang="en-GB" sz="1800" dirty="0">
                    <a:solidFill>
                      <a:srgbClr val="902000"/>
                    </a:solidFill>
                    <a:latin typeface="Courier"/>
                  </a:rPr>
                  <a:t>lower.tail=</a:t>
                </a:r>
                <a:r>
                  <a:rPr lang="en-GB" sz="1800" dirty="0">
                    <a:solidFill>
                      <a:srgbClr val="007020"/>
                    </a:solidFill>
                    <a:latin typeface="Courier"/>
                  </a:rPr>
                  <a:t>FALSE</a:t>
                </a:r>
                <a:r>
                  <a:rPr lang="en-GB" sz="1800" dirty="0">
                    <a:latin typeface="Courier"/>
                  </a:rPr>
                  <a:t>) </a:t>
                </a:r>
              </a:p>
              <a:p>
                <a:pPr marL="1270000" lvl="0" indent="0">
                  <a:buNone/>
                </a:pPr>
                <a:r>
                  <a:rPr lang="en-GB" sz="1800" dirty="0">
                    <a:latin typeface="Courier"/>
                  </a:rPr>
                  <a:t>## [1] 0.63876</a:t>
                </a:r>
              </a:p>
              <a:p>
                <a:pPr marL="1270000" lvl="0" indent="0">
                  <a:buNone/>
                </a:pPr>
                <a:endParaRPr lang="en-GB" sz="1800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400" dirty="0">
                    <a:solidFill>
                      <a:schemeClr val="bg1">
                        <a:lumMod val="50000"/>
                      </a:schemeClr>
                    </a:solidFill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 the power is greater than </a:t>
                </a:r>
                <a14:m>
                  <m:oMath xmlns:m="http://schemas.openxmlformats.org/officeDocument/2006/math">
                    <m:r>
                      <a:rPr lang="en-GB" sz="24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, at 64%.</a:t>
                </a:r>
              </a:p>
              <a:p>
                <a:pPr marL="0" lvl="0" indent="0">
                  <a:buNone/>
                </a:pPr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</a:rPr>
                  <a:t>:: When the sample mean is many standard errors greater than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</a:rPr>
                  <a:t>the mean hypothesized by the null hypothesis,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:: the probability of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is false is much higher.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72F40D-C9D5-4FD3-8BC2-9243B622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883893"/>
                <a:ext cx="8335617" cy="5247590"/>
              </a:xfrm>
              <a:prstGeom prst="rect">
                <a:avLst/>
              </a:prstGeom>
              <a:blipFill>
                <a:blip r:embed="rId2"/>
                <a:stretch>
                  <a:fillRect l="-1170" t="-1742" b="-1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91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85B11-C623-49DB-AC16-ED9EDD064140}"/>
              </a:ext>
            </a:extLst>
          </p:cNvPr>
          <p:cNvSpPr txBox="1"/>
          <p:nvPr/>
        </p:nvSpPr>
        <p:spPr>
          <a:xfrm>
            <a:off x="728870" y="562297"/>
            <a:ext cx="7964556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GB" sz="4000" b="1" dirty="0"/>
              <a:t>Standard deviation, sd</a:t>
            </a:r>
          </a:p>
          <a:p>
            <a:pPr marL="0" lvl="0" indent="0">
              <a:spcBef>
                <a:spcPts val="3000"/>
              </a:spcBef>
              <a:buNone/>
            </a:pPr>
            <a:endParaRPr lang="en-GB" b="1" dirty="0"/>
          </a:p>
          <a:p>
            <a:pPr marL="1270000" lvl="0" indent="0">
              <a:buNone/>
            </a:pPr>
            <a:r>
              <a:rPr lang="en-GB" sz="1800" i="1" dirty="0">
                <a:solidFill>
                  <a:srgbClr val="60A0B0"/>
                </a:solidFill>
                <a:latin typeface="Courier"/>
              </a:rPr>
              <a:t># sd=1</a:t>
            </a:r>
            <a:br>
              <a:rPr lang="en-GB" dirty="0"/>
            </a:br>
            <a:br>
              <a:rPr lang="en-GB" dirty="0"/>
            </a:br>
            <a:r>
              <a:rPr lang="en-GB" sz="1800" dirty="0">
                <a:latin typeface="Courier"/>
              </a:rPr>
              <a:t>z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qnorm</a:t>
            </a:r>
            <a:r>
              <a:rPr lang="en-GB" sz="1800" dirty="0">
                <a:latin typeface="Courier"/>
              </a:rPr>
              <a:t>(.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lang="en-GB" sz="1800" dirty="0">
                <a:latin typeface="Courier"/>
              </a:rPr>
              <a:t>)</a:t>
            </a:r>
            <a:br>
              <a:rPr lang="en-GB" dirty="0"/>
            </a:br>
            <a:br>
              <a:rPr lang="en-GB" dirty="0"/>
            </a:br>
            <a:r>
              <a:rPr lang="en-GB" sz="1800" b="1" dirty="0">
                <a:solidFill>
                  <a:srgbClr val="007020"/>
                </a:solidFill>
                <a:latin typeface="Courier"/>
              </a:rPr>
              <a:t>pnorm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30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latin typeface="Courier"/>
              </a:rPr>
              <a:t>z,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mean=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32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sd=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lower.tail=</a:t>
            </a:r>
            <a:r>
              <a:rPr lang="en-GB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n-GB" sz="1800" dirty="0">
                <a:latin typeface="Courier"/>
              </a:rPr>
              <a:t>) </a:t>
            </a:r>
          </a:p>
          <a:p>
            <a:pPr marL="1270000" lvl="0" indent="0">
              <a:buNone/>
            </a:pPr>
            <a:r>
              <a:rPr lang="en-GB" sz="1800" dirty="0">
                <a:latin typeface="Courier"/>
              </a:rPr>
              <a:t>## [1] 0.63876</a:t>
            </a:r>
          </a:p>
          <a:p>
            <a:pPr marL="1270000" lvl="0" indent="0">
              <a:buNone/>
            </a:pPr>
            <a:r>
              <a:rPr lang="en-GB" sz="1800" i="1" dirty="0">
                <a:solidFill>
                  <a:srgbClr val="60A0B0"/>
                </a:solidFill>
                <a:latin typeface="Courier"/>
              </a:rPr>
              <a:t># sd=2</a:t>
            </a:r>
            <a:br>
              <a:rPr lang="en-GB" dirty="0"/>
            </a:br>
            <a:br>
              <a:rPr lang="en-GB" dirty="0"/>
            </a:br>
            <a:r>
              <a:rPr lang="en-GB" sz="1800" dirty="0">
                <a:latin typeface="Courier"/>
              </a:rPr>
              <a:t>z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qnorm</a:t>
            </a:r>
            <a:r>
              <a:rPr lang="en-GB" sz="1800" dirty="0">
                <a:latin typeface="Courier"/>
              </a:rPr>
              <a:t>(.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lang="en-GB" sz="1800" dirty="0">
                <a:latin typeface="Courier"/>
              </a:rPr>
              <a:t>)</a:t>
            </a:r>
            <a:br>
              <a:rPr lang="en-GB" dirty="0"/>
            </a:br>
            <a:br>
              <a:rPr lang="en-GB" dirty="0"/>
            </a:br>
            <a:r>
              <a:rPr lang="en-GB" sz="1800" b="1" dirty="0">
                <a:solidFill>
                  <a:srgbClr val="007020"/>
                </a:solidFill>
                <a:latin typeface="Courier"/>
              </a:rPr>
              <a:t>pnorm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30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latin typeface="Courier"/>
              </a:rPr>
              <a:t>z,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mean=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32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sd=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lower.tail=</a:t>
            </a:r>
            <a:r>
              <a:rPr lang="en-GB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n-GB" sz="1800" dirty="0">
                <a:latin typeface="Courier"/>
              </a:rPr>
              <a:t>) </a:t>
            </a:r>
          </a:p>
          <a:p>
            <a:pPr marL="1270000" lvl="0" indent="0">
              <a:buNone/>
            </a:pPr>
            <a:r>
              <a:rPr lang="en-GB" sz="1800" dirty="0">
                <a:latin typeface="Courier"/>
              </a:rPr>
              <a:t>## [1] 0.5704709</a:t>
            </a:r>
          </a:p>
          <a:p>
            <a:pPr marL="1270000" lvl="0" indent="0">
              <a:buNone/>
            </a:pPr>
            <a:endParaRPr lang="en-GB" sz="1800" dirty="0">
              <a:latin typeface="Courier"/>
            </a:endParaRPr>
          </a:p>
          <a:p>
            <a:pPr marL="0" lvl="0" indent="0">
              <a:buNone/>
            </a:pP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:: Power decreases with increases in variation</a:t>
            </a:r>
          </a:p>
        </p:txBody>
      </p:sp>
    </p:spTree>
    <p:extLst>
      <p:ext uri="{BB962C8B-B14F-4D97-AF65-F5344CB8AC3E}">
        <p14:creationId xmlns:p14="http://schemas.microsoft.com/office/powerpoint/2010/main" val="347067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PowerCurves_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791" y="980661"/>
            <a:ext cx="8560905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E0BEC9-3DE8-4888-ACAF-A4619CFBDC7C}"/>
                  </a:ext>
                </a:extLst>
              </p:cNvPr>
              <p:cNvSpPr txBox="1"/>
              <p:nvPr/>
            </p:nvSpPr>
            <p:spPr>
              <a:xfrm>
                <a:off x="2392017" y="173143"/>
                <a:ext cx="45720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lang="en-GB" sz="4000" b="1" dirty="0"/>
                  <a:t>Power Curves, </a:t>
                </a:r>
                <a14:m>
                  <m:oMath xmlns:m="http://schemas.openxmlformats.org/officeDocument/2006/math">
                    <m:r>
                      <a:rPr lang="en-GB" sz="40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sz="4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E0BEC9-3DE8-4888-ACAF-A4619CFB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17" y="173143"/>
                <a:ext cx="4572000" cy="707886"/>
              </a:xfrm>
              <a:prstGeom prst="rect">
                <a:avLst/>
              </a:prstGeom>
              <a:blipFill>
                <a:blip r:embed="rId3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9036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CASE: </a:t>
            </a:r>
            <a:r>
              <a:rPr dirty="0">
                <a:hlinkClick r:id="rId2"/>
              </a:rPr>
              <a:t>Respiratory</a:t>
            </a:r>
            <a:r>
              <a:rPr dirty="0">
                <a:hlinkClick r:id="rId2"/>
              </a:rPr>
              <a:t> </a:t>
            </a:r>
            <a:r>
              <a:rPr dirty="0">
                <a:hlinkClick r:id="rId2"/>
              </a:rPr>
              <a:t>Distress</a:t>
            </a:r>
            <a:r>
              <a:rPr dirty="0">
                <a:hlinkClick r:id="rId2"/>
              </a:rPr>
              <a:t> </a:t>
            </a:r>
            <a:r>
              <a:rPr dirty="0">
                <a:hlinkClick r:id="rId2"/>
              </a:rPr>
              <a:t>Index</a:t>
            </a:r>
            <a:r>
              <a:rPr dirty="0">
                <a:hlinkClick r:id="rId2"/>
              </a:rPr>
              <a:t> </a:t>
            </a:r>
            <a:r>
              <a:rPr dirty="0">
                <a:hlinkClick r:id="rId2"/>
              </a:rPr>
              <a:t>and</a:t>
            </a:r>
            <a:r>
              <a:rPr dirty="0">
                <a:hlinkClick r:id="rId2"/>
              </a:rPr>
              <a:t> </a:t>
            </a:r>
            <a:r>
              <a:rPr dirty="0">
                <a:hlinkClick r:id="rId2"/>
              </a:rPr>
              <a:t>Sleep</a:t>
            </a:r>
            <a:r>
              <a:rPr dirty="0">
                <a:hlinkClick r:id="rId2"/>
              </a:rPr>
              <a:t> </a:t>
            </a:r>
            <a:r>
              <a:rPr dirty="0">
                <a:hlinkClick r:id="rId2"/>
              </a:rPr>
              <a:t>Disturbances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7810"/>
                <a:ext cx="8229600" cy="576835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fr-FR" sz="4400" b="1" dirty="0">
                    <a:solidFill>
                      <a:schemeClr val="bg1">
                        <a:lumMod val="65000"/>
                      </a:schemeClr>
                    </a:solidFill>
                  </a:rPr>
                  <a:t>                                     </a:t>
                </a:r>
                <a:r>
                  <a:rPr lang="fr-FR" sz="2000" b="1" dirty="0">
                    <a:solidFill>
                      <a:schemeClr val="bg1">
                        <a:lumMod val="65000"/>
                      </a:schemeClr>
                    </a:solidFill>
                  </a:rPr>
                  <a:t>::</a:t>
                </a:r>
                <a:r>
                  <a:rPr lang="fr-FR" sz="2000" b="1" dirty="0">
                    <a:solidFill>
                      <a:schemeClr val="bg1">
                        <a:lumMod val="75000"/>
                      </a:schemeClr>
                    </a:solidFill>
                  </a:rPr>
                  <a:t>    if </a:t>
                </a:r>
                <a14:m>
                  <m:oMath xmlns:m="http://schemas.openxmlformats.org/officeDocument/2006/math">
                    <m:r>
                      <a:rPr lang="en-GB" sz="20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1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sz="2000" b="1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fr-FR" sz="2000" b="1" i="0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b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m:t>∷</m:t>
                        </m:r>
                        <m:r>
                          <a:rPr lang="fr-FR" b="1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𝒊𝒇</m:t>
                        </m:r>
                        <m:r>
                          <a:rPr lang="fr-FR" b="1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ar-AE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GB" b="1" dirty="0">
                    <a:solidFill>
                      <a:schemeClr val="bg1">
                        <a:lumMod val="65000"/>
                      </a:schemeClr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ar-AE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ar-AE" b="1" dirty="0">
                    <a:solidFill>
                      <a:schemeClr val="bg1">
                        <a:lumMod val="65000"/>
                      </a:schemeClr>
                    </a:solidFill>
                  </a:rPr>
                  <a:t> = </a:t>
                </a:r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</a:rPr>
                  <a:t>30</a:t>
                </a:r>
                <a:endParaRPr lang="ar-AE" b="1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fr-FR" sz="5400" b="1" dirty="0">
                    <a:solidFill>
                      <a:schemeClr val="bg1">
                        <a:lumMod val="50000"/>
                      </a:schemeClr>
                    </a:solidFill>
                  </a:rPr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5400" b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5400" b="1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5400" b="1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fr-FR" sz="5400" b="1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5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5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ar-AE" sz="54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sz="5400" b="1" dirty="0">
                    <a:solidFill>
                      <a:schemeClr val="bg1">
                        <a:lumMod val="50000"/>
                      </a:schemeClr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5400" b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5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ar-AE" sz="5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ar-AE" sz="54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fr-FR" sz="5400" b="1" dirty="0">
                    <a:solidFill>
                      <a:schemeClr val="bg1">
                        <a:lumMod val="50000"/>
                      </a:schemeClr>
                    </a:solidFill>
                  </a:rPr>
                  <a:t>&gt;3</a:t>
                </a:r>
                <a:r>
                  <a:rPr lang="ar-AE" sz="5400" b="1" dirty="0">
                    <a:solidFill>
                      <a:schemeClr val="bg1">
                        <a:lumMod val="50000"/>
                      </a:schemeClr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7810"/>
                <a:ext cx="8229600" cy="5768354"/>
              </a:xfrm>
              <a:blipFill>
                <a:blip r:embed="rId3"/>
                <a:stretch>
                  <a:fillRect l="-3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RECAP</a:t>
                </a:r>
                <a:endParaRPr lang="fr-FR" b="1" dirty="0"/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b="1" dirty="0"/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:: As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 increases, power increases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:: In a one sided test the power is greater as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is bigger than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/2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Power_files/figure-pptx/PowerCurves_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295" y="996505"/>
            <a:ext cx="8507895" cy="55728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69F65E-A3D3-4196-9358-DFAAFCF5A452}"/>
                  </a:ext>
                </a:extLst>
              </p:cNvPr>
              <p:cNvSpPr txBox="1"/>
              <p:nvPr/>
            </p:nvSpPr>
            <p:spPr>
              <a:xfrm>
                <a:off x="2239617" y="288619"/>
                <a:ext cx="45720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lang="en-GB" sz="4000" b="1" dirty="0"/>
                  <a:t>Power Curves, </a:t>
                </a:r>
                <a14:m>
                  <m:oMath xmlns:m="http://schemas.openxmlformats.org/officeDocument/2006/math">
                    <m:r>
                      <a:rPr lang="en-GB" sz="40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4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69F65E-A3D3-4196-9358-DFAAFCF5A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17" y="288619"/>
                <a:ext cx="457200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6000" b="1" dirty="0">
                <a:hlinkClick r:id="rId2"/>
              </a:rPr>
              <a:t>POWERful</a:t>
            </a:r>
            <a:r>
              <a:rPr sz="6000" b="1" dirty="0">
                <a:hlinkClick r:id="rId2"/>
              </a:rPr>
              <a:t> </a:t>
            </a:r>
            <a:r>
              <a:rPr sz="6000" b="1" dirty="0">
                <a:hlinkClick r:id="rId2"/>
              </a:rPr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:: </a:t>
                </a:r>
                <a:r>
                  <a:rPr lang="en-GB" sz="2800" dirty="0">
                    <a:solidFill>
                      <a:schemeClr val="bg1">
                        <a:lumMod val="85000"/>
                      </a:schemeClr>
                    </a:solidFill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2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8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1">
                        <a:lumMod val="85000"/>
                      </a:schemeClr>
                    </a:solidFill>
                  </a:rPr>
                  <a:t>gets bigger, the test gets more </a:t>
                </a:r>
                <a:r>
                  <a:rPr lang="en-GB" sz="4400" b="1" dirty="0">
                    <a:solidFill>
                      <a:schemeClr val="bg1">
                        <a:lumMod val="85000"/>
                      </a:schemeClr>
                    </a:solidFill>
                  </a:rPr>
                  <a:t>powerful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:: As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 gets bigger, the test gets more powerful</a:t>
                </a:r>
              </a:p>
              <a:p>
                <a:pPr marL="0" lvl="0" indent="0">
                  <a:buNone/>
                </a:pPr>
                <a:r>
                  <a:rPr dirty="0">
                    <a:solidFill>
                      <a:schemeClr val="bg1">
                        <a:lumMod val="65000"/>
                      </a:schemeClr>
                    </a:solidFill>
                  </a:rPr>
                  <a:t>:: Power </a:t>
                </a:r>
                <a:r>
                  <a:rPr sz="2800" dirty="0">
                    <a:solidFill>
                      <a:schemeClr val="bg1">
                        <a:lumMod val="65000"/>
                      </a:schemeClr>
                    </a:solidFill>
                  </a:rPr>
                  <a:t>decreases with increases </a:t>
                </a:r>
                <a:r>
                  <a:rPr dirty="0">
                    <a:solidFill>
                      <a:schemeClr val="bg1">
                        <a:lumMod val="65000"/>
                      </a:schemeClr>
                    </a:solidFill>
                  </a:rPr>
                  <a:t>in variation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:: As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increases, power increases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, so</a:t>
                </a:r>
              </a:p>
              <a:p>
                <a:pPr marL="0" lvl="0" indent="0">
                  <a:buNone/>
                </a:pPr>
                <a:r>
                  <a:rPr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:: </a:t>
                </a:r>
                <a:r>
                  <a:rPr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one sided test has </a:t>
                </a:r>
                <a:r>
                  <a:rPr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greater power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54092"/>
          </a:xfrm>
        </p:spPr>
        <p:txBody>
          <a:bodyPr/>
          <a:lstStyle/>
          <a:p>
            <a:pPr marL="0" lvl="0" indent="0">
              <a:buNone/>
            </a:pPr>
            <a:r>
              <a:rPr sz="1800" dirty="0"/>
              <a:t>@lindangulopez</a:t>
            </a:r>
            <a:br>
              <a:rPr lang="fr-FR" dirty="0"/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Statistical Inference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4591"/>
            <a:ext cx="8229600" cy="2521572"/>
          </a:xfrm>
        </p:spPr>
        <p:txBody>
          <a:bodyPr/>
          <a:lstStyle/>
          <a:p>
            <a:pPr marL="0" lvl="0" indent="0" algn="ctr">
              <a:spcBef>
                <a:spcPts val="3000"/>
              </a:spcBef>
              <a:buNone/>
            </a:pPr>
            <a:r>
              <a:rPr b="1" dirty="0">
                <a:hlinkClick r:id="rId2"/>
              </a:rPr>
              <a:t>myCOURSERA notes:</a:t>
            </a:r>
          </a:p>
          <a:p>
            <a:pPr marL="0" lvl="0" indent="0" algn="ctr">
              <a:spcBef>
                <a:spcPts val="3000"/>
              </a:spcBef>
              <a:buNone/>
            </a:pPr>
            <a:r>
              <a:rPr b="1" dirty="0">
                <a:hlinkClick r:id="rId3"/>
              </a:rPr>
              <a:t>plots from swirl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7DDE1-5F74-40D5-8AD1-47D513657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9114"/>
                <a:ext cx="8229600" cy="5437050"/>
              </a:xfrm>
            </p:spPr>
            <p:txBody>
              <a:bodyPr>
                <a:normAutofit/>
              </a:bodyPr>
              <a:lstStyle/>
              <a:p>
                <a:pPr marL="0" lvl="0" indent="0" algn="r">
                  <a:spcBef>
                    <a:spcPts val="3000"/>
                  </a:spcBef>
                  <a:buNone/>
                </a:pPr>
                <a:r>
                  <a:rPr lang="en-GB" sz="4800" b="1" dirty="0">
                    <a:hlinkClick r:id="rId2"/>
                  </a:rPr>
                  <a:t>Central Theory Limit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lang="en-GB" b="1" dirty="0">
                  <a:hlinkClick r:id="rId2"/>
                </a:endParaRPr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lang="en-GB" b="1" dirty="0">
                  <a:hlinkClick r:id="rId2"/>
                </a:endParaRP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Where (X’-30)/(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ar-AE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rad>
                    <m:r>
                      <a:rPr lang="ar-AE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ar-AE" sz="240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easures the number of standard </a:t>
                </a:r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</a:rPr>
                  <a:t>errors the sample mean is from the mean hypothesized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</a:rPr>
                  <a:t>and the denominator</a:t>
                </a:r>
              </a:p>
              <a:p>
                <a:pPr marL="0" lvl="0" indent="0">
                  <a:buNone/>
                </a:pPr>
                <a:endParaRPr lang="en-GB" sz="28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ar-AE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2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rad>
                    <m:r>
                      <a:rPr lang="ar-AE" sz="28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ar-AE" sz="28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sz="2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ar-AE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bg1">
                        <a:lumMod val="50000"/>
                      </a:schemeClr>
                    </a:solidFill>
                  </a:rPr>
                  <a:t>is the standard error of the sample mean)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7DDE1-5F74-40D5-8AD1-47D513657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9114"/>
                <a:ext cx="8229600" cy="5437050"/>
              </a:xfrm>
              <a:blipFill>
                <a:blip r:embed="rId3"/>
                <a:stretch>
                  <a:fillRect l="-1852" t="-2466" r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1EED0-03B3-4313-8C37-CBF27A033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8626"/>
                <a:ext cx="8229600" cy="53707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GB" sz="4000" b="1" dirty="0">
                    <a:solidFill>
                      <a:schemeClr val="tx1"/>
                    </a:solidFill>
                  </a:rPr>
                  <a:t>PS: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b="1" dirty="0">
                    <a:solidFill>
                      <a:schemeClr val="tx1"/>
                    </a:solidFill>
                  </a:rPr>
                  <a:t>specified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4000" b="1" dirty="0">
                    <a:solidFill>
                      <a:schemeClr val="tx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sz="4000" b="1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</a:pPr>
                <a:endParaRPr lang="fr-FR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r>
                  <a:rPr lang="fr-FR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fr-FR" dirty="0">
                    <a:solidFill>
                      <a:schemeClr val="bg1">
                        <a:lumMod val="50000"/>
                      </a:schemeClr>
                    </a:solidFill>
                  </a:rPr>
                  <a:t>::</a:t>
                </a:r>
                <a:r>
                  <a:rPr lang="ar-A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fr-FR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flip the following reasoning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             ::  look at the right tail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1EED0-03B3-4313-8C37-CBF27A033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8626"/>
                <a:ext cx="8229600" cy="5370789"/>
              </a:xfrm>
              <a:blipFill>
                <a:blip r:embed="rId2"/>
                <a:stretch>
                  <a:fillRect l="-2593" t="-2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74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2CFB8-5048-4A3A-8032-8F743B7B0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3912"/>
                <a:ext cx="8229600" cy="5132251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GB" b="1" dirty="0"/>
                  <a:t>POWER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Power is the probability of rejecting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when it is false.</a:t>
                </a:r>
              </a:p>
              <a:p>
                <a:pPr marL="0" lvl="0" indent="0">
                  <a:buNone/>
                </a:pPr>
                <a:endParaRPr lang="en-GB" dirty="0"/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:: Used to determine if your sample size was big enough to yield a meaningful, rather than random result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:: Detect if your ALTERNATIVE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bg1">
                        <a:lumMod val="75000"/>
                      </a:schemeClr>
                    </a:solidFill>
                  </a:rPr>
                  <a:t>is true, to lower the risk of a Type II errors.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2CFB8-5048-4A3A-8032-8F743B7B0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3912"/>
                <a:ext cx="8229600" cy="5132251"/>
              </a:xfrm>
              <a:blipFill>
                <a:blip r:embed="rId2"/>
                <a:stretch>
                  <a:fillRect l="-1852" t="-1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6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76CDA-042B-4431-8515-CD86A090C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49358"/>
                <a:ext cx="8229600" cy="5476806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lang="en-GB" sz="6600" b="1" dirty="0"/>
                  <a:t>Equation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lang="en-GB" b="1" dirty="0"/>
              </a:p>
              <a:p>
                <a:pPr marL="0" lvl="0" indent="0" algn="ctr"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As beta,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, is the probability of a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</a:rPr>
                  <a:t>Type II error,</a:t>
                </a:r>
              </a:p>
              <a:p>
                <a:pPr marL="0" lvl="0" indent="0" algn="ctr">
                  <a:buNone/>
                </a:pPr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for accepting a false null hypothesis, then the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complement of this the power is (1-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).</a:t>
                </a:r>
              </a:p>
              <a:p>
                <a:pPr marL="0" lvl="0" indent="0">
                  <a:buNone/>
                </a:pPr>
                <a:endParaRPr lang="en-GB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76CDA-042B-4431-8515-CD86A090C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49358"/>
                <a:ext cx="8229600" cy="5476806"/>
              </a:xfrm>
              <a:blipFill>
                <a:blip r:embed="rId2"/>
                <a:stretch>
                  <a:fillRect t="-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5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149F0-AD76-46D9-94BF-AB69A3466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42122"/>
                <a:ext cx="8229600" cy="5384041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GB" b="1" dirty="0"/>
                  <a:t>Do you remember this … ?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endParaRPr lang="en-GB" b="1" dirty="0"/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::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gets bigger, the test gets more powerful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:: As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 gets bigger, the test gets more powerful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:: Power decreases with increases in variation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:: As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 increases, power increases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:: In a one sided test the power is greater as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is bigger than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/2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149F0-AD76-46D9-94BF-AB69A3466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42122"/>
                <a:ext cx="8229600" cy="5384041"/>
              </a:xfrm>
              <a:blipFill>
                <a:blip r:embed="rId2"/>
                <a:stretch>
                  <a:fillRect l="-1852" t="-1472" r="-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32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15B91-134F-400F-9962-0616A1C5D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8626"/>
                <a:ext cx="8229600" cy="5357537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GB" b="1" dirty="0"/>
                  <a:t>Alpha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Power is the probability that the true mean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 is greater than the (1-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) quantile, in our sleep example:</a:t>
                </a:r>
              </a:p>
              <a:p>
                <a:pPr marL="0" lvl="0" indent="0">
                  <a:buNone/>
                </a:pPr>
                <a:endParaRPr lang="en-GB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 :: if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 = .05 and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>
                        <a:lumMod val="75000"/>
                      </a:schemeClr>
                    </a:solidFill>
                  </a:rPr>
                  <a:t> &gt; 30</a:t>
                </a:r>
              </a:p>
              <a:p>
                <a:pPr marL="0" lvl="0" indent="0">
                  <a:buNone/>
                </a:pPr>
                <a:r>
                  <a:rPr lang="ar-AE" dirty="0">
                    <a:solidFill>
                      <a:schemeClr val="bg1">
                        <a:lumMod val="75000"/>
                      </a:schemeClr>
                    </a:solidFill>
                  </a:rPr>
                  <a:t>:: </a:t>
                </a:r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for normal distributions of which we know the variances</a:t>
                </a: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chemeClr val="bg1">
                        <a:lumMod val="75000"/>
                      </a:schemeClr>
                    </a:solidFill>
                  </a:rPr>
                  <a:t> :: we make p = qnorm(.95) our reference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15B91-134F-400F-9962-0616A1C5D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8626"/>
                <a:ext cx="8229600" cy="5357537"/>
              </a:xfrm>
              <a:blipFill>
                <a:blip r:embed="rId2"/>
                <a:stretch>
                  <a:fillRect l="-1926" t="-1479" r="-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57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1161</Words>
  <Application>Microsoft Office PowerPoint</Application>
  <PresentationFormat>On-screen Show (4:3)</PresentationFormat>
  <Paragraphs>142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Courier</vt:lpstr>
      <vt:lpstr>Arial</vt:lpstr>
      <vt:lpstr>Calibri</vt:lpstr>
      <vt:lpstr>Cambria Math</vt:lpstr>
      <vt:lpstr>Office Theme</vt:lpstr>
      <vt:lpstr>P for POWER</vt:lpstr>
      <vt:lpstr>PowerPoint Presentation</vt:lpstr>
      <vt:lpstr>CASE: Respiratory Distress Index and Sleep Disturbances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to reject H_0 ? If a test statistic fell in the shaded portion, 5% of the area under the curve,  we would reject H_0 in favor H_a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POWERful RECAP</vt:lpstr>
      <vt:lpstr>@lindangulopez Statistical Inference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for POWER</dc:title>
  <dc:creator>Linda Angulo Lopez</dc:creator>
  <cp:keywords/>
  <cp:lastModifiedBy>Linda Angulo Lopez</cp:lastModifiedBy>
  <cp:revision>57</cp:revision>
  <dcterms:created xsi:type="dcterms:W3CDTF">2021-01-03T17:57:38Z</dcterms:created>
  <dcterms:modified xsi:type="dcterms:W3CDTF">2021-01-03T19:59:24Z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02/01/2021</vt:lpwstr>
  </property>
  <property fmtid="{D5CDD505-2E9C-101B-9397-08002B2CF9AE}" pid="3" name="fig_height">
    <vt:lpwstr>3</vt:lpwstr>
  </property>
  <property fmtid="{D5CDD505-2E9C-101B-9397-08002B2CF9AE}" pid="4" name="fig_width">
    <vt:lpwstr>7</vt:lpwstr>
  </property>
  <property fmtid="{D5CDD505-2E9C-101B-9397-08002B2CF9AE}" pid="5" name="job">
    <vt:lpwstr>Sustainability Hacker</vt:lpwstr>
  </property>
  <property fmtid="{D5CDD505-2E9C-101B-9397-08002B2CF9AE}" pid="6" name="output">
    <vt:lpwstr/>
  </property>
  <property fmtid="{D5CDD505-2E9C-101B-9397-08002B2CF9AE}" pid="7" name="subtitle">
    <vt:lpwstr>Statistical Inference</vt:lpwstr>
  </property>
  <property fmtid="{D5CDD505-2E9C-101B-9397-08002B2CF9AE}" pid="8" name="widgets">
    <vt:lpwstr>mathjax</vt:lpwstr>
  </property>
</Properties>
</file>