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wirldev/swirl_cours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Statistical</a:t>
            </a:r>
            <a:r>
              <a:rPr/>
              <a:t> </a:t>
            </a:r>
            <a:r>
              <a:rPr/>
              <a:t>Inference</a:t>
            </a:r>
            <a:br/>
            <a:br/>
            <a:r>
              <a:rPr/>
              <a:t>Linda</a:t>
            </a:r>
            <a:r>
              <a:rPr/>
              <a:t> </a:t>
            </a:r>
            <a:r>
              <a:rPr/>
              <a:t>Angulo</a:t>
            </a:r>
            <a:r>
              <a:rPr/>
              <a:t> </a:t>
            </a:r>
            <a:r>
              <a:rPr/>
              <a:t>Lopez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02/01/2021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</a:t>
            </a:r>
            <a:r>
              <a:rPr/>
              <a:t> </a:t>
            </a:r>
            <a:r>
              <a:rPr/>
              <a:t>distributed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a </a:t>
                </a:r>
                <a:r>
                  <a:rPr i="1"/>
                  <a:t>random variable</a:t>
                </a:r>
                <a:r>
                  <a:rPr/>
                  <a:t> X which is distributed as </a:t>
                </a:r>
                <a:r>
                  <a:rPr i="1"/>
                  <a:t>Normal</a:t>
                </a:r>
                <a:r>
                  <a:rPr/>
                  <a:t> with a mean </a:t>
                </a:r>
                <a:r>
                  <a:rPr i="1"/>
                  <a:t>mu</a:t>
                </a:r>
                <a:r>
                  <a:rPr/>
                  <a:t> (μ) and variance </a:t>
                </a:r>
                <a:r>
                  <a:rPr i="1"/>
                  <a:t>sigma squared</a:t>
                </a:r>
                <a:r>
                  <a:rPr/>
                  <a:t> (σ2)</a:t>
                </a:r>
              </a:p>
              <a:p>
                <a:pPr lvl="0" marL="0" indent="0">
                  <a:buNone/>
                </a:pPr>
                <a:r>
                  <a:rPr/>
                  <a:t>:: under H_0, X’ N(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/n)</a:t>
                </a:r>
              </a:p>
              <a:p>
                <a:pPr lvl="0" marL="0" indent="0">
                  <a:buNone/>
                </a:pPr>
                <a:r>
                  <a:rPr/>
                  <a:t>:: under H_a, X’ N(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,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/n)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H_0,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P4Power_files/figure-pptx/twoDistros_H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H_a,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P4Power_files/figure-pptx/twoDistros_H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H_a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H_0</a:t>
            </a:r>
          </a:p>
        </p:txBody>
      </p:sp>
      <p:pic>
        <p:nvPicPr>
          <p:cNvPr descr="P4Power_files/figure-pptx/twoDistros_HaH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distribution</a:t>
            </a:r>
          </a:p>
        </p:txBody>
      </p:sp>
      <p:pic>
        <p:nvPicPr>
          <p:cNvPr descr="P4Power_files/figure-pptx/twoDistros_fa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If</a:t></a:r><a:r><a:rPr /><a:t> </a:t></a:r><a14:m><m:oMath xmlns:m="http://schemas.openxmlformats.org/officeDocument/2006/math"><m:sSub><m:e><m:r><m:t>μ</m:t></m:r></m:e><m:sub><m:r><m:t>a</m:t></m:r></m:sub></m:sSub></m:oMath></a14:m><a:r><a:rPr /><a:t> </a:t></a:r><a:r><a:rPr /><a:t>=</a:t></a:r><a:r><a:rPr /><a:t> </a:t></a:r><a:r><a:rPr /><a:t>34,</a:t></a:r><a:r><a:rPr /><a:t> </a:t></a:r><a:r><a:rPr /><a:t>the</a:t></a:r><a:r><a:rPr /><a:t> </a:t></a:r><a:r><a:rPr /><a:t>test</a:t></a:r><a:r><a:rPr /><a:t> </a:t></a:r><a:r><a:rPr /><a:t>is</a:t></a:r><a:r><a:rPr /><a:t> </a:t></a:r><a:r><a:rPr /><a:t>more</a:t></a:r><a:r><a:rPr /><a:t> </a:t></a:r><a:r><a:rPr /><a:t>powerful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The distribution represented by H_a will moved to the right, almost all (100%) of the blue curve is to the right of the vertical line, indicating that with </a:t></a:r><a14:m><m:oMath xmlns:m="http://schemas.openxmlformats.org/officeDocument/2006/math"><m:sSub><m:e><m:r><m:t>μ</m:t></m:r></m:e><m:sub><m:r><m:t>a</m:t></m:r></m:sub></m:sSub></m:oMath></a14:m><a:r><a:rPr /><a:t> = 34, the test is more powerful, i.e., there’s a higher probability that it’s</a:t></a:r></a:p><a:p><a:pPr lvl="0" marL="0" indent="0"><a:buNone /></a:pPr><a:r><a:rPr /><a:t>:: correct to reject the null hypothesis since it appears false.</a:t></a:r></a:p></p:txBody></p:sp></mc:Choice></mc:AlternateContent></p:spTree></p:cSld>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4Power_files/figure-pptx/twoDistros_ma_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If</a:t></a:r><a:r><a:rPr /><a:t> </a:t></a:r><a14:m><m:oMath xmlns:m="http://schemas.openxmlformats.org/officeDocument/2006/math"><m:sSub><m:e><m:r><m:t>μ</m:t></m:r></m:e><m:sub><m:r><m:t>a</m:t></m:r></m:sub></m:sSub></m:oMath></a14:m><a:r><a:rPr /><a:t> </a:t></a:r><a:r><a:rPr /><a:t>=</a:t></a:r><a:r><a:rPr /><a:t> </a:t></a:r><a:r><a:rPr /><a:t>30,</a:t></a:r><a:r><a:rPr /><a:t> </a:t></a:r><a:r><a:rPr /><a:t>the</a:t></a:r><a:r><a:rPr /><a:t> </a:t></a:r><a:r><a:rPr /><a:t>power</a:t></a:r><a:r><a:rPr /><a:t> </a:t></a:r><a:r><a:rPr /><a:t>=</a:t></a:r><a:r><a:rPr /><a:t> </a:t></a:r><a14:m><m:oMath xmlns:m="http://schemas.openxmlformats.org/officeDocument/2006/math"><m:r><m:t>α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The distribution represented by H_a will move under the blue curve, indicating that with </a:t></a:r><a14:m><m:oMath xmlns:m="http://schemas.openxmlformats.org/officeDocument/2006/math"><m:sSub><m:e><m:r><m:t>μ</m:t></m:r></m:e><m:sub><m:r><m:t>a</m:t></m:r></m:sub></m:sSub></m:oMath></a14:m><a:r><a:rPr /><a:t> = 30 = </a:t></a:r><a14:m><m:oMath xmlns:m="http://schemas.openxmlformats.org/officeDocument/2006/math"><m:sSub><m:e><m:r><m:t>μ</m:t></m:r></m:e><m:sub><m:r><m:t>0</m:t></m:r></m:sub></m:sSub></m:oMath></a14:m><a:r><a:rPr /><a:t> 4, the test is as powerful as the H_0.</a:t></a:r></a:p><a:p><a:pPr lvl="0" marL="0" indent="0"><a:buNone /></a:pPr><a:r><a:rPr /><a:t>:: in correct to reject the null hypothesis since it appears not false.</a:t></a:r></a:p></p:txBody></p:sp></mc:Choice></mc:AlternateContent></p:spTree></p:cSld>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4Power_files/figure-pptx/twoDistros_ma_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If</a:t></a:r><a:r><a:rPr /><a:t> </a:t></a:r><a14:m><m:oMath xmlns:m="http://schemas.openxmlformats.org/officeDocument/2006/math"><m:sSub><m:e><m:r><m:t>μ</m:t></m:r></m:e><m:sub><m:r><m:t>a</m:t></m:r></m:sub></m:sSub></m:oMath></a14:m><a:r><a:rPr /><a:t> </a:t></a:r><a:r><a:rPr /><a:t>=</a:t></a:r><a:r><a:rPr /><a:t> </a:t></a:r><a:r><a:rPr /><a:t>28,</a:t></a:r><a:r><a:rPr /><a:t> </a:t></a:r><a:r><a:rPr /><a:t>the</a:t></a:r><a:r><a:rPr /><a:t> </a:t></a:r><a:r><a:rPr /><a:t>power</a:t></a:r><a:r><a:rPr /><a:t> </a:t></a:r><a:r><a:rPr /><a:t>is</a:t></a:r><a:r><a:rPr /><a:t> </a:t></a:r><a:r><a:rPr /><a:t>weaker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The distribution represented by H_a will move to the left of </a:t></a:r><a14:m><m:oMath xmlns:m="http://schemas.openxmlformats.org/officeDocument/2006/math"><m:sSub><m:e><m:r><m:t>μ</m:t></m:r></m:e><m:sub><m:r><m:t>0</m:t></m:r></m:sub></m:sSub></m:oMath></a14:m><a:r><a:rPr /><a:t> = 30, the area under the blue curve is less than the 5% so the test is less powerful and contradicts H_a.</a:t></a:r></a:p><a:p><a:pPr lvl="0" marL="0" indent="0"><a:buNone /></a:pPr><a:r><a:rPr /><a:t>:: it’s not worth looking at</a:t></a:r></a:p></p:txBody></p:sp></mc:Choice></mc:AlternateContent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R4.0</a:t>
            </a:r>
            <a:r>
              <a:rPr/>
              <a:t> </a:t>
            </a:r>
            <a:r>
              <a:rPr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library(knitr)</a:t>
            </a:r>
            <a:r>
              <a:rPr/>
              <a:t> creating slides</a:t>
            </a:r>
          </a:p>
          <a:p>
            <a:pPr lvl="0" marL="0" indent="0">
              <a:buNone/>
            </a:pPr>
            <a:r>
              <a:rPr i="1"/>
              <a:t>library(ggplot2)</a:t>
            </a:r>
            <a:r>
              <a:rPr/>
              <a:t> making plots</a:t>
            </a:r>
          </a:p>
          <a:p>
            <a:pPr lvl="0" marL="0" indent="0">
              <a:buNone/>
            </a:pPr>
            <a:r>
              <a:rPr i="1"/>
              <a:t>library(reshape2)</a:t>
            </a:r>
            <a:r>
              <a:rPr/>
              <a:t> # for data frames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4Power_files/figure-pptx/twoDistros_ma_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 is a function that depends on a specific value of an alternative mean, mu_a, which is any value greater than mu_0, the mean hypothesized by H_0.</a:t>
            </a:r>
          </a:p>
          <a:p>
            <a:pPr lvl="0" marL="0" indent="0">
              <a:buNone/>
            </a:pPr>
            <a:r>
              <a:rPr/>
              <a:t>:: Recall that H_a specified mu &gt; 30.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mu_a is much bigger than mu_0=30 then the power (probability) is bigger than if mu_a is close to 30.</a:t>
            </a:r>
          </a:p>
          <a:p>
            <a:pPr lvl="0" marL="0" indent="0">
              <a:buNone/>
            </a:pPr>
            <a:r>
              <a:rPr/>
              <a:t>:: As mu_a approaches 30, the mean under H_0, the power approaches alpha.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:: As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  <a:r>
                  <a:rPr/>
                  <a:t> gets bigger, it gets more powerful</a:t>
                </a:r>
              </a:p>
              <a:p>
                <a:pPr lvl="0" marL="0" indent="0">
                  <a:buNone/>
                </a:pPr>
                <a:r>
                  <a:rPr/>
                  <a:t>:: As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gets bigger, it gets more powerful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Power</a:t></a:r><a:r><a:rPr /><a:t> </a:t></a:r><a:r><a:rPr /><a:t>Curves</a:t></a:r><a:r><a:rPr /><a:t> </a:t></a:r><a14:m><m:oMath xmlns:m="http://schemas.openxmlformats.org/officeDocument/2006/math"><m:r><m:t>n</m:t></m:r></m:oMath></a14:m></a:p></p:txBody></p:sp><p:pic><p:nvPicPr><p:cNvPr descr="P4Power_files/figure-pptx/PowerCurves_1-1.png" id="0" name="Picture 1" /><p:cNvPicPr><a:picLocks noGrp="1" noChangeAspect="1" /></p:cNvPicPr><p:nvPr /></p:nvPicPr><p:blipFill><a:blip r:embed="rId2" /><a:stretch><a:fillRect /></a:stretch></p:blipFill><p:spPr bwMode="auto"><a:xfrm><a:off x="914400" y="1600200" /><a:ext cx="7315200" cy="4521200" /></a:xfrm><a:prstGeom prst="rect"><a:avLst /></a:prstGeom><a:noFill /><a:ln w="9525"><a:noFill /><a:headEnd /><a:tailEnd /></a:ln></p:spPr></p:pic></p:spTree></p:cSld>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</a:t>
            </a:r>
            <a:r>
              <a:rPr/>
              <a:t> </a:t>
            </a:r>
            <a:r>
              <a:rPr/>
              <a:t>&lt;-</a:t>
            </a:r>
            <a:r>
              <a:rPr/>
              <a:t> </a:t>
            </a:r>
            <a:r>
              <a:rPr/>
              <a:t>qnorm(.95)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z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qnorm</a:t>
            </a:r>
            <a:r>
              <a:rPr sz="1800">
                <a:latin typeface="Courier"/>
              </a:rPr>
              <a:t>(.</a:t>
            </a:r>
            <a:r>
              <a:rPr sz="1800">
                <a:solidFill>
                  <a:srgbClr val="40A070"/>
                </a:solidFill>
                <a:latin typeface="Courier"/>
              </a:rPr>
              <a:t>95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z,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lower.tail=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0.05</a:t>
            </a:r>
          </a:p>
          <a:p>
            <a:pPr lvl="0" marL="0" indent="0">
              <a:buNone/>
            </a:pPr>
            <a:r>
              <a:rPr/>
              <a:t>With the mean set to mu_0 the two distributions, null and alternative, are the same and power=alpha.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14:m><m:oMath xmlns:m="http://schemas.openxmlformats.org/officeDocument/2006/math"><m:sSub><m:e><m:r><m:t>μ</m:t></m:r></m:e><m:sub><m:r><m:t>a</m:t></m:r></m:sub></m:sSub></m:oMath></a14:m><a:r><a:rPr /><a:t> </a:t></a:r><a:r><a:rPr /><a:t>&gt;</a:t></a:r><a:r><a:rPr /><a:t> </a:t></a:r><a14:m><m:oMath xmlns:m="http://schemas.openxmlformats.org/officeDocument/2006/math"><m:sSub><m:e><m:r><m:t>μ</m:t></m:r></m:e><m:sub><m:r><m:t>0</m:t></m:r></m:sub></m:sSub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1270000" indent="0"><a:buNone /></a:pPr><a:r><a:rPr sz="1800"><a:latin typeface="Courier" /></a:rPr><a:t>z &lt;-</a:t></a:r><a:r><a:rPr sz="1800"><a:solidFill><a:srgbClr val="4070A0" /></a:solidFill><a:latin typeface="Courier" /></a:rPr><a:t> </a:t></a:r><a:r><a:rPr sz="1800" b="1"><a:solidFill><a:srgbClr val="007020" /></a:solidFill><a:latin typeface="Courier" /></a:rPr><a:t>qnorm</a:t></a:r><a:r><a:rPr sz="1800"><a:latin typeface="Courier" /></a:rPr><a:t>(.</a:t></a:r><a:r><a:rPr sz="1800"><a:solidFill><a:srgbClr val="40A070" /></a:solidFill><a:latin typeface="Courier" /></a:rPr><a:t>95</a:t></a:r><a:r><a:rPr sz="1800"><a:latin typeface="Courier" /></a:rPr><a:t>)</a:t></a:r><a:br /><a:br /><a:r><a:rPr sz="1800" b="1"><a:solidFill><a:srgbClr val="007020" /></a:solidFill><a:latin typeface="Courier" /></a:rPr><a:t>pnorm</a:t></a:r><a:r><a:rPr sz="1800"><a:latin typeface="Courier" /></a:rPr><a:t>(</a:t></a:r><a:r><a:rPr sz="1800"><a:solidFill><a:srgbClr val="40A070" /></a:solidFill><a:latin typeface="Courier" /></a:rPr><a:t>30</a:t></a:r><a:r><a:rPr sz="1800"><a:solidFill><a:srgbClr val="666666" /></a:solidFill><a:latin typeface="Courier" /></a:rPr><a:t>+</a:t></a:r><a:r><a:rPr sz="1800"><a:latin typeface="Courier" /></a:rPr><a:t>z, </a:t></a:r><a:r><a:rPr sz="1800"><a:solidFill><a:srgbClr val="902000" /></a:solidFill><a:latin typeface="Courier" /></a:rPr><a:t>mean=</a:t></a:r><a:r><a:rPr sz="1800"><a:solidFill><a:srgbClr val="40A070" /></a:solidFill><a:latin typeface="Courier" /></a:rPr><a:t>32</a:t></a:r><a:r><a:rPr sz="1800"><a:latin typeface="Courier" /></a:rPr><a:t>,</a:t></a:r><a:r><a:rPr sz="1800"><a:solidFill><a:srgbClr val="902000" /></a:solidFill><a:latin typeface="Courier" /></a:rPr><a:t>lower.tail=</a:t></a:r><a:r><a:rPr sz="1800"><a:solidFill><a:srgbClr val="007020" /></a:solidFill><a:latin typeface="Courier" /></a:rPr><a:t>FALSE</a:t></a:r><a:r><a:rPr sz="1800"><a:latin typeface="Courier" /></a:rPr><a:t>) </a:t></a:r></a:p><a:p><a:pPr lvl="0" marL="1270000" indent="0"><a:buNone /></a:pPr><a:r><a:rPr sz="1800"><a:latin typeface="Courier" /></a:rPr><a:t>## [1] 0.63876</a:t></a:r></a:p><a:p><a:pPr lvl="0" marL="0" indent="0"><a:buNone /></a:pPr><a:r><a:rPr /><a:t>With </a:t></a:r><a14:m><m:oMath xmlns:m="http://schemas.openxmlformats.org/officeDocument/2006/math"><m:sSub><m:e><m:r><m:t>μ</m:t></m:r></m:e><m:sub><m:r><m:t>a</m:t></m:r></m:sub></m:sSub></m:oMath></a14:m><a:r><a:rPr /><a:t> &gt; </a:t></a:r><a14:m><m:oMath xmlns:m="http://schemas.openxmlformats.org/officeDocument/2006/math"><m:sSub><m:e><m:r><m:t>μ</m:t></m:r></m:e><m:sub><m:r><m:t>0</m:t></m:r></m:sub></m:sSub></m:oMath></a14:m><a:r><a:rPr /><a:t>mu_a the power is at 64% as opposed to 5%.</a:t></a:r></a:p><a:p><a:pPr lvl="0" marL="0" indent="0"><a:buNone /></a:pPr><a:r><a:rPr /><a:t>:: When the sample mean is many standard errors greater than the mean hypothesized by the null hypothesis,</a:t></a:r></a:p><a:p><a:pPr lvl="0" marL="0" indent="0"><a:buNone /></a:pPr><a:r><a:rPr /><a:t>:: the probability of rejecting H_0 when it is false is much higher.</a:t></a:r></a:p></p:txBody></p:sp></mc:Choice></mc:AlternateContent></p:spTree></p:cSld>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sd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 = 1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z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sz="1800">
                    <a:latin typeface="Courier"/>
                  </a:rPr>
                  <a:t>(.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95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z,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mean=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32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sd=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lower.tail=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>
                    <a:latin typeface="Courier"/>
                  </a:rPr>
                  <a:t>)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0.63876</a:t>
                </a:r>
              </a:p>
              <a:p>
                <a:pPr lvl="0" marL="0" indent="0">
                  <a:buNone/>
                </a:pPr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 = 2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z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qnorm</a:t>
                </a:r>
                <a:r>
                  <a:rPr sz="1800">
                    <a:latin typeface="Courier"/>
                  </a:rPr>
                  <a:t>(.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95</a:t>
                </a:r>
                <a:r>
                  <a:rPr sz="1800">
                    <a:latin typeface="Courier"/>
                  </a:rPr>
                  <a:t>)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pnorm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+</a:t>
                </a:r>
                <a:r>
                  <a:rPr sz="1800">
                    <a:latin typeface="Courier"/>
                  </a:rPr>
                  <a:t>z,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mean=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32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sd=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lower.tail=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FALSE</a:t>
                </a:r>
                <a:r>
                  <a:rPr sz="1800">
                    <a:latin typeface="Courier"/>
                  </a:rPr>
                  <a:t>)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[1] 0.5704709</a:t>
                </a:r>
              </a:p>
              <a:p>
                <a:pPr lvl="0" marL="0" indent="0">
                  <a:buNone/>
                </a:pPr>
                <a:r>
                  <a:rPr/>
                  <a:t>:: Power decreases with increases in variation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Power</a:t></a:r><a:r><a:rPr /><a:t> </a:t></a:r><a:r><a:rPr /><a:t>Curves</a:t></a:r><a:r><a:rPr /><a:t> </a:t></a:r><a14:m><m:oMath xmlns:m="http://schemas.openxmlformats.org/officeDocument/2006/math"><m:r><m:t>σ</m:t></m:r></m:oMath></a14:m></a:p></p:txBody></p:sp><p:pic><p:nvPicPr><p:cNvPr descr="P4Power_files/figure-pptx/PowerCurves_2-1.png" id="0" name="Picture 1" /><p:cNvPicPr><a:picLocks noGrp="1" noChangeAspect="1" /></p:cNvPicPr><p:nvPr /></p:nvPicPr><p:blipFill><a:blip r:embed="rId2" /><a:stretch><a:fillRect /></a:stretch></p:blipFill><p:spPr bwMode="auto"><a:xfrm><a:off x="914400" y="1600200" /><a:ext cx="7315200" cy="4521200" /></a:xfrm><a:prstGeom prst="rect"><a:avLst /></a:prstGeom><a:noFill /><a:ln w="9525"><a:noFill /><a:headEnd /><a:tailEnd /></a:ln></p:spPr></p:pic></p:spTree></p:cSld>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:: As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increases, power increases</a:t>
                </a:r>
              </a:p>
              <a:p>
                <a:pPr lvl="0" marL="0" indent="0">
                  <a:buNone/>
                </a:pPr>
                <a:r>
                  <a:rPr/>
                  <a:t>:: In a one sided test the power is greater as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bigger than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/2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Power is the probability of rejecting the NULL HYPOTHESIS when it is false.</a:t>
            </a:r>
          </a:p>
          <a:p>
            <a:pPr lvl="0" marL="0" indent="0">
              <a:buNone/>
            </a:pPr>
            <a:r>
              <a:rPr/>
              <a:t>:: Power is used to determine if your sample size was big enough to yield a meaningful, rather than random, result</a:t>
            </a:r>
          </a:p>
          <a:p>
            <a:pPr lvl="0" marL="0" indent="0">
              <a:buNone/>
            </a:pPr>
            <a:r>
              <a:rPr/>
              <a:t>:: Detect if your ALTERNATIVE hypothesis is true, to lower the risk of a Type II errors.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Power</a:t></a:r><a:r><a:rPr /><a:t> </a:t></a:r><a:r><a:rPr /><a:t>Curves</a:t></a:r><a:r><a:rPr /><a:t> </a:t></a:r><a14:m><m:oMath xmlns:m="http://schemas.openxmlformats.org/officeDocument/2006/math"><m:r><m:t>α</m:t></m:r></m:oMath></a14:m></a:p></p:txBody></p:sp><p:pic><p:nvPicPr><p:cNvPr descr="P4Power_files/figure-pptx/PowerCurves_3-1.png" id="0" name="Picture 1" /><p:cNvPicPr><a:picLocks noGrp="1" noChangeAspect="1" /></p:cNvPicPr><p:nvPr /></p:nvPicPr><p:blipFill><a:blip r:embed="rId2" /><a:stretch><a:fillRect /></a:stretch></p:blipFill><p:spPr bwMode="auto"><a:xfrm><a:off x="914400" y="1600200" /><a:ext cx="7315200" cy="4521200" /></a:xfrm><a:prstGeom prst="rect"><a:avLst /></a:prstGeom><a:noFill /><a:ln w="9525"><a:noFill /><a:headEnd /><a:tailEnd /></a:ln></p:spPr></p:pic></p:spTree></p:cSld>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if</a:t></a:r><a:r><a:rPr /><a:t> </a:t></a:r><a:r><a:rPr /><a:t>H_a</a:t></a:r><a:r><a:rPr /><a:t> </a:t></a:r><a:r><a:rPr /><a:t>specified</a:t></a:r><a:r><a:rPr /><a:t> </a:t></a:r><a:r><a:rPr /><a:t>that</a:t></a:r><a:r><a:rPr /><a:t> </a:t></a:r><a14:m><m:oMath xmlns:m="http://schemas.openxmlformats.org/officeDocument/2006/math"><m:r><m:t>μ</m:t></m:r></m:oMath></a14:m><a:r><a:rPr /><a:t> </a:t></a:r><a:r><a:rPr /><a:t>&lt;</a:t></a:r><a:r><a:rPr /><a:t> </a:t></a:r><a14:m><m:oMath xmlns:m="http://schemas.openxmlformats.org/officeDocument/2006/math"><m:sSub><m:e><m:r><m:t>μ</m:t></m:r></m:e><m:sub><m:r><m:t>0</m:t></m:r></m:sub></m:sSub></m:oMath></a14:m></a:p></p:txBody></p:sp><p:sp><p:nvSpPr><p:cNvPr id="3" name="Content Placeholder 2" /><p:cNvSpPr><a:spLocks noGrp="1" /></p:cNvSpPr><p:nvPr><p:ph idx="1" /></p:nvPr></p:nvSpPr><p:spPr /><p:txBody><a:bodyPr /><a:lstStyle /><a:p><a:pPr lvl="0" marL="0" indent="0"><a:buNone /></a:pPr><a:r><a:rPr /><a:t>:: flip the above reasoning</a:t></a:r></a:p><a:p><a:pPr lvl="0" marL="0" indent="0"><a:buNone /></a:pPr><a:r><a:rPr /><a:t>:: look at the right tail</a:t></a:r></a:p></p:txBody></p:sp></p:spTree></p:cSld>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Suppose H_a says that mu &gt; mu_0. :: power = 1 - beta</a:t>
            </a:r>
          </a:p>
          <a:p>
            <a:pPr lvl="0" marL="0" indent="0">
              <a:buNone/>
            </a:pPr>
            <a:r>
              <a:rPr/>
              <a:t>= Prob ( X’ &gt; mu_0 + z_(1-alpha) * sigma/sqrt(n))</a:t>
            </a:r>
          </a:p>
          <a:p>
            <a:pPr lvl="0" marL="0" indent="0">
              <a:buNone/>
            </a:pPr>
            <a:r>
              <a:rPr/>
              <a:t>assuming that X’~ N(mu_a,sigma^2/n).</a:t>
            </a:r>
          </a:p>
          <a:p>
            <a:pPr lvl="0" marL="0" indent="0">
              <a:buNone/>
            </a:pPr>
            <a:r>
              <a:rPr/>
              <a:t>:: given the context of the problem, …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H_a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mu_0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:: the population mean equals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:r>
                  <a:rPr/>
                  <a:t>:: the level size of the test is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14:m><m:oMath xmlns:m="http://schemas.openxmlformats.org/officeDocument/2006/math"><m:r><m:t>β</m:t></m:r></m:oMath></a14:m><a:r><a:rPr /><a:t>,</a:t></a:r><a:r><a:rPr /><a:t> </a:t></a:r><a14:m><m:oMath xmlns:m="http://schemas.openxmlformats.org/officeDocument/2006/math"><m:r><m:t>σ</m:t></m:r></m:oMath></a14:m><a:r><a:rPr /><a:t>,</a:t></a:r><a:r><a:rPr /><a:t> </a:t></a:r><a14:m><m:oMath xmlns:m="http://schemas.openxmlformats.org/officeDocument/2006/math"><m:r><m:t>n</m:t></m:r></m:oMath></a14:m><a:r><a:rPr /><a:t>,</a:t></a:r><a:r><a:rPr /><a:t> </a:t></a:r><a:r><a:rPr /><a:t>and</a:t></a:r><a:r><a:rPr /><a:t> </a:t></a:r><a14:m><m:oMath xmlns:m="http://schemas.openxmlformats.org/officeDocument/2006/math"><m:sSub><m:e><m:r><m:t>μ</m:t></m:r></m:e><m:sub><m:r><m:t>a</m:t></m:r></m:sub></m:sSub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In the statement 1 - beta</a:t></a:r></a:p><a:p><a:pPr lvl="0" marL="0" indent="0"><a:buNone /></a:pPr><a:r><a:rPr /><a:t>= Prob( X’ &gt; mu_0 + z_(1-alpha) * sigma/sqrt(n))</a:t></a:r></a:p><a:p><a:pPr lvl="0" marL="0" indent="0"><a:buNone /></a:pPr><a:r><a:rPr /><a:t>:: Given </a:t></a:r><a14:m><m:oMath xmlns:m="http://schemas.openxmlformats.org/officeDocument/2006/math"><m:sSub><m:e><m:r><m:t>μ</m:t></m:r></m:e><m:sub><m:r><m:t>a</m:t></m:r></m:sub></m:sSub></m:oMath></a14:m><a:r><a:rPr /><a:t> &gt; </a:t></a:r><a14:m><m:oMath xmlns:m="http://schemas.openxmlformats.org/officeDocument/2006/math"><m:sSub><m:e><m:r><m:t>μ</m:t></m:r></m:e><m:sub><m:r><m:t>0</m:t></m:r></m:sub></m:sSub></m:oMath></a14:m><a:r><a:rPr /><a:t>, </a:t></a:r><a14:m><m:oMath xmlns:m="http://schemas.openxmlformats.org/officeDocument/2006/math"><m:sSub><m:e><m:r><m:t>μ</m:t></m:r></m:e><m:sub><m:r><m:t>0</m:t></m:r></m:sub></m:sSub></m:oMath></a14:m><a:r><a:rPr /><a:t> and </a:t></a:r><a14:m><m:oMath xmlns:m="http://schemas.openxmlformats.org/officeDocument/2006/math"><m:r><m:t>α</m:t></m:r></m:oMath></a14:m><a:r><a:rPr /><a:t> are specified, :: and X’ depends on the data.</a:t></a:r></a:p><a:p><a:pPr lvl="0" marL="0" indent="0"><a:buNone /></a:pPr><a:r><a:rPr /><a:t>:: The other four quantities, (</a:t></a:r><a14:m><m:oMath xmlns:m="http://schemas.openxmlformats.org/officeDocument/2006/math"><m:r><m:t>β</m:t></m:r></m:oMath></a14:m><a:r><a:rPr /><a:t>, </a:t></a:r><a14:m><m:oMath xmlns:m="http://schemas.openxmlformats.org/officeDocument/2006/math"><m:r><m:t>σ</m:t></m:r></m:oMath></a14:m><a:r><a:rPr /><a:t>, </a:t></a:r><a14:m><m:oMath xmlns:m="http://schemas.openxmlformats.org/officeDocument/2006/math"><m:r><m:t>n</m:t></m:r></m:oMath></a14:m><a:r><a:rPr /><a:t>, and </a:t></a:r><a14:m><m:oMath xmlns:m="http://schemas.openxmlformats.org/officeDocument/2006/math"><m:sSub><m:e><m:r><m:t>μ</m:t></m:r></m:e><m:sub><m:r><m:t>a</m:t></m:r></m:sub></m:sSub></m:oMath></a14:m><a:r><a:rPr /><a:t>) are all unknown.</a:t></a:r></a:p></p:txBody></p:sp></mc:Choice></mc:AlternateContent></p:spTree></p:cSld>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Solve</a:t></a:r><a:r><a:rPr /><a:t> </a:t></a:r><a:r><a:rPr /><a:t>for</a:t></a:r><a:r><a:rPr /><a:t> </a:t></a:r><a14:m><m:oMath xmlns:m="http://schemas.openxmlformats.org/officeDocument/2006/math"><m:r><m:t>P</m:t></m:r></m:oMath></a14:m><a:r><a:rPr /><a:t> </a:t></a:r><a:r><a:rPr /><a:t>(power)</a:t></a:r><a:r><a:rPr /><a:t> </a:t></a:r><a:r><a:rPr /><a:t>or</a:t></a:r><a:r><a:rPr /><a:t> </a:t></a:r><a14:m><m:oMath xmlns:m="http://schemas.openxmlformats.org/officeDocument/2006/math"><m:r><m:t>n</m:t></m:r></m:oMath></a14:m><a:r><a:rPr /><a:t> </a:t></a:r><a:r><a:rPr /><a:t>(sample</a:t></a:r><a:r><a:rPr /><a:t> </a:t></a:r><a:r><a:rPr /><a:t>size)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:: only </a:t></a:r><a14:m><m:oMath xmlns:m="http://schemas.openxmlformats.org/officeDocument/2006/math"><m:rad><m:radPr><m:degHide m:val="1" /></m:radPr><m:deg /><m:e><m:r><m:t>(</m:t></m:r></m:e></m:rad><m:r><m:t>n</m:t></m:r><m:r><m:t>)</m:t></m:r></m:oMath></a14:m><a:r><a:rPr /><a:t> * </a:t></a:r><a14:m><m:oMath xmlns:m="http://schemas.openxmlformats.org/officeDocument/2006/math"><m:f><m:fPr><m:type m:val="bar" /></m:fPr><m:num><m:sSub><m:e><m:r><m:t>μ</m:t></m:r></m:e><m:sub><m:r><m:t>a</m:t></m:r></m:sub></m:sSub><m:r><m:t>−</m:t></m:r><m:sSub><m:e><m:r><m:t>μ</m:t></m:r></m:e><m:sub><m:r><m:t>0</m:t></m:r></m:sub></m:sSub></m:num><m:den><m:r><m:t>σ</m:t></m:r></m:den></m:f></m:oMath></a14:m><a:r><a:rPr /><a:t> is needed</a:t></a:r></a:p><a:p><a:pPr lvl="0" marL="0" indent="0"><a:buNone /></a:pPr><a:r><a:rPr /><a:t>:: this is the effect size</a:t></a:r></a:p></p:txBody></p:sp></mc:Choice></mc:AlternateContent></p:spTree></p:cSld>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:: t quantile instead of the z</a:t>
                </a:r>
              </a:p>
              <a:p>
                <a:pPr lvl="0" marL="0" indent="0">
                  <a:buNone/>
                </a:pPr>
                <a:r>
                  <a:rPr/>
                  <a:t>Power is still a probability, namely ::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P</m:t>
                        </m:r>
                        <m:r>
                          <m:t>(</m:t>
                        </m:r>
                        <m:r>
                          <m:t>X</m:t>
                        </m:r>
                        <m:r>
                          <m:t>′</m:t>
                        </m:r>
                        <m:r>
                          <m:t>−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t>)</m:t>
                        </m:r>
                      </m:num>
                      <m:den>
                        <m:r>
                          <m:t>(</m:t>
                        </m:r>
                        <m:r>
                          <m:t>S</m:t>
                        </m:r>
                        <m:r>
                          <m:t>/</m:t>
                        </m:r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(</m:t>
                            </m:r>
                          </m:e>
                        </m:rad>
                        <m:r>
                          <m:t>n</m:t>
                        </m:r>
                        <m:r>
                          <m:t>)</m:t>
                        </m:r>
                      </m:den>
                    </m:f>
                  </m:oMath>
                </a14:m>
                <a:r>
                  <a:rPr/>
                  <a:t> &gt; t_(1-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-1) for H_a that mu &gt; mu_a</a:t>
                </a:r>
              </a:p>
              <a:p>
                <a:pPr lvl="0" marL="0" indent="0">
                  <a:buNone/>
                </a:pPr>
                <a:r>
                  <a:rPr/>
                  <a:t>:: the proposed distribution is not centered at mu_0, :: have to use the non-central t distribution.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functipon</a:t>
            </a:r>
            <a:r>
              <a:rPr/>
              <a:t> </a:t>
            </a:r>
            <a:r>
              <a:rPr/>
              <a:t>power.t.test()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 omit one of the arguments and power.t.test() solves for it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"one.sample"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0.6040329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, 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"one.sample"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alt =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0.6040329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 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"one.sample"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alt =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0.6040329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Constant</a:t>
            </a:r>
            <a:r>
              <a:rPr/>
              <a:t> </a:t>
            </a:r>
            <a:r>
              <a:rPr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 keeping the effect size (the ratio delta/sd) constant preserved the power</a:t>
            </a:r>
          </a:p>
          <a:p>
            <a:pPr lvl="0" marL="0" indent="0">
              <a:buNone/>
            </a:pPr>
            <a:r>
              <a:rPr/>
              <a:t>:: get a constant effect size with</a:t>
            </a:r>
          </a:p>
          <a:p>
            <a:pPr lvl="0" marL="0" indent="0">
              <a:buNone/>
            </a:pPr>
            <a:r>
              <a:rPr i="1"/>
              <a:t>with the same values for n (16) &amp; alpha (.05), but </a:t>
            </a:r>
            <a:r>
              <a:rPr/>
              <a:t> </a:t>
            </a:r>
            <a:r>
              <a:rPr i="1"/>
              <a:t>different delta and standard deviation values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Solve</a:t></a:r><a:r><a:rPr /><a:t> </a:t></a:r><a:r><a:rPr /><a:t>for</a:t></a:r><a:r><a:rPr /><a:t> </a:t></a:r><a14:m><m:oMath xmlns:m="http://schemas.openxmlformats.org/officeDocument/2006/math"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marL="0" indent="0"><a:buNone /></a:pPr><a:r><a:rPr /><a:t>:: specify a power we want and solve for the sample size </a:t></a:r><a14:m><m:oMath xmlns:m="http://schemas.openxmlformats.org/officeDocument/2006/math"><m:r><m:t>n</m:t></m:r></m:oMath></a14:m><a:r><a:rPr /><a:t>.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delta =</a:t></a:r><a:r><a:rPr sz="1800"><a:latin typeface="Courier" /></a:rPr><a:t> </a:t></a:r><a:r><a:rPr sz="1800"><a:solidFill><a:srgbClr val="40A070" /></a:solidFill><a:latin typeface="Courier" /></a:rPr><a:t>2</a:t></a:r><a:r><a:rPr sz="1800"><a:latin typeface="Courier" /></a:rPr><a:t> </a:t></a:r><a:r><a:rPr sz="1800"><a:solidFill><a:srgbClr val="666666" /></a:solidFill><a:latin typeface="Courier" /></a:rPr><a:t>/</a:t></a:r><a:r><a:rPr sz="1800"><a:solidFill><a:srgbClr val="4070A0" /></a:solidFill><a:latin typeface="Courier" /></a:rPr><a:t> </a:t></a:r><a:r><a:rPr sz="1800"><a:solidFill><a:srgbClr val="40A070" /></a:solidFill><a:latin typeface="Courier" /></a:rPr><a:t>4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1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n</a:t></a:r></a:p><a:p><a:pPr lvl="0" marL="1270000" indent="0"><a:buNone /></a:pPr><a:r><a:rPr sz="1800"><a:latin typeface="Courier" /></a:rPr><a:t>## [1] 26.13751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delta =</a:t></a:r><a:r><a:rPr sz="1800"><a:latin typeface="Courier" /></a:rPr><a:t> </a:t></a:r><a:r><a:rPr sz="1800"><a:solidFill><a:srgbClr val="40A070" /></a:solidFill><a:latin typeface="Courier" /></a:rPr><a:t>2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4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n</a:t></a:r></a:p><a:p><a:pPr lvl="0" marL="1270000" indent="0"><a:buNone /></a:pPr><a:r><a:rPr sz="1800"><a:latin typeface="Courier" /></a:rPr><a:t>## [1] 26.13751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delta =</a:t></a:r><a:r><a:rPr sz="1800"><a:latin typeface="Courier" /></a:rPr><a:t> </a:t></a:r><a:r><a:rPr sz="1800"><a:solidFill><a:srgbClr val="40A070" /></a:solidFill><a:latin typeface="Courier" /></a:rPr><a:t>100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200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n</a:t></a:r></a:p><a:p><a:pPr lvl="0" marL="1270000" indent="0"><a:buNone /></a:pPr><a:r><a:rPr sz="1800"><a:latin typeface="Courier" /></a:rPr><a:t>## [1] 26.13751</a:t></a:r></a:p></p:txBody></p:sp></mc:Choice></mc:AlternateContent></p:spTree></p:cSld>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beta is the probability of a </a:t>
                </a:r>
                <a:r>
                  <a:rPr i="1"/>
                  <a:t>Type II error, for accepting</a:t>
                </a:r>
                <a:r>
                  <a:rPr/>
                  <a:t> </a:t>
                </a:r>
                <a:r>
                  <a:rPr i="1"/>
                  <a:t>a false null hypothesis</a:t>
                </a:r>
                <a:r>
                  <a:rPr/>
                  <a:t>, and the complement of this is (1-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), the power is: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=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β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Solve</a:t></a:r><a:r><a:rPr /><a:t> </a:t></a:r><a:r><a:rPr /><a:t>for</a:t></a:r><a:r><a:rPr /><a:t> </a:t></a:r><a14:m><m:oMath xmlns:m="http://schemas.openxmlformats.org/officeDocument/2006/math"><m:r><m:t>δ</m:t></m:r></m:oMath></a14:m><a:r><a:rPr /><a:t> </a:t></a:r><a:r><a:rPr /><a:t>change</a:t></a:r><a:r><a:rPr /><a:t> </a:t></a:r><a14:m><m:oMath xmlns:m="http://schemas.openxmlformats.org/officeDocument/2006/math"><m:r><m:t>n</m:t></m:r></m:oMath></a14:m></a:p></p:txBody></p:sp><p:sp><p:nvSpPr><p:cNvPr id="3" name="Content Placeholder 2" /><p:cNvSpPr><a:spLocks noGrp="1" /></p:cNvSpPr><p:nvPr><p:ph idx="1" /></p:nvPr></p:nvSpPr><p:spPr /><p:txBody><a:bodyPr /><a:lstStyle /><a:p><a:pPr lvl="0" marL="0" indent="0"><a:buNone /></a:pPr><a:r><a:rPr /><a:t>:: use power.t.test to find delta for a power=.8 and n=26 and sd=1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n=</a:t></a:r><a:r><a:rPr sz="1800"><a:solidFill><a:srgbClr val="40A070" /></a:solidFill><a:latin typeface="Courier" /></a:rPr><a:t>26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1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delta</a:t></a:r></a:p><a:p><a:pPr lvl="0" marL="1270000" indent="0"><a:buNone /></a:pPr><a:r><a:rPr sz="1800"><a:latin typeface="Courier" /></a:rPr><a:t>## [1] 0.5013986</a:t></a:r></a:p><a:p><a:pPr lvl="0" marL="0" indent="0"><a:buNone /></a:pPr><a:r><a:rPr /><a:t>:: use power.t.test to find delta for a power=.8 and n=27 and sd=1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n=</a:t></a:r><a:r><a:rPr sz="1800"><a:solidFill><a:srgbClr val="40A070" /></a:solidFill><a:latin typeface="Courier" /></a:rPr><a:t>27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1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delta</a:t></a:r></a:p><a:p><a:pPr lvl="0" marL="1270000" indent="0"><a:buNone /></a:pPr><a:r><a:rPr sz="1800"><a:latin typeface="Courier" /></a:rPr><a:t>## [1] 0.4914855</a:t></a:r></a:p></p:txBody></p:sp></p:spTree></p:cSld>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Solve</a:t></a:r><a:r><a:rPr /><a:t> </a:t></a:r><a:r><a:rPr /><a:t>for</a:t></a:r><a:r><a:rPr /><a:t> </a:t></a:r><a14:m><m:oMath xmlns:m="http://schemas.openxmlformats.org/officeDocument/2006/math"><m:r><m:t>δ</m:t></m:r></m:oMath></a14:m><a:r><a:rPr /><a:t> </a:t></a:r><a:r><a:rPr /><a:t>change</a:t></a:r><a:r><a:rPr /><a:t> </a:t></a:r><a14:m><m:oMath xmlns:m="http://schemas.openxmlformats.org/officeDocument/2006/math"><m:r><m:t>s</m:t></m:r><m:r><m:t>d</m:t></m:r></m:oMath></a14:m></a:p></p:txBody></p:sp><p:sp><p:nvSpPr><p:cNvPr id="3" name="Content Placeholder 2" /><p:cNvSpPr><a:spLocks noGrp="1" /></p:cNvSpPr><p:nvPr><p:ph idx="1" /></p:nvPr></p:nvSpPr><p:spPr /><p:txBody><a:bodyPr /><a:lstStyle /><a:p><a:pPr lvl="0" marL="0" indent="0"><a:buNone /></a:pPr><a:r><a:rPr /><a:t>:: use power.t.test to find delta for a power=.8 and n=26 and sd=2</a:t></a:r></a:p><a:p><a:pPr lvl="0" marL="1270000" indent="0"><a:buNone /></a:pPr><a:r><a:rPr sz="1800" b="1"><a:solidFill><a:srgbClr val="007020" /></a:solidFill><a:latin typeface="Courier" /></a:rPr><a:t>power.t.test</a:t></a:r><a:r><a:rPr sz="1800"><a:latin typeface="Courier" /></a:rPr><a:t>(</a:t></a:r><a:r><a:rPr sz="1800"><a:solidFill><a:srgbClr val="902000" /></a:solidFill><a:latin typeface="Courier" /></a:rPr><a:t>power =</a:t></a:r><a:r><a:rPr sz="1800"><a:latin typeface="Courier" /></a:rPr><a:t> </a:t></a:r><a:r><a:rPr sz="1800"><a:solidFill><a:srgbClr val="40A070" /></a:solidFill><a:latin typeface="Courier" /></a:rPr><a:t>.8</a:t></a:r><a:r><a:rPr sz="1800"><a:latin typeface="Courier" /></a:rPr><a:t>, </a:t></a:r><a:r><a:rPr sz="1800"><a:solidFill><a:srgbClr val="902000" /></a:solidFill><a:latin typeface="Courier" /></a:rPr><a:t>n=</a:t></a:r><a:r><a:rPr sz="1800"><a:solidFill><a:srgbClr val="40A070" /></a:solidFill><a:latin typeface="Courier" /></a:rPr><a:t>26</a:t></a:r><a:r><a:rPr sz="1800"><a:latin typeface="Courier" /></a:rPr><a:t>, </a:t></a:r><a:r><a:rPr sz="1800"><a:solidFill><a:srgbClr val="902000" /></a:solidFill><a:latin typeface="Courier" /></a:rPr><a:t>sd=</a:t></a:r><a:r><a:rPr sz="1800"><a:solidFill><a:srgbClr val="40A070" /></a:solidFill><a:latin typeface="Courier" /></a:rPr><a:t>2</a:t></a:r><a:r><a:rPr sz="1800"><a:latin typeface="Courier" /></a:rPr><a:t>, </a:t></a:r><a:r><a:rPr sz="1800"><a:solidFill><a:srgbClr val="902000" /></a:solidFill><a:latin typeface="Courier" /></a:rPr><a:t>type =</a:t></a:r><a:r><a:rPr sz="1800"><a:latin typeface="Courier" /></a:rPr><a:t> </a:t></a:r><a:r><a:rPr sz="1800"><a:solidFill><a:srgbClr val="4070A0" /></a:solidFill><a:latin typeface="Courier" /></a:rPr><a:t>&quot;one.sample&quot;</a:t></a:r><a:r><a:rPr sz="1800"><a:latin typeface="Courier" /></a:rPr><a:t>,  </a:t></a:r><a:br /><a:r><a:rPr sz="1800"><a:latin typeface="Courier" /></a:rPr><a:t>             </a:t></a:r><a:r><a:rPr sz="1800"><a:solidFill><a:srgbClr val="902000" /></a:solidFill><a:latin typeface="Courier" /></a:rPr><a:t>alt =</a:t></a:r><a:r><a:rPr sz="1800"><a:latin typeface="Courier" /></a:rPr><a:t> </a:t></a:r><a:r><a:rPr sz="1800"><a:solidFill><a:srgbClr val="4070A0" /></a:solidFill><a:latin typeface="Courier" /></a:rPr><a:t>&quot;one.sided&quot;</a:t></a:r><a:r><a:rPr sz="1800"><a:latin typeface="Courier" /></a:rPr><a:t>)</a:t></a:r><a:r><a:rPr sz="1800"><a:solidFill><a:srgbClr val="666666" /></a:solidFill><a:latin typeface="Courier" /></a:rPr><a:t>$</a:t></a:r><a:r><a:rPr sz="1800"><a:latin typeface="Courier" /></a:rPr><a:t>delta</a:t></a:r></a:p><a:p><a:pPr lvl="0" marL="1270000" indent="0"><a:buNone /></a:pPr><a:r><a:rPr sz="1800"><a:latin typeface="Courier" /></a:rPr><a:t>## [1] 1.002797</a:t></a:r></a:p><a:p><a:pPr lvl="0" marL="0" indent="0"><a:buNone /></a:pPr><a:r><a:rPr><a:hlinkClick r:id="rId2" /></a:rPr><a:t>Plots from swirl repo</a:t></a:r></a:p></p:txBody></p:sp></p:spTree></p:cSld>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Sleep</a:t>
            </a:r>
            <a:r>
              <a:rPr/>
              <a:t> </a:t>
            </a:r>
            <a:r>
              <a:rPr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:: H_0 mu = 30</a:t>
                </a:r>
              </a:p>
              <a:p>
                <a:pPr lvl="0" marL="0" indent="0">
                  <a:buNone/>
                </a:pPr>
                <a:r>
                  <a:rPr/>
                  <a:t>:: H_a mu &gt; 30</a:t>
                </a:r>
              </a:p>
              <a:p>
                <a:pPr lvl="0" marL="0" indent="0">
                  <a:buNone/>
                </a:pPr>
                <a:r>
                  <a:rPr/>
                  <a:t>where (X’-30)/(s/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(</m:t>
                        </m:r>
                      </m:e>
                    </m:rad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) measures the number of standard errors the sample mean is from the mean hypothesized by H_0 and the denominator, (s/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(</m:t>
                        </m:r>
                      </m:e>
                    </m:rad>
                    <m:r>
                      <m:t>n</m:t>
                    </m:r>
                    <m:r>
                      <m:t>)</m:t>
                    </m:r>
                  </m:oMath>
                </a14:m>
                <a:r>
                  <a:rPr/>
                  <a:t>) is the standard error of the sample mean.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Alpha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Power is the probability that the true mean mu is greater than the (1-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) quantile</a:t>
                </a:r>
              </a:p>
              <a:p>
                <a:pPr lvl="0" marL="0" indent="0">
                  <a:buNone/>
                </a:pPr>
                <a:r>
                  <a:rPr/>
                  <a:t>:: if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.05 and as H_a mu &gt; 30</a:t>
                </a:r>
              </a:p>
              <a:p>
                <a:pPr lvl="0" marL="0" indent="0">
                  <a:buNone/>
                </a:pPr>
                <a:r>
                  <a:rPr/>
                  <a:t>:: for normal distributions of which we know the variances:</a:t>
                </a:r>
              </a:p>
              <a:p>
                <a:pPr lvl="0" marL="0" indent="0">
                  <a:buNone/>
                </a:pPr>
                <a:r>
                  <a:rPr/>
                  <a:t>P = qnorm(.95)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H_0</a:t>
            </a:r>
            <a:r>
              <a:rPr/>
              <a:t> </a:t>
            </a:r>
            <a:r>
              <a:rPr/>
              <a:t>?</a:t>
            </a:r>
          </a:p>
        </p:txBody>
      </p:sp>
      <p:pic>
        <p:nvPicPr>
          <p:cNvPr descr="P4Power_files/figure-pptx/conf_5pc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600200"/>
            <a:ext cx="731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 a test statistic fell in the shaded portion, 5% of the area under the curve, we would reject H_0 and favor H_a.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hypotheses, H_0 and H_a, represent two distributions</a:t>
            </a:r>
          </a:p>
          <a:p>
            <a:pPr lvl="0" marL="0" indent="0">
              <a:buNone/>
            </a:pPr>
            <a:r>
              <a:rPr/>
              <a:t>:: since they’re talking about means or</a:t>
            </a:r>
          </a:p>
          <a:p>
            <a:pPr lvl="0" marL="0" indent="0">
              <a:buNone/>
            </a:pPr>
            <a:r>
              <a:rPr/>
              <a:t>:: centers of distributions.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for POWER</dc:title>
  <dc:creator>Linda Angulo Lopez</dc:creator>
  <cp:keywords/>
  <dcterms:created xsi:type="dcterms:W3CDTF">2021-01-02T23:42:38Z</dcterms:created>
  <dcterms:modified xsi:type="dcterms:W3CDTF">2021-01-02T23:42:38Z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02/01/2021</vt:lpwstr>
  </property>
  <property fmtid="{D5CDD505-2E9C-101B-9397-08002B2CF9AE}" pid="3" name="fig_height">
    <vt:lpwstr>3</vt:lpwstr>
  </property>
  <property fmtid="{D5CDD505-2E9C-101B-9397-08002B2CF9AE}" pid="4" name="fig_width">
    <vt:lpwstr>7</vt:lpwstr>
  </property>
  <property fmtid="{D5CDD505-2E9C-101B-9397-08002B2CF9AE}" pid="5" name="job">
    <vt:lpwstr>Sustainability Hacker</vt:lpwstr>
  </property>
  <property fmtid="{D5CDD505-2E9C-101B-9397-08002B2CF9AE}" pid="6" name="output">
    <vt:lpwstr/>
  </property>
  <property fmtid="{D5CDD505-2E9C-101B-9397-08002B2CF9AE}" pid="7" name="subtitle">
    <vt:lpwstr>Statistical Inference</vt:lpwstr>
  </property>
  <property fmtid="{D5CDD505-2E9C-101B-9397-08002B2CF9AE}" pid="8" name="widgets">
    <vt:lpwstr>mathjax</vt:lpwstr>
  </property>
</Properties>
</file>