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9" r:id="rId2"/>
    <p:sldId id="307" r:id="rId3"/>
    <p:sldId id="322" r:id="rId4"/>
    <p:sldId id="323" r:id="rId5"/>
    <p:sldId id="324" r:id="rId6"/>
    <p:sldId id="333" r:id="rId7"/>
    <p:sldId id="336" r:id="rId8"/>
    <p:sldId id="326" r:id="rId9"/>
    <p:sldId id="332" r:id="rId10"/>
    <p:sldId id="325" r:id="rId11"/>
    <p:sldId id="329" r:id="rId12"/>
    <p:sldId id="338" r:id="rId13"/>
    <p:sldId id="337" r:id="rId14"/>
    <p:sldId id="328" r:id="rId15"/>
    <p:sldId id="330" r:id="rId16"/>
    <p:sldId id="331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118" autoAdjust="0"/>
  </p:normalViewPr>
  <p:slideViewPr>
    <p:cSldViewPr snapToGrid="0" snapToObjects="1">
      <p:cViewPr varScale="1">
        <p:scale>
          <a:sx n="67" d="100"/>
          <a:sy n="67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492020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游ゴシック体 ミディアム"/>
      </a:defRPr>
    </a:lvl1pPr>
    <a:lvl2pPr indent="228600" latinLnBrk="0">
      <a:defRPr sz="1200">
        <a:latin typeface="+mn-lt"/>
        <a:ea typeface="+mn-ea"/>
        <a:cs typeface="+mn-cs"/>
        <a:sym typeface="游ゴシック体 ミディアム"/>
      </a:defRPr>
    </a:lvl2pPr>
    <a:lvl3pPr indent="457200" latinLnBrk="0">
      <a:defRPr sz="1200">
        <a:latin typeface="+mn-lt"/>
        <a:ea typeface="+mn-ea"/>
        <a:cs typeface="+mn-cs"/>
        <a:sym typeface="游ゴシック体 ミディアム"/>
      </a:defRPr>
    </a:lvl3pPr>
    <a:lvl4pPr indent="685800" latinLnBrk="0">
      <a:defRPr sz="1200">
        <a:latin typeface="+mn-lt"/>
        <a:ea typeface="+mn-ea"/>
        <a:cs typeface="+mn-cs"/>
        <a:sym typeface="游ゴシック体 ミディアム"/>
      </a:defRPr>
    </a:lvl4pPr>
    <a:lvl5pPr indent="914400" latinLnBrk="0">
      <a:defRPr sz="1200">
        <a:latin typeface="+mn-lt"/>
        <a:ea typeface="+mn-ea"/>
        <a:cs typeface="+mn-cs"/>
        <a:sym typeface="游ゴシック体 ミディアム"/>
      </a:defRPr>
    </a:lvl5pPr>
    <a:lvl6pPr indent="1143000" latinLnBrk="0">
      <a:defRPr sz="1200">
        <a:latin typeface="+mn-lt"/>
        <a:ea typeface="+mn-ea"/>
        <a:cs typeface="+mn-cs"/>
        <a:sym typeface="游ゴシック体 ミディアム"/>
      </a:defRPr>
    </a:lvl6pPr>
    <a:lvl7pPr indent="1371600" latinLnBrk="0">
      <a:defRPr sz="1200">
        <a:latin typeface="+mn-lt"/>
        <a:ea typeface="+mn-ea"/>
        <a:cs typeface="+mn-cs"/>
        <a:sym typeface="游ゴシック体 ミディアム"/>
      </a:defRPr>
    </a:lvl7pPr>
    <a:lvl8pPr indent="1600200" latinLnBrk="0">
      <a:defRPr sz="1200">
        <a:latin typeface="+mn-lt"/>
        <a:ea typeface="+mn-ea"/>
        <a:cs typeface="+mn-cs"/>
        <a:sym typeface="游ゴシック体 ミディアム"/>
      </a:defRPr>
    </a:lvl8pPr>
    <a:lvl9pPr indent="1828800" latinLnBrk="0">
      <a:defRPr sz="1200">
        <a:latin typeface="+mn-lt"/>
        <a:ea typeface="+mn-ea"/>
        <a:cs typeface="+mn-cs"/>
        <a:sym typeface="游ゴシック体 ミディアム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Amazon:</a:t>
            </a:r>
            <a:r>
              <a:rPr kumimoji="1" lang="en-US" altLang="ja-JP" baseline="0" dirty="0" smtClean="0"/>
              <a:t> 4</a:t>
            </a:r>
            <a:r>
              <a:rPr kumimoji="1" lang="ja-JP" altLang="en-US" baseline="0" dirty="0" smtClean="0"/>
              <a:t>割手数料</a:t>
            </a:r>
            <a:r>
              <a:rPr kumimoji="1" lang="en-US" altLang="ja-JP" baseline="0" dirty="0" smtClean="0"/>
              <a:t> + 9000/</a:t>
            </a:r>
            <a:r>
              <a:rPr kumimoji="1" lang="ja-JP" altLang="en-US" baseline="0" dirty="0" smtClean="0"/>
              <a:t>年　</a:t>
            </a:r>
            <a:endParaRPr kumimoji="1" lang="en-US" altLang="ja-JP" dirty="0" smtClean="0"/>
          </a:p>
          <a:p>
            <a:r>
              <a:rPr kumimoji="1" lang="en-US" altLang="ja-JP" dirty="0" smtClean="0"/>
              <a:t>Apple3</a:t>
            </a:r>
            <a:r>
              <a:rPr kumimoji="1" lang="ja-JP" altLang="en-US" dirty="0" smtClean="0"/>
              <a:t>割強？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手数料高い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6205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Amazon:</a:t>
            </a:r>
            <a:r>
              <a:rPr kumimoji="1" lang="en-US" altLang="ja-JP" baseline="0" dirty="0" smtClean="0"/>
              <a:t> 4</a:t>
            </a:r>
            <a:r>
              <a:rPr kumimoji="1" lang="ja-JP" altLang="en-US" baseline="0" dirty="0" smtClean="0"/>
              <a:t>割手数料</a:t>
            </a:r>
            <a:r>
              <a:rPr kumimoji="1" lang="en-US" altLang="ja-JP" baseline="0" dirty="0" smtClean="0"/>
              <a:t> + 9000/</a:t>
            </a:r>
            <a:r>
              <a:rPr kumimoji="1" lang="ja-JP" altLang="en-US" baseline="0" dirty="0" smtClean="0"/>
              <a:t>年　</a:t>
            </a:r>
            <a:endParaRPr kumimoji="1" lang="en-US" altLang="ja-JP" dirty="0" smtClean="0"/>
          </a:p>
          <a:p>
            <a:r>
              <a:rPr kumimoji="1" lang="en-US" altLang="ja-JP" dirty="0" smtClean="0"/>
              <a:t>Apple3</a:t>
            </a:r>
            <a:r>
              <a:rPr kumimoji="1" lang="ja-JP" altLang="en-US" dirty="0" smtClean="0"/>
              <a:t>割強？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手数料高い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6205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Amazon:</a:t>
            </a:r>
            <a:r>
              <a:rPr kumimoji="1" lang="en-US" altLang="ja-JP" baseline="0" dirty="0" smtClean="0"/>
              <a:t> 4</a:t>
            </a:r>
            <a:r>
              <a:rPr kumimoji="1" lang="ja-JP" altLang="en-US" baseline="0" dirty="0" smtClean="0"/>
              <a:t>割手数料</a:t>
            </a:r>
            <a:r>
              <a:rPr kumimoji="1" lang="en-US" altLang="ja-JP" baseline="0" dirty="0" smtClean="0"/>
              <a:t> + 9000/</a:t>
            </a:r>
            <a:r>
              <a:rPr kumimoji="1" lang="ja-JP" altLang="en-US" baseline="0" dirty="0" smtClean="0"/>
              <a:t>年　</a:t>
            </a:r>
            <a:endParaRPr kumimoji="1" lang="en-US" altLang="ja-JP" dirty="0" smtClean="0"/>
          </a:p>
          <a:p>
            <a:r>
              <a:rPr kumimoji="1" lang="en-US" altLang="ja-JP" dirty="0" smtClean="0"/>
              <a:t>Apple3</a:t>
            </a:r>
            <a:r>
              <a:rPr kumimoji="1" lang="ja-JP" altLang="en-US" dirty="0" smtClean="0"/>
              <a:t>割強？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手数料高い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6205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-guitar-electric-guitar-15919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6858001"/>
          </a:xfrm>
          <a:prstGeom prst="rect">
            <a:avLst/>
          </a:prstGeom>
        </p:spPr>
      </p:pic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357716" y="2137834"/>
            <a:ext cx="8100485" cy="12086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+mn-ea"/>
                <a:ea typeface="+mn-ea"/>
                <a:cs typeface="Meiryo"/>
                <a:sym typeface="Meiryo"/>
              </a:defRPr>
            </a:lvl1pPr>
          </a:lstStyle>
          <a:p>
            <a:r>
              <a:rPr dirty="0"/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2057400" y="3716866"/>
            <a:ext cx="6400800" cy="1752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SzTx/>
              <a:buFontTx/>
              <a:buNone/>
              <a:defRPr sz="2400">
                <a:solidFill>
                  <a:srgbClr val="FFFFFF"/>
                </a:solidFill>
                <a:latin typeface="+mn-ea"/>
                <a:ea typeface="+mn-ea"/>
                <a:cs typeface="Meiryo"/>
                <a:sym typeface="Meiryo"/>
              </a:defRPr>
            </a:lvl1pPr>
            <a:lvl2pPr marL="0" indent="342900" algn="r">
              <a:buSzTx/>
              <a:buFontTx/>
              <a:buNone/>
              <a:defRPr sz="2400">
                <a:solidFill>
                  <a:srgbClr val="FFFFFF"/>
                </a:solidFill>
                <a:latin typeface="+mn-ea"/>
                <a:ea typeface="+mn-ea"/>
                <a:cs typeface="Meiryo"/>
                <a:sym typeface="Meiryo"/>
              </a:defRPr>
            </a:lvl2pPr>
            <a:lvl3pPr marL="0" indent="685800" algn="r">
              <a:buSzTx/>
              <a:buFontTx/>
              <a:buNone/>
              <a:defRPr sz="2400">
                <a:solidFill>
                  <a:srgbClr val="FFFFFF"/>
                </a:solidFill>
                <a:latin typeface="+mn-ea"/>
                <a:ea typeface="+mn-ea"/>
                <a:cs typeface="Meiryo"/>
                <a:sym typeface="Meiryo"/>
              </a:defRPr>
            </a:lvl3pPr>
            <a:lvl4pPr marL="0" indent="1028700" algn="r">
              <a:buSzTx/>
              <a:buFontTx/>
              <a:buNone/>
              <a:defRPr sz="2400">
                <a:solidFill>
                  <a:srgbClr val="FFFFFF"/>
                </a:solidFill>
                <a:latin typeface="+mn-ea"/>
                <a:ea typeface="+mn-ea"/>
                <a:cs typeface="Meiryo"/>
                <a:sym typeface="Meiryo"/>
              </a:defRPr>
            </a:lvl4pPr>
            <a:lvl5pPr marL="0" indent="1371600" algn="r">
              <a:buSzTx/>
              <a:buFontTx/>
              <a:buNone/>
              <a:defRPr sz="2400">
                <a:solidFill>
                  <a:srgbClr val="FFFFFF"/>
                </a:solidFill>
                <a:latin typeface="+mn-ea"/>
                <a:ea typeface="+mn-ea"/>
                <a:cs typeface="Meiryo"/>
                <a:sym typeface="Meiryo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8455523" y="6423344"/>
            <a:ext cx="231278" cy="231141"/>
          </a:xfrm>
          <a:prstGeom prst="rect">
            <a:avLst/>
          </a:prstGeom>
        </p:spPr>
        <p:txBody>
          <a:bodyPr/>
          <a:lstStyle>
            <a:lvl1pPr>
              <a:defRPr>
                <a:latin typeface="Meiryo"/>
                <a:ea typeface="Meiryo"/>
                <a:cs typeface="Meiryo"/>
                <a:sym typeface="Meiry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cxnSp>
        <p:nvCxnSpPr>
          <p:cNvPr id="4" name="直線コネクタ 3"/>
          <p:cNvCxnSpPr/>
          <p:nvPr userDrawn="1"/>
        </p:nvCxnSpPr>
        <p:spPr>
          <a:xfrm>
            <a:off x="357716" y="4082382"/>
            <a:ext cx="8100485" cy="0"/>
          </a:xfrm>
          <a:prstGeom prst="line">
            <a:avLst/>
          </a:prstGeom>
          <a:noFill/>
          <a:ln w="381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タイトルテキスト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1500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93" name="図プレースホルダー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000"/>
            </a:lvl1pPr>
            <a:lvl2pPr marL="0" indent="342900">
              <a:spcBef>
                <a:spcPts val="200"/>
              </a:spcBef>
              <a:buSzTx/>
              <a:buFontTx/>
              <a:buNone/>
              <a:defRPr sz="1000"/>
            </a:lvl2pPr>
            <a:lvl3pPr marL="0" indent="685800">
              <a:spcBef>
                <a:spcPts val="200"/>
              </a:spcBef>
              <a:buSzTx/>
              <a:buFontTx/>
              <a:buNone/>
              <a:defRPr sz="1000"/>
            </a:lvl3pPr>
            <a:lvl4pPr marL="0" indent="1028700">
              <a:spcBef>
                <a:spcPts val="200"/>
              </a:spcBef>
              <a:buSzTx/>
              <a:buFontTx/>
              <a:buNone/>
              <a:defRPr sz="1000"/>
            </a:lvl4pPr>
            <a:lvl5pPr marL="0" indent="1371600">
              <a:spcBef>
                <a:spcPts val="200"/>
              </a:spcBef>
              <a:buSzTx/>
              <a:buFontTx/>
              <a:buNone/>
              <a:defRPr sz="10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9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103" name="本文レベル1…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04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タイトルテキスト"/>
          <p:cNvSpPr txBox="1">
            <a:spLocks noGrp="1"/>
          </p:cNvSpPr>
          <p:nvPr>
            <p:ph type="title"/>
          </p:nvPr>
        </p:nvSpPr>
        <p:spPr>
          <a:xfrm>
            <a:off x="6629400" y="274639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112" name="本文レベル1…"/>
          <p:cNvSpPr txBox="1">
            <a:spLocks noGrp="1"/>
          </p:cNvSpPr>
          <p:nvPr>
            <p:ph type="body" idx="1"/>
          </p:nvPr>
        </p:nvSpPr>
        <p:spPr>
          <a:xfrm>
            <a:off x="457200" y="274639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テキスト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68363"/>
          </a:xfrm>
          <a:prstGeom prst="rect">
            <a:avLst/>
          </a:prstGeom>
          <a:solidFill>
            <a:srgbClr val="1F497D"/>
          </a:solidFill>
        </p:spPr>
        <p:txBody>
          <a:bodyPr anchor="b"/>
          <a:lstStyle>
            <a:lvl1pPr algn="l">
              <a:defRPr sz="2400">
                <a:solidFill>
                  <a:srgbClr val="F2F2F2"/>
                </a:solidFill>
                <a:latin typeface="Meiryo"/>
                <a:ea typeface="Meiryo"/>
                <a:cs typeface="Meiryo"/>
                <a:sym typeface="Meiryo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1" name="本文レベル1…"/>
          <p:cNvSpPr txBox="1">
            <a:spLocks noGrp="1"/>
          </p:cNvSpPr>
          <p:nvPr>
            <p:ph type="body" idx="1"/>
          </p:nvPr>
        </p:nvSpPr>
        <p:spPr>
          <a:xfrm>
            <a:off x="457200" y="1296127"/>
            <a:ext cx="8229600" cy="505151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Meiryo"/>
                <a:ea typeface="Meiryo"/>
                <a:cs typeface="Meiryo"/>
                <a:sym typeface="Meiryo"/>
              </a:defRPr>
            </a:lvl1pPr>
            <a:lvl2pPr>
              <a:lnSpc>
                <a:spcPct val="150000"/>
              </a:lnSpc>
              <a:defRPr sz="1500">
                <a:latin typeface="Meiryo"/>
                <a:ea typeface="Meiryo"/>
                <a:cs typeface="Meiryo"/>
                <a:sym typeface="Meiryo"/>
              </a:defRPr>
            </a:lvl2pPr>
            <a:lvl3pPr>
              <a:lnSpc>
                <a:spcPct val="150000"/>
              </a:lnSpc>
              <a:defRPr sz="1500">
                <a:latin typeface="Meiryo"/>
                <a:ea typeface="Meiryo"/>
                <a:cs typeface="Meiryo"/>
                <a:sym typeface="Meiryo"/>
              </a:defRPr>
            </a:lvl3pPr>
            <a:lvl4pPr>
              <a:lnSpc>
                <a:spcPct val="150000"/>
              </a:lnSpc>
              <a:defRPr sz="1500">
                <a:latin typeface="Meiryo"/>
                <a:ea typeface="Meiryo"/>
                <a:cs typeface="Meiryo"/>
                <a:sym typeface="Meiryo"/>
              </a:defRPr>
            </a:lvl4pPr>
            <a:lvl5pPr>
              <a:lnSpc>
                <a:spcPct val="150000"/>
              </a:lnSpc>
              <a:defRPr sz="1500">
                <a:latin typeface="Meiryo"/>
                <a:ea typeface="Meiryo"/>
                <a:cs typeface="Meiryo"/>
                <a:sym typeface="Meiryo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2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8455787" y="6569394"/>
            <a:ext cx="231014" cy="21209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タイトルとコンテンツ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テキスト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68363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1F497D"/>
                </a:solidFill>
                <a:latin typeface="Meiryo"/>
                <a:ea typeface="Meiryo"/>
                <a:cs typeface="Meiryo"/>
                <a:sym typeface="Meiryo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0" name="本文レベル1…"/>
          <p:cNvSpPr txBox="1">
            <a:spLocks noGrp="1"/>
          </p:cNvSpPr>
          <p:nvPr>
            <p:ph type="body" idx="1"/>
          </p:nvPr>
        </p:nvSpPr>
        <p:spPr>
          <a:xfrm>
            <a:off x="457200" y="1397002"/>
            <a:ext cx="8229600" cy="4729163"/>
          </a:xfrm>
          <a:prstGeom prst="rect">
            <a:avLst/>
          </a:prstGeom>
        </p:spPr>
        <p:txBody>
          <a:bodyPr/>
          <a:lstStyle>
            <a:lvl1pPr>
              <a:defRPr>
                <a:latin typeface="Meiryo"/>
                <a:ea typeface="Meiryo"/>
                <a:cs typeface="Meiryo"/>
                <a:sym typeface="Meiryo"/>
              </a:defRPr>
            </a:lvl1pPr>
            <a:lvl2pPr>
              <a:defRPr sz="1500">
                <a:latin typeface="Meiryo"/>
                <a:ea typeface="Meiryo"/>
                <a:cs typeface="Meiryo"/>
                <a:sym typeface="Meiryo"/>
              </a:defRPr>
            </a:lvl2pPr>
            <a:lvl3pPr>
              <a:defRPr sz="1500">
                <a:latin typeface="Meiryo"/>
                <a:ea typeface="Meiryo"/>
                <a:cs typeface="Meiryo"/>
                <a:sym typeface="Meiryo"/>
              </a:defRPr>
            </a:lvl3pPr>
            <a:lvl4pPr>
              <a:defRPr sz="1500">
                <a:latin typeface="Meiryo"/>
                <a:ea typeface="Meiryo"/>
                <a:cs typeface="Meiryo"/>
                <a:sym typeface="Meiryo"/>
              </a:defRPr>
            </a:lvl4pPr>
            <a:lvl5pPr>
              <a:defRPr sz="1500">
                <a:latin typeface="Meiryo"/>
                <a:ea typeface="Meiryo"/>
                <a:cs typeface="Meiryo"/>
                <a:sym typeface="Meiryo"/>
              </a:defRPr>
            </a:lvl5pPr>
          </a:lstStyle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8455787" y="6569394"/>
            <a:ext cx="231014" cy="21209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2" name="直線コネクタ 7"/>
          <p:cNvSpPr/>
          <p:nvPr/>
        </p:nvSpPr>
        <p:spPr>
          <a:xfrm>
            <a:off x="0" y="868362"/>
            <a:ext cx="9144000" cy="1"/>
          </a:xfrm>
          <a:prstGeom prst="line">
            <a:avLst/>
          </a:prstGeom>
          <a:ln w="25400">
            <a:solidFill>
              <a:srgbClr val="1F497D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タイトルテキスト"/>
          <p:cNvSpPr txBox="1">
            <a:spLocks noGrp="1"/>
          </p:cNvSpPr>
          <p:nvPr>
            <p:ph type="title"/>
          </p:nvPr>
        </p:nvSpPr>
        <p:spPr>
          <a:xfrm>
            <a:off x="722312" y="4406901"/>
            <a:ext cx="7772401" cy="1362076"/>
          </a:xfrm>
          <a:prstGeom prst="rect">
            <a:avLst/>
          </a:prstGeom>
          <a:solidFill>
            <a:srgbClr val="1F497D"/>
          </a:solidFill>
        </p:spPr>
        <p:txBody>
          <a:bodyPr/>
          <a:lstStyle>
            <a:lvl1pPr algn="r">
              <a:defRPr sz="3000" cap="all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40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indent="34290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indent="68580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indent="102870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indent="137160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9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100"/>
            </a:lvl1pPr>
            <a:lvl2pPr marL="592931" indent="-250031">
              <a:spcBef>
                <a:spcPts val="500"/>
              </a:spcBef>
              <a:defRPr sz="2100"/>
            </a:lvl2pPr>
            <a:lvl3pPr marL="925830" indent="-240030">
              <a:spcBef>
                <a:spcPts val="500"/>
              </a:spcBef>
              <a:defRPr sz="2100"/>
            </a:lvl3pPr>
            <a:lvl4pPr marL="1305657" indent="-276957">
              <a:spcBef>
                <a:spcPts val="500"/>
              </a:spcBef>
              <a:defRPr sz="2100"/>
            </a:lvl4pPr>
            <a:lvl5pPr marL="1648557" indent="-276957">
              <a:spcBef>
                <a:spcPts val="500"/>
              </a:spcBef>
              <a:defRPr sz="21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8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lvl1pPr>
            <a:lvl2pPr marL="0" indent="342900">
              <a:buSzTx/>
              <a:buFontTx/>
              <a:buNone/>
              <a:defRPr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lvl2pPr>
            <a:lvl3pPr marL="0" indent="685800">
              <a:buSzTx/>
              <a:buFontTx/>
              <a:buNone/>
              <a:defRPr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lvl3pPr>
            <a:lvl4pPr marL="0" indent="1028700">
              <a:buSzTx/>
              <a:buFontTx/>
              <a:buNone/>
              <a:defRPr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lvl4pPr>
            <a:lvl5pPr marL="0" indent="1371600">
              <a:buSzTx/>
              <a:buFontTx/>
              <a:buNone/>
              <a:defRPr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9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4645026" y="1535112"/>
            <a:ext cx="4041776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pPr>
            <a:endParaRPr/>
          </a:p>
        </p:txBody>
      </p:sp>
      <p:sp>
        <p:nvSpPr>
          <p:cNvPr id="6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タイトルテキスト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1500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83" name="本文レベル1…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 marL="587829" indent="-244929">
              <a:spcBef>
                <a:spcPts val="500"/>
              </a:spcBef>
              <a:defRPr sz="2400"/>
            </a:lvl2pPr>
            <a:lvl3pPr marL="914400" indent="-228600">
              <a:spcBef>
                <a:spcPts val="500"/>
              </a:spcBef>
              <a:defRPr sz="2400"/>
            </a:lvl3pPr>
            <a:lvl4pPr marL="1303019" indent="-274319">
              <a:spcBef>
                <a:spcPts val="500"/>
              </a:spcBef>
              <a:defRPr sz="2400"/>
            </a:lvl4pPr>
            <a:lvl5pPr marL="1645920" indent="-274320">
              <a:spcBef>
                <a:spcPts val="500"/>
              </a:spcBef>
              <a:defRPr sz="24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84" name="テキスト プレースホルダー 3"/>
          <p:cNvSpPr>
            <a:spLocks noGrp="1"/>
          </p:cNvSpPr>
          <p:nvPr>
            <p:ph type="body" sz="half" idx="13"/>
          </p:nvPr>
        </p:nvSpPr>
        <p:spPr>
          <a:xfrm>
            <a:off x="457200" y="1435102"/>
            <a:ext cx="3008315" cy="469106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FontTx/>
              <a:buNone/>
              <a:defRPr sz="1000"/>
            </a:pPr>
            <a:endParaRPr/>
          </a:p>
        </p:txBody>
      </p:sp>
      <p:sp>
        <p:nvSpPr>
          <p:cNvPr id="8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8455787" y="6432869"/>
            <a:ext cx="231014" cy="21209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+mn-lt"/>
                <a:ea typeface="+mn-ea"/>
                <a:cs typeface="+mn-cs"/>
                <a:sym typeface="游ゴシック体 ミディアム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本文レベル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体 ミディアム"/>
        </a:defRPr>
      </a:lvl1pPr>
      <a:lvl2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体 ミディアム"/>
        </a:defRPr>
      </a:lvl2pPr>
      <a:lvl3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体 ミディアム"/>
        </a:defRPr>
      </a:lvl3pPr>
      <a:lvl4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体 ミディアム"/>
        </a:defRPr>
      </a:lvl4pPr>
      <a:lvl5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体 ミディアム"/>
        </a:defRPr>
      </a:lvl5pPr>
      <a:lvl6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体 ミディアム"/>
        </a:defRPr>
      </a:lvl6pPr>
      <a:lvl7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体 ミディアム"/>
        </a:defRPr>
      </a:lvl7pPr>
      <a:lvl8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体 ミディアム"/>
        </a:defRPr>
      </a:lvl8pPr>
      <a:lvl9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体 ミディアム"/>
        </a:defRPr>
      </a:lvl9pPr>
    </p:titleStyle>
    <p:bodyStyle>
      <a:lvl1pPr marL="257175" marR="0" indent="-257175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体 ミディアム"/>
        </a:defRPr>
      </a:lvl1pPr>
      <a:lvl2pPr marL="600075" marR="0" indent="-257175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体 ミディアム"/>
        </a:defRPr>
      </a:lvl2pPr>
      <a:lvl3pPr marL="923192" marR="0" indent="-237392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体 ミディアム"/>
        </a:defRPr>
      </a:lvl3pPr>
      <a:lvl4pPr marL="1285875" marR="0" indent="-257175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体 ミディアム"/>
        </a:defRPr>
      </a:lvl4pPr>
      <a:lvl5pPr marL="1628775" marR="0" indent="-257175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体 ミディアム"/>
        </a:defRPr>
      </a:lvl5pPr>
      <a:lvl6pPr marL="1920239" marR="0" indent="-205739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体 ミディアム"/>
        </a:defRPr>
      </a:lvl6pPr>
      <a:lvl7pPr marL="2263139" marR="0" indent="-205739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体 ミディアム"/>
        </a:defRPr>
      </a:lvl7pPr>
      <a:lvl8pPr marL="2606039" marR="0" indent="-205739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体 ミディアム"/>
        </a:defRPr>
      </a:lvl8pPr>
      <a:lvl9pPr marL="2948939" marR="0" indent="-205739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游ゴシック体 ミディアム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体 ミディアム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体 ミディアム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体 ミディアム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体 ミディアム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体 ミディアム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体 ミディアム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体 ミディアム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体 ミディアム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游ゴシック体 ミディアム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7716" y="2709334"/>
            <a:ext cx="8100485" cy="1208618"/>
          </a:xfrm>
        </p:spPr>
        <p:txBody>
          <a:bodyPr>
            <a:normAutofit fontScale="90000"/>
          </a:bodyPr>
          <a:lstStyle/>
          <a:p>
            <a:r>
              <a:rPr kumimoji="1" lang="ja-JP" altLang="en-US" sz="3100" dirty="0" smtClean="0">
                <a:cs typeface="Lucida Calligraphy"/>
              </a:rPr>
              <a:t>みんなの音楽コミュニティサービス</a:t>
            </a:r>
            <a:r>
              <a:rPr kumimoji="1" lang="en-US" altLang="ja-JP" sz="4000" dirty="0" smtClean="0">
                <a:latin typeface="Lucida Calligraphy"/>
                <a:cs typeface="Lucida Calligraphy"/>
              </a:rPr>
              <a:t/>
            </a:r>
            <a:br>
              <a:rPr kumimoji="1" lang="en-US" altLang="ja-JP" sz="4000" dirty="0" smtClean="0">
                <a:latin typeface="Lucida Calligraphy"/>
                <a:cs typeface="Lucida Calligraphy"/>
              </a:rPr>
            </a:br>
            <a:r>
              <a:rPr kumimoji="1" lang="en-US" altLang="ja-JP" sz="5300" dirty="0" err="1" smtClean="0">
                <a:latin typeface="Lucida Calligraphy"/>
                <a:cs typeface="Lucida Calligraphy"/>
              </a:rPr>
              <a:t>Streeming</a:t>
            </a:r>
            <a:endParaRPr kumimoji="1" lang="ja-JP" altLang="en-US" sz="5300" dirty="0">
              <a:latin typeface="Lucida Calligraphy"/>
              <a:cs typeface="Lucida Calligraphy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057400" y="4732866"/>
            <a:ext cx="6400800" cy="1752601"/>
          </a:xfrm>
        </p:spPr>
        <p:txBody>
          <a:bodyPr/>
          <a:lstStyle/>
          <a:p>
            <a:r>
              <a:rPr lang="en-US" altLang="ja-JP" dirty="0" smtClean="0"/>
              <a:t>2018/07/11 </a:t>
            </a:r>
            <a:r>
              <a:rPr lang="en-US" altLang="ja-JP" dirty="0" err="1" smtClean="0"/>
              <a:t>teamc</a:t>
            </a:r>
            <a:endParaRPr lang="en-US" altLang="ja-JP" dirty="0" smtClean="0"/>
          </a:p>
          <a:p>
            <a:r>
              <a:rPr lang="en-US" altLang="ja-JP" dirty="0"/>
              <a:t>Judy </a:t>
            </a:r>
            <a:r>
              <a:rPr lang="en-US" altLang="ja-JP" dirty="0" smtClean="0"/>
              <a:t>Yang</a:t>
            </a:r>
            <a:r>
              <a:rPr lang="en-US" altLang="ja-JP" dirty="0"/>
              <a:t> Yang </a:t>
            </a:r>
            <a:r>
              <a:rPr lang="en-US" altLang="ja-JP" dirty="0" err="1" smtClean="0"/>
              <a:t>Kaiwei</a:t>
            </a:r>
            <a:r>
              <a:rPr lang="en-US" altLang="ja-JP" dirty="0" smtClean="0"/>
              <a:t> </a:t>
            </a:r>
            <a:r>
              <a:rPr lang="ja-JP" altLang="en-US" dirty="0" smtClean="0"/>
              <a:t>松嶋達也</a:t>
            </a:r>
            <a:r>
              <a:rPr lang="en-US" altLang="ja-JP" dirty="0" smtClean="0"/>
              <a:t> </a:t>
            </a:r>
            <a:r>
              <a:rPr lang="ja-JP" altLang="en-US" dirty="0" smtClean="0"/>
              <a:t>久保静真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67250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スライド番号プレースホルダー 3"/>
          <p:cNvSpPr txBox="1">
            <a:spLocks noGrp="1"/>
          </p:cNvSpPr>
          <p:nvPr>
            <p:ph type="sldNum" sz="quarter" idx="2"/>
          </p:nvPr>
        </p:nvSpPr>
        <p:spPr>
          <a:xfrm>
            <a:off x="8519223" y="6569394"/>
            <a:ext cx="167577" cy="2120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noFill/>
          <a:ln w="127000" cap="flat">
            <a:solidFill>
              <a:srgbClr val="1F497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正方形/長方形 11"/>
          <p:cNvSpPr/>
          <p:nvPr/>
        </p:nvSpPr>
        <p:spPr>
          <a:xfrm>
            <a:off x="1057018" y="512231"/>
            <a:ext cx="70528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800" dirty="0" smtClean="0">
                <a:latin typeface="Lucida Calligraphy"/>
                <a:cs typeface="Lucida Calligraphy"/>
              </a:rPr>
              <a:t>「</a:t>
            </a:r>
            <a:r>
              <a:rPr kumimoji="1" lang="en-US" altLang="ja-JP" sz="4800" dirty="0" err="1" smtClean="0">
                <a:latin typeface="Lucida Calligraphy"/>
                <a:cs typeface="Lucida Calligraphy"/>
              </a:rPr>
              <a:t>Streeming</a:t>
            </a:r>
            <a:r>
              <a:rPr kumimoji="1" lang="ja-JP" altLang="en-US" sz="4800" dirty="0" smtClean="0">
                <a:latin typeface="Lucida Calligraphy"/>
                <a:cs typeface="Lucida Calligraphy"/>
              </a:rPr>
              <a:t>」</a:t>
            </a:r>
            <a:r>
              <a:rPr kumimoji="1" lang="ja-JP" altLang="en-US" sz="3600" dirty="0" smtClean="0">
                <a:latin typeface="Lucida Calligraphy"/>
                <a:cs typeface="Lucida Calligraphy"/>
              </a:rPr>
              <a:t>の報酬体系</a:t>
            </a:r>
            <a:endParaRPr lang="ja-JP" altLang="en-US" sz="3600" dirty="0">
              <a:latin typeface="+mn-ea"/>
              <a:ea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6873" y="2126612"/>
            <a:ext cx="8264414" cy="4031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ミュージシャン</a:t>
            </a: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単位の聴き放題や投げ銭</a:t>
            </a:r>
            <a:r>
              <a:rPr lang="ja-JP" altLang="en-US" sz="3200" dirty="0" smtClean="0">
                <a:latin typeface="+mn-ea"/>
                <a:ea typeface="+mn-ea"/>
              </a:rPr>
              <a:t>を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基本報酬とします。</a:t>
            </a:r>
            <a:endParaRPr lang="en-US" altLang="ja-JP" sz="3200" dirty="0" smtClean="0">
              <a:latin typeface="+mn-ea"/>
              <a:ea typeface="+mn-e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3200" dirty="0" smtClean="0">
              <a:latin typeface="+mn-ea"/>
              <a:ea typeface="+mn-e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また、その他の販売についても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基本報酬に加算されます。</a:t>
            </a:r>
            <a:endParaRPr lang="en-US" altLang="ja-JP" sz="3200" dirty="0" smtClean="0">
              <a:latin typeface="+mn-ea"/>
              <a:ea typeface="+mn-e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3200" dirty="0">
              <a:latin typeface="+mn-ea"/>
              <a:ea typeface="+mn-e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合計の</a:t>
            </a:r>
            <a:r>
              <a:rPr lang="en-US" altLang="ja-JP" sz="3200" dirty="0" smtClean="0">
                <a:latin typeface="+mn-ea"/>
                <a:ea typeface="+mn-ea"/>
              </a:rPr>
              <a:t>85%</a:t>
            </a:r>
            <a:r>
              <a:rPr lang="ja-JP" altLang="en-US" sz="3200" dirty="0" smtClean="0">
                <a:latin typeface="+mn-ea"/>
                <a:ea typeface="+mn-ea"/>
              </a:rPr>
              <a:t>をミュージシャンに支払います。</a:t>
            </a:r>
            <a:endParaRPr lang="en-US" altLang="ja-JP" sz="3200" dirty="0" smtClean="0">
              <a:latin typeface="+mn-ea"/>
              <a:ea typeface="+mn-e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(15%</a:t>
            </a:r>
            <a:r>
              <a:rPr lang="ja-JP" altLang="en-US" sz="3200" dirty="0" smtClean="0">
                <a:latin typeface="+mn-ea"/>
                <a:ea typeface="+mn-ea"/>
              </a:rPr>
              <a:t>が</a:t>
            </a: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本サービスの売上となります。</a:t>
            </a:r>
            <a:r>
              <a:rPr kumimoji="0" lang="en-US" altLang="ja-JP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18270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スライド番号プレースホルダー 3"/>
          <p:cNvSpPr txBox="1">
            <a:spLocks noGrp="1"/>
          </p:cNvSpPr>
          <p:nvPr>
            <p:ph type="sldNum" sz="quarter" idx="2"/>
          </p:nvPr>
        </p:nvSpPr>
        <p:spPr>
          <a:xfrm>
            <a:off x="8519223" y="6569394"/>
            <a:ext cx="167577" cy="2120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noFill/>
          <a:ln w="127000" cap="flat">
            <a:solidFill>
              <a:srgbClr val="1F497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テキスト ボックス 10"/>
          <p:cNvSpPr txBox="1"/>
          <p:nvPr/>
        </p:nvSpPr>
        <p:spPr>
          <a:xfrm>
            <a:off x="245104" y="2126612"/>
            <a:ext cx="8710075" cy="4031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ミュージシャンにサービスを訴求し、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プラットフォームに</a:t>
            </a: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楽曲を入れます。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3200" dirty="0">
              <a:latin typeface="+mn-ea"/>
              <a:ea typeface="+mn-e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ミュージシャンのモチベーションを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向上させる施策を行い、活性化を目指します。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3200" dirty="0">
              <a:latin typeface="+mn-ea"/>
              <a:ea typeface="+mn-e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その後、楽曲購入者の増加を促します</a:t>
            </a:r>
            <a:r>
              <a:rPr lang="ja-JP" altLang="en-US" sz="3200" dirty="0" smtClean="0">
                <a:latin typeface="+mn-ea"/>
                <a:ea typeface="+mn-ea"/>
              </a:rPr>
              <a:t>。</a:t>
            </a:r>
            <a:endParaRPr lang="en-US" altLang="ja-JP" sz="3200" dirty="0" smtClean="0">
              <a:latin typeface="+mn-ea"/>
              <a:ea typeface="+mn-e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（楽曲のシェアの機能を強化します。）</a:t>
            </a:r>
            <a:endParaRPr lang="en-US" altLang="ja-JP" sz="3200" dirty="0"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32332" y="512231"/>
            <a:ext cx="70528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800" dirty="0" smtClean="0">
                <a:latin typeface="Lucida Calligraphy"/>
                <a:cs typeface="Lucida Calligraphy"/>
              </a:rPr>
              <a:t>「</a:t>
            </a:r>
            <a:r>
              <a:rPr kumimoji="1" lang="en-US" altLang="ja-JP" sz="4800" dirty="0" err="1" smtClean="0">
                <a:latin typeface="Lucida Calligraphy"/>
                <a:cs typeface="Lucida Calligraphy"/>
              </a:rPr>
              <a:t>Streeming</a:t>
            </a:r>
            <a:r>
              <a:rPr kumimoji="1" lang="ja-JP" altLang="en-US" sz="4800" dirty="0" smtClean="0">
                <a:latin typeface="Lucida Calligraphy"/>
                <a:cs typeface="Lucida Calligraphy"/>
              </a:rPr>
              <a:t>」</a:t>
            </a:r>
            <a:r>
              <a:rPr kumimoji="1" lang="ja-JP" altLang="en-US" sz="3600" dirty="0" smtClean="0">
                <a:latin typeface="+mn-ea"/>
                <a:ea typeface="+mn-ea"/>
                <a:cs typeface="Lucida Calligraphy"/>
              </a:rPr>
              <a:t>の</a:t>
            </a:r>
            <a:r>
              <a:rPr kumimoji="1" lang="ja-JP" altLang="en-US" sz="3600" dirty="0" smtClean="0">
                <a:latin typeface="+mn-ea"/>
                <a:ea typeface="+mn-ea"/>
                <a:cs typeface="Lucida Calligraphy"/>
              </a:rPr>
              <a:t>短期</a:t>
            </a:r>
            <a:r>
              <a:rPr kumimoji="1" lang="ja-JP" altLang="en-US" sz="3600" dirty="0" smtClean="0">
                <a:latin typeface="+mn-ea"/>
                <a:ea typeface="+mn-ea"/>
                <a:cs typeface="Lucida Calligraphy"/>
              </a:rPr>
              <a:t>計画</a:t>
            </a:r>
            <a:endParaRPr lang="ja-JP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58607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スライド番号プレースホルダー 3"/>
          <p:cNvSpPr txBox="1">
            <a:spLocks noGrp="1"/>
          </p:cNvSpPr>
          <p:nvPr>
            <p:ph type="sldNum" sz="quarter" idx="2"/>
          </p:nvPr>
        </p:nvSpPr>
        <p:spPr>
          <a:xfrm>
            <a:off x="8519223" y="6569394"/>
            <a:ext cx="167577" cy="2120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noFill/>
          <a:ln w="127000" cap="flat">
            <a:solidFill>
              <a:srgbClr val="1F497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テキスト ボックス 10"/>
          <p:cNvSpPr txBox="1"/>
          <p:nvPr/>
        </p:nvSpPr>
        <p:spPr>
          <a:xfrm>
            <a:off x="450299" y="2126612"/>
            <a:ext cx="8299706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ミュージシャンに対して、どのような</a:t>
            </a:r>
            <a:endParaRPr lang="en-US" altLang="ja-JP" sz="3200" dirty="0" smtClean="0">
              <a:latin typeface="+mn-ea"/>
              <a:ea typeface="+mn-e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属性の人に楽曲が購入されているか</a:t>
            </a: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の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可視化と分析の結果を示します。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3200" dirty="0" smtClean="0">
              <a:latin typeface="+mn-ea"/>
              <a:ea typeface="+mn-e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一般ユーザに対しては、楽曲・アーティスト</a:t>
            </a:r>
            <a:endParaRPr lang="en-US" altLang="ja-JP" sz="3200" dirty="0" smtClean="0">
              <a:latin typeface="+mn-ea"/>
              <a:ea typeface="+mn-e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をレコメンドして好きなものに</a:t>
            </a:r>
            <a:endParaRPr lang="en-US" altLang="ja-JP" sz="3200" dirty="0" smtClean="0">
              <a:latin typeface="+mn-ea"/>
              <a:ea typeface="+mn-e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出会う可能性を高めます。</a:t>
            </a:r>
            <a:endParaRPr lang="en-US" altLang="ja-JP" sz="3200" dirty="0" smtClean="0"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32332" y="512231"/>
            <a:ext cx="65911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800" dirty="0" smtClean="0">
                <a:latin typeface="Lucida Calligraphy"/>
                <a:cs typeface="Lucida Calligraphy"/>
              </a:rPr>
              <a:t>「</a:t>
            </a:r>
            <a:r>
              <a:rPr kumimoji="1" lang="en-US" altLang="ja-JP" sz="4800" dirty="0" err="1" smtClean="0">
                <a:latin typeface="Lucida Calligraphy"/>
                <a:cs typeface="Lucida Calligraphy"/>
              </a:rPr>
              <a:t>Streeming</a:t>
            </a:r>
            <a:r>
              <a:rPr kumimoji="1" lang="ja-JP" altLang="en-US" sz="4800" dirty="0" smtClean="0">
                <a:latin typeface="Lucida Calligraphy"/>
                <a:cs typeface="Lucida Calligraphy"/>
              </a:rPr>
              <a:t>」</a:t>
            </a:r>
            <a:r>
              <a:rPr kumimoji="1" lang="ja-JP" altLang="en-US" sz="3600" dirty="0" smtClean="0">
                <a:latin typeface="+mn-ea"/>
                <a:ea typeface="+mn-ea"/>
                <a:cs typeface="Lucida Calligraphy"/>
              </a:rPr>
              <a:t>の</a:t>
            </a:r>
            <a:r>
              <a:rPr kumimoji="1" lang="ja-JP" altLang="en-US" sz="3600" dirty="0" smtClean="0">
                <a:latin typeface="+mn-ea"/>
                <a:ea typeface="+mn-ea"/>
                <a:cs typeface="Lucida Calligraphy"/>
              </a:rPr>
              <a:t>最適化</a:t>
            </a:r>
            <a:endParaRPr lang="ja-JP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64239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スライド番号プレースホルダー 3"/>
          <p:cNvSpPr txBox="1">
            <a:spLocks noGrp="1"/>
          </p:cNvSpPr>
          <p:nvPr>
            <p:ph type="sldNum" sz="quarter" idx="2"/>
          </p:nvPr>
        </p:nvSpPr>
        <p:spPr>
          <a:xfrm>
            <a:off x="8519223" y="6569394"/>
            <a:ext cx="167577" cy="2120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noFill/>
          <a:ln w="127000" cap="flat">
            <a:solidFill>
              <a:srgbClr val="1F497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山形 1"/>
          <p:cNvSpPr/>
          <p:nvPr/>
        </p:nvSpPr>
        <p:spPr>
          <a:xfrm rot="5400000">
            <a:off x="682416" y="1886308"/>
            <a:ext cx="1668146" cy="1004765"/>
          </a:xfrm>
          <a:prstGeom prst="chevron">
            <a:avLst/>
          </a:prstGeom>
          <a:solidFill>
            <a:srgbClr val="1F497D"/>
          </a:solidFill>
          <a:ln w="25400" cap="flat">
            <a:solidFill>
              <a:srgbClr val="1F497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32332" y="512231"/>
            <a:ext cx="70528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800" dirty="0" smtClean="0">
                <a:latin typeface="Lucida Calligraphy"/>
                <a:cs typeface="Lucida Calligraphy"/>
              </a:rPr>
              <a:t>「</a:t>
            </a:r>
            <a:r>
              <a:rPr kumimoji="1" lang="en-US" altLang="ja-JP" sz="4800" dirty="0" err="1" smtClean="0">
                <a:latin typeface="Lucida Calligraphy"/>
                <a:cs typeface="Lucida Calligraphy"/>
              </a:rPr>
              <a:t>Streeming</a:t>
            </a:r>
            <a:r>
              <a:rPr kumimoji="1" lang="ja-JP" altLang="en-US" sz="4800" dirty="0" smtClean="0">
                <a:latin typeface="Lucida Calligraphy"/>
                <a:cs typeface="Lucida Calligraphy"/>
              </a:rPr>
              <a:t>」</a:t>
            </a:r>
            <a:r>
              <a:rPr kumimoji="1" lang="ja-JP" altLang="en-US" sz="3600" dirty="0" smtClean="0">
                <a:latin typeface="+mn-ea"/>
                <a:ea typeface="+mn-ea"/>
                <a:cs typeface="Lucida Calligraphy"/>
              </a:rPr>
              <a:t>の</a:t>
            </a:r>
            <a:r>
              <a:rPr kumimoji="1" lang="ja-JP" altLang="en-US" sz="3600" dirty="0" smtClean="0">
                <a:latin typeface="+mn-ea"/>
                <a:ea typeface="+mn-ea"/>
                <a:cs typeface="Lucida Calligraphy"/>
              </a:rPr>
              <a:t>長期計画</a:t>
            </a:r>
            <a:endParaRPr lang="ja-JP" altLang="en-US" sz="3600" dirty="0">
              <a:latin typeface="+mn-ea"/>
              <a:ea typeface="+mn-ea"/>
            </a:endParaRPr>
          </a:p>
        </p:txBody>
      </p:sp>
      <p:sp>
        <p:nvSpPr>
          <p:cNvPr id="9" name="山形 8"/>
          <p:cNvSpPr/>
          <p:nvPr/>
        </p:nvSpPr>
        <p:spPr>
          <a:xfrm rot="5400000">
            <a:off x="663460" y="3440707"/>
            <a:ext cx="1668146" cy="1004765"/>
          </a:xfrm>
          <a:prstGeom prst="chevron">
            <a:avLst/>
          </a:prstGeom>
          <a:solidFill>
            <a:srgbClr val="1F497D"/>
          </a:solidFill>
          <a:ln w="25400" cap="flat">
            <a:solidFill>
              <a:srgbClr val="1F497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山形 12"/>
          <p:cNvSpPr/>
          <p:nvPr/>
        </p:nvSpPr>
        <p:spPr>
          <a:xfrm rot="5400000">
            <a:off x="663460" y="5014064"/>
            <a:ext cx="1668146" cy="1004765"/>
          </a:xfrm>
          <a:prstGeom prst="chevron">
            <a:avLst/>
          </a:prstGeom>
          <a:solidFill>
            <a:srgbClr val="1F497D"/>
          </a:solidFill>
          <a:ln w="25400" cap="flat">
            <a:solidFill>
              <a:srgbClr val="1F497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69526" y="1532476"/>
            <a:ext cx="4763865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sym typeface="Calibri"/>
              </a:rPr>
              <a:t>①</a:t>
            </a:r>
            <a:r>
              <a:rPr lang="en-US" altLang="ja-JP" sz="2800" dirty="0">
                <a:latin typeface="+mn-ea"/>
                <a:ea typeface="+mn-ea"/>
              </a:rPr>
              <a:t> </a:t>
            </a:r>
            <a:r>
              <a:rPr lang="ja-JP" altLang="en-US" sz="2800" dirty="0" smtClean="0">
                <a:latin typeface="+mn-ea"/>
                <a:ea typeface="+mn-ea"/>
              </a:rPr>
              <a:t>仲介の手数料ビジネス</a:t>
            </a:r>
            <a:endParaRPr lang="en-US" altLang="ja-JP" sz="2800" dirty="0" smtClean="0">
              <a:latin typeface="+mn-ea"/>
              <a:ea typeface="+mn-e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 dirty="0" smtClean="0">
                <a:latin typeface="+mn-ea"/>
                <a:ea typeface="+mn-ea"/>
              </a:rPr>
              <a:t>・日本市場</a:t>
            </a:r>
            <a:r>
              <a:rPr lang="en-US" altLang="ja-JP" sz="2800" dirty="0" smtClean="0">
                <a:latin typeface="+mn-ea"/>
                <a:ea typeface="+mn-ea"/>
              </a:rPr>
              <a:t> 2017</a:t>
            </a:r>
            <a:r>
              <a:rPr lang="ja-JP" altLang="en-US" sz="2800" dirty="0" smtClean="0">
                <a:latin typeface="+mn-ea"/>
                <a:ea typeface="+mn-ea"/>
              </a:rPr>
              <a:t>年</a:t>
            </a:r>
            <a:r>
              <a:rPr lang="en-US" altLang="ja-JP" sz="2800" dirty="0" smtClean="0">
                <a:latin typeface="+mn-ea"/>
                <a:ea typeface="+mn-ea"/>
              </a:rPr>
              <a:t> 2893</a:t>
            </a:r>
            <a:r>
              <a:rPr lang="ja-JP" altLang="en-US" sz="2800" dirty="0" smtClean="0">
                <a:latin typeface="+mn-ea"/>
                <a:ea typeface="+mn-ea"/>
              </a:rPr>
              <a:t>億円</a:t>
            </a:r>
            <a:endParaRPr lang="en-US" altLang="ja-JP" sz="2800" dirty="0" smtClean="0">
              <a:latin typeface="+mn-ea"/>
              <a:ea typeface="+mn-ea"/>
            </a:endParaRPr>
          </a:p>
          <a:p>
            <a:r>
              <a:rPr lang="ja-JP" altLang="en-US" sz="2800" dirty="0">
                <a:latin typeface="+mn-ea"/>
              </a:rPr>
              <a:t>（数千万</a:t>
            </a:r>
            <a:r>
              <a:rPr lang="en-US" altLang="ja-JP" sz="2800" dirty="0">
                <a:latin typeface="+mn-ea"/>
              </a:rPr>
              <a:t>~</a:t>
            </a:r>
            <a:r>
              <a:rPr lang="ja-JP" altLang="en-US" sz="2800" dirty="0">
                <a:latin typeface="+mn-ea"/>
              </a:rPr>
              <a:t>億の売上見込</a:t>
            </a:r>
            <a:r>
              <a:rPr lang="ja-JP" altLang="en-US" sz="2800" dirty="0" smtClean="0">
                <a:latin typeface="+mn-ea"/>
              </a:rPr>
              <a:t>）</a:t>
            </a:r>
            <a:endParaRPr lang="en-US" altLang="ja-JP" sz="2800" dirty="0"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69526" y="5042506"/>
            <a:ext cx="6914711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800" dirty="0" smtClean="0">
                <a:latin typeface="+mn-ea"/>
                <a:ea typeface="+mn-ea"/>
              </a:rPr>
              <a:t>③ </a:t>
            </a:r>
            <a:r>
              <a:rPr lang="ja-JP" altLang="en-US" sz="2800" dirty="0" smtClean="0">
                <a:latin typeface="+mn-ea"/>
                <a:ea typeface="+mn-ea"/>
              </a:rPr>
              <a:t>グッズ販売やクラウドファンディング</a:t>
            </a:r>
            <a:endParaRPr lang="en-US" altLang="ja-JP" sz="2800" dirty="0" smtClean="0">
              <a:latin typeface="+mn-ea"/>
              <a:ea typeface="+mn-e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 dirty="0" smtClean="0">
                <a:latin typeface="+mn-ea"/>
                <a:ea typeface="+mn-ea"/>
              </a:rPr>
              <a:t>、チケット販売などのトータルサポート</a:t>
            </a:r>
            <a:r>
              <a:rPr lang="en-US" altLang="ja-JP" sz="2800" dirty="0" smtClean="0">
                <a:latin typeface="+mn-ea"/>
                <a:ea typeface="+mn-ea"/>
              </a:rPr>
              <a:t>  </a:t>
            </a:r>
            <a:r>
              <a:rPr lang="ja-JP" altLang="en-US" sz="2800" dirty="0" smtClean="0">
                <a:latin typeface="+mn-ea"/>
                <a:ea typeface="+mn-ea"/>
              </a:rPr>
              <a:t>　</a:t>
            </a:r>
            <a:endParaRPr kumimoji="0" lang="ja-JP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sym typeface="Calibri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71030" y="3242458"/>
            <a:ext cx="6658231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514350" marR="0" indent="-5143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circleNumDbPlain" startAt="2"/>
              <a:tabLst/>
            </a:pPr>
            <a:r>
              <a:rPr lang="ja-JP" altLang="en-US" sz="2800" dirty="0" smtClean="0">
                <a:latin typeface="+mn-ea"/>
                <a:ea typeface="+mn-ea"/>
              </a:rPr>
              <a:t>広告掲載・有料レコメンドのスタート</a:t>
            </a:r>
            <a:endParaRPr lang="en-US" altLang="ja-JP" sz="2800" dirty="0" smtClean="0">
              <a:latin typeface="+mn-ea"/>
              <a:ea typeface="+mn-ea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ja-JP" altLang="en-US" sz="2800" dirty="0" smtClean="0">
                <a:latin typeface="+mn-ea"/>
                <a:ea typeface="+mn-ea"/>
              </a:rPr>
              <a:t>・有名ミュージシャンの参入も促し、</a:t>
            </a:r>
            <a:endParaRPr lang="en-US" altLang="ja-JP" sz="2800" dirty="0" smtClean="0">
              <a:latin typeface="+mn-ea"/>
              <a:ea typeface="+mn-ea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ja-JP" altLang="en-US" sz="2800" dirty="0" smtClean="0">
                <a:latin typeface="+mn-ea"/>
                <a:ea typeface="+mn-ea"/>
              </a:rPr>
              <a:t>プラットフォームとしての価値を高める</a:t>
            </a:r>
            <a:endParaRPr lang="en-US" altLang="ja-JP" sz="28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96025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スライド番号プレースホルダー 3"/>
          <p:cNvSpPr txBox="1">
            <a:spLocks noGrp="1"/>
          </p:cNvSpPr>
          <p:nvPr>
            <p:ph type="sldNum" sz="quarter" idx="2"/>
          </p:nvPr>
        </p:nvSpPr>
        <p:spPr>
          <a:xfrm>
            <a:off x="8519223" y="6569394"/>
            <a:ext cx="167577" cy="2120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noFill/>
          <a:ln w="127000" cap="flat">
            <a:solidFill>
              <a:srgbClr val="1F497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テキスト ボックス 10"/>
          <p:cNvSpPr txBox="1"/>
          <p:nvPr/>
        </p:nvSpPr>
        <p:spPr>
          <a:xfrm>
            <a:off x="869678" y="2126612"/>
            <a:ext cx="7889337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これまでは大手のレーベルを頼らなければ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楽曲の販売が難しい状態でした。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3200" dirty="0">
              <a:latin typeface="+mn-ea"/>
              <a:ea typeface="+mn-e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デジタル技術によって多様な生き方が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できるようになった現代、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「</a:t>
            </a:r>
            <a:r>
              <a:rPr lang="en-US" altLang="ja-JP" sz="3200" dirty="0" err="1" smtClean="0">
                <a:latin typeface="Lucida Calligraphy"/>
                <a:ea typeface="+mn-ea"/>
                <a:cs typeface="Lucida Calligraphy"/>
              </a:rPr>
              <a:t>Streeming</a:t>
            </a:r>
            <a:r>
              <a:rPr lang="ja-JP" altLang="en-US" sz="3200" dirty="0" smtClean="0">
                <a:latin typeface="+mn-ea"/>
                <a:ea typeface="+mn-ea"/>
              </a:rPr>
              <a:t>」がミュージシャンを</a:t>
            </a:r>
            <a:endParaRPr lang="en-US" altLang="ja-JP" sz="3200" dirty="0" smtClean="0">
              <a:latin typeface="+mn-ea"/>
              <a:ea typeface="+mn-e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エンパワメントします。</a:t>
            </a: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203287" y="512231"/>
            <a:ext cx="47445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800" dirty="0" smtClean="0">
                <a:latin typeface="Lucida Calligraphy"/>
                <a:cs typeface="Lucida Calligraphy"/>
              </a:rPr>
              <a:t>「</a:t>
            </a:r>
            <a:r>
              <a:rPr kumimoji="1" lang="en-US" altLang="ja-JP" sz="4800" dirty="0" err="1" smtClean="0">
                <a:latin typeface="Lucida Calligraphy"/>
                <a:cs typeface="Lucida Calligraphy"/>
              </a:rPr>
              <a:t>Streeming</a:t>
            </a:r>
            <a:r>
              <a:rPr kumimoji="1" lang="ja-JP" altLang="en-US" sz="4800" dirty="0" smtClean="0">
                <a:latin typeface="Lucida Calligraphy"/>
                <a:cs typeface="Lucida Calligraphy"/>
              </a:rPr>
              <a:t>」</a:t>
            </a:r>
            <a:endParaRPr lang="ja-JP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63640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スライド番号プレースホルダー 3"/>
          <p:cNvSpPr txBox="1">
            <a:spLocks noGrp="1"/>
          </p:cNvSpPr>
          <p:nvPr>
            <p:ph type="sldNum" sz="quarter" idx="2"/>
          </p:nvPr>
        </p:nvSpPr>
        <p:spPr>
          <a:xfrm>
            <a:off x="8519223" y="6569394"/>
            <a:ext cx="167577" cy="2120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noFill/>
          <a:ln w="127000" cap="flat">
            <a:solidFill>
              <a:srgbClr val="1F497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テキスト ボックス 10"/>
          <p:cNvSpPr txBox="1"/>
          <p:nvPr/>
        </p:nvSpPr>
        <p:spPr>
          <a:xfrm>
            <a:off x="2305962" y="2952799"/>
            <a:ext cx="501675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デモを行います。</a:t>
            </a:r>
            <a:endParaRPr kumimoji="0" lang="ja-JP" altLang="en-US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8083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スライド番号プレースホルダー 3"/>
          <p:cNvSpPr txBox="1">
            <a:spLocks noGrp="1"/>
          </p:cNvSpPr>
          <p:nvPr>
            <p:ph type="sldNum" sz="quarter" idx="2"/>
          </p:nvPr>
        </p:nvSpPr>
        <p:spPr>
          <a:xfrm>
            <a:off x="8519223" y="6569394"/>
            <a:ext cx="167577" cy="2120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noFill/>
          <a:ln w="127000" cap="flat">
            <a:solidFill>
              <a:srgbClr val="1F497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198124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スライド番号プレースホルダー 3"/>
          <p:cNvSpPr txBox="1">
            <a:spLocks noGrp="1"/>
          </p:cNvSpPr>
          <p:nvPr>
            <p:ph type="sldNum" sz="quarter" idx="2"/>
          </p:nvPr>
        </p:nvSpPr>
        <p:spPr>
          <a:xfrm>
            <a:off x="8519223" y="6569394"/>
            <a:ext cx="167577" cy="2120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noFill/>
          <a:ln w="127000" cap="flat">
            <a:solidFill>
              <a:srgbClr val="1F497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テキスト ボックス 10"/>
          <p:cNvSpPr txBox="1"/>
          <p:nvPr/>
        </p:nvSpPr>
        <p:spPr>
          <a:xfrm>
            <a:off x="664483" y="930404"/>
            <a:ext cx="794063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みんなの音楽コミュニティーサービス</a:t>
            </a:r>
            <a:endParaRPr kumimoji="0" lang="ja-JP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208780" y="1649367"/>
            <a:ext cx="47445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800" dirty="0" smtClean="0">
                <a:latin typeface="Lucida Calligraphy"/>
                <a:cs typeface="Lucida Calligraphy"/>
              </a:rPr>
              <a:t>「</a:t>
            </a:r>
            <a:r>
              <a:rPr kumimoji="1" lang="en-US" altLang="ja-JP" sz="4800" dirty="0" err="1" smtClean="0">
                <a:latin typeface="Lucida Calligraphy"/>
                <a:cs typeface="Lucida Calligraphy"/>
              </a:rPr>
              <a:t>Streeming</a:t>
            </a:r>
            <a:r>
              <a:rPr kumimoji="1" lang="ja-JP" altLang="en-US" sz="4800" dirty="0" smtClean="0">
                <a:latin typeface="Lucida Calligraphy"/>
                <a:cs typeface="Lucida Calligraphy"/>
              </a:rPr>
              <a:t>」</a:t>
            </a:r>
            <a:endParaRPr lang="ja-JP" altLang="en-US" sz="4800" dirty="0"/>
          </a:p>
        </p:txBody>
      </p:sp>
      <p:pic>
        <p:nvPicPr>
          <p:cNvPr id="14" name="図 13" descr="macbookpro15_fron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9993" y="3130862"/>
            <a:ext cx="5525807" cy="32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32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スライド番号プレースホルダー 3"/>
          <p:cNvSpPr txBox="1">
            <a:spLocks noGrp="1"/>
          </p:cNvSpPr>
          <p:nvPr>
            <p:ph type="sldNum" sz="quarter" idx="2"/>
          </p:nvPr>
        </p:nvSpPr>
        <p:spPr>
          <a:xfrm>
            <a:off x="8519223" y="6569394"/>
            <a:ext cx="167577" cy="2120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noFill/>
          <a:ln w="127000" cap="flat">
            <a:solidFill>
              <a:srgbClr val="1F497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テキスト ボックス 10"/>
          <p:cNvSpPr txBox="1"/>
          <p:nvPr/>
        </p:nvSpPr>
        <p:spPr>
          <a:xfrm>
            <a:off x="290993" y="2126612"/>
            <a:ext cx="8710075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誰でも簡単に自分の曲を販売することが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できる</a:t>
            </a:r>
            <a:r>
              <a:rPr lang="en-US" altLang="ja-JP" sz="3200" dirty="0" smtClean="0">
                <a:latin typeface="+mn-ea"/>
                <a:ea typeface="+mn-ea"/>
              </a:rPr>
              <a:t>C2C</a:t>
            </a:r>
            <a:r>
              <a:rPr lang="ja-JP" altLang="en-US" sz="3200" dirty="0" smtClean="0">
                <a:latin typeface="+mn-ea"/>
                <a:ea typeface="+mn-ea"/>
              </a:rPr>
              <a:t>プラットフォーム</a:t>
            </a:r>
            <a:r>
              <a:rPr lang="ja-JP" altLang="en-US" sz="3200" dirty="0" smtClean="0">
                <a:latin typeface="+mn-ea"/>
                <a:ea typeface="+mn-ea"/>
              </a:rPr>
              <a:t>です</a:t>
            </a:r>
            <a:r>
              <a:rPr lang="ja-JP" altLang="en-US" sz="3200" dirty="0" smtClean="0">
                <a:latin typeface="+mn-ea"/>
                <a:ea typeface="+mn-ea"/>
              </a:rPr>
              <a:t>。</a:t>
            </a:r>
            <a:endParaRPr lang="en-US" altLang="ja-JP" sz="3200" dirty="0" smtClean="0">
              <a:latin typeface="+mn-ea"/>
              <a:ea typeface="+mn-e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たくさんの曲の中から気になるアーティストや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曲に出会うこともできます。</a:t>
            </a: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51031" y="512231"/>
            <a:ext cx="56678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800" dirty="0" smtClean="0">
                <a:latin typeface="Lucida Calligraphy"/>
                <a:cs typeface="Lucida Calligraphy"/>
              </a:rPr>
              <a:t>「</a:t>
            </a:r>
            <a:r>
              <a:rPr kumimoji="1" lang="en-US" altLang="ja-JP" sz="4800" dirty="0" err="1" smtClean="0">
                <a:latin typeface="Lucida Calligraphy"/>
                <a:cs typeface="Lucida Calligraphy"/>
              </a:rPr>
              <a:t>Streeming</a:t>
            </a:r>
            <a:r>
              <a:rPr kumimoji="1" lang="ja-JP" altLang="en-US" sz="4800" dirty="0" smtClean="0">
                <a:latin typeface="Lucida Calligraphy"/>
                <a:cs typeface="Lucida Calligraphy"/>
              </a:rPr>
              <a:t>」</a:t>
            </a:r>
            <a:r>
              <a:rPr kumimoji="1" lang="ja-JP" altLang="en-US" sz="3600" dirty="0" smtClean="0">
                <a:latin typeface="+mn-ea"/>
                <a:ea typeface="+mn-ea"/>
                <a:cs typeface="Lucida Calligraphy"/>
              </a:rPr>
              <a:t>とは</a:t>
            </a:r>
            <a:endParaRPr lang="ja-JP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35965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スライド番号プレースホルダー 3"/>
          <p:cNvSpPr txBox="1">
            <a:spLocks noGrp="1"/>
          </p:cNvSpPr>
          <p:nvPr>
            <p:ph type="sldNum" sz="quarter" idx="2"/>
          </p:nvPr>
        </p:nvSpPr>
        <p:spPr>
          <a:xfrm>
            <a:off x="8519223" y="6569394"/>
            <a:ext cx="167577" cy="2120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noFill/>
          <a:ln w="127000" cap="flat">
            <a:solidFill>
              <a:srgbClr val="1F497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テキスト ボックス 10"/>
          <p:cNvSpPr txBox="1"/>
          <p:nvPr/>
        </p:nvSpPr>
        <p:spPr>
          <a:xfrm>
            <a:off x="664505" y="1868653"/>
            <a:ext cx="8299706" cy="4031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世の中にはたくさんのインディーズ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ミュージシャンが存在します。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副業のアルバイトでお金を稼ぎ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活動を続ける人もいます。</a:t>
            </a:r>
            <a:endParaRPr lang="en-US" altLang="ja-JP" sz="3200" dirty="0" smtClean="0">
              <a:latin typeface="+mn-ea"/>
              <a:ea typeface="+mn-e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0" i="0" u="sng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Youtuber</a:t>
            </a:r>
            <a:r>
              <a:rPr kumimoji="0" lang="ja-JP" altLang="en-US" sz="3200" b="0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が台頭するこの時代、</a:t>
            </a:r>
            <a:endParaRPr kumimoji="0" lang="en-US" altLang="ja-JP" sz="3200" b="0" i="0" u="sng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ミュージシャンにも新しい生き方の選択肢を</a:t>
            </a:r>
            <a:endParaRPr kumimoji="0" lang="en-US" altLang="ja-JP" sz="3200" b="0" i="0" u="sng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提供したいと考えました。</a:t>
            </a:r>
            <a:endParaRPr kumimoji="0" lang="ja-JP" altLang="en-US" sz="3200" b="0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26912" y="512231"/>
            <a:ext cx="75144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 smtClean="0">
                <a:latin typeface="+mn-ea"/>
                <a:ea typeface="+mn-ea"/>
                <a:cs typeface="Lucida Calligraphy"/>
              </a:rPr>
              <a:t>なぜ</a:t>
            </a:r>
            <a:r>
              <a:rPr kumimoji="1" lang="ja-JP" altLang="en-US" sz="4800" dirty="0" smtClean="0">
                <a:latin typeface="Lucida Calligraphy"/>
                <a:cs typeface="Lucida Calligraphy"/>
              </a:rPr>
              <a:t>「</a:t>
            </a:r>
            <a:r>
              <a:rPr kumimoji="1" lang="en-US" altLang="ja-JP" sz="4800" dirty="0" err="1" smtClean="0">
                <a:latin typeface="Lucida Calligraphy"/>
                <a:cs typeface="Lucida Calligraphy"/>
              </a:rPr>
              <a:t>Streeming</a:t>
            </a:r>
            <a:r>
              <a:rPr kumimoji="1" lang="ja-JP" altLang="en-US" sz="4800" dirty="0" smtClean="0">
                <a:latin typeface="Lucida Calligraphy"/>
                <a:cs typeface="Lucida Calligraphy"/>
              </a:rPr>
              <a:t>」</a:t>
            </a:r>
            <a:r>
              <a:rPr kumimoji="1" lang="ja-JP" altLang="en-US" sz="3600" dirty="0" smtClean="0">
                <a:latin typeface="Lucida Calligraphy"/>
                <a:cs typeface="Lucida Calligraphy"/>
              </a:rPr>
              <a:t>なのか</a:t>
            </a:r>
            <a:r>
              <a:rPr kumimoji="1" lang="ja-JP" altLang="en-US" sz="3600" dirty="0" smtClean="0">
                <a:latin typeface="+mn-ea"/>
                <a:ea typeface="+mn-ea"/>
                <a:cs typeface="Lucida Calligraphy"/>
              </a:rPr>
              <a:t>？</a:t>
            </a:r>
            <a:endParaRPr lang="ja-JP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83780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スライド番号プレースホルダー 3"/>
          <p:cNvSpPr txBox="1">
            <a:spLocks noGrp="1"/>
          </p:cNvSpPr>
          <p:nvPr>
            <p:ph type="sldNum" sz="quarter" idx="2"/>
          </p:nvPr>
        </p:nvSpPr>
        <p:spPr>
          <a:xfrm>
            <a:off x="8519223" y="6569394"/>
            <a:ext cx="167577" cy="2120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noFill/>
          <a:ln w="127000" cap="flat">
            <a:solidFill>
              <a:srgbClr val="1F497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正方形/長方形 11"/>
          <p:cNvSpPr/>
          <p:nvPr/>
        </p:nvSpPr>
        <p:spPr>
          <a:xfrm>
            <a:off x="1491391" y="512231"/>
            <a:ext cx="65911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800" dirty="0" smtClean="0">
                <a:latin typeface="Lucida Calligraphy"/>
                <a:cs typeface="Lucida Calligraphy"/>
              </a:rPr>
              <a:t>「</a:t>
            </a:r>
            <a:r>
              <a:rPr kumimoji="1" lang="en-US" altLang="ja-JP" sz="4800" dirty="0" err="1" smtClean="0">
                <a:latin typeface="Lucida Calligraphy"/>
                <a:cs typeface="Lucida Calligraphy"/>
              </a:rPr>
              <a:t>Streeming</a:t>
            </a:r>
            <a:r>
              <a:rPr kumimoji="1" lang="ja-JP" altLang="en-US" sz="4800" dirty="0" smtClean="0">
                <a:latin typeface="Lucida Calligraphy"/>
                <a:cs typeface="Lucida Calligraphy"/>
              </a:rPr>
              <a:t>」</a:t>
            </a:r>
            <a:r>
              <a:rPr kumimoji="1" lang="ja-JP" altLang="en-US" sz="3600" dirty="0" smtClean="0">
                <a:latin typeface="+mn-ea"/>
                <a:ea typeface="+mn-ea"/>
                <a:cs typeface="Lucida Calligraphy"/>
              </a:rPr>
              <a:t>の仕組み</a:t>
            </a:r>
            <a:endParaRPr lang="ja-JP" altLang="en-US" sz="3600" dirty="0">
              <a:latin typeface="+mn-ea"/>
              <a:ea typeface="+mn-ea"/>
            </a:endParaRPr>
          </a:p>
        </p:txBody>
      </p:sp>
      <p:pic>
        <p:nvPicPr>
          <p:cNvPr id="6" name="図 5" descr="ミュージシャンアイコン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022" y="1605006"/>
            <a:ext cx="2224194" cy="2224194"/>
          </a:xfrm>
          <a:prstGeom prst="rect">
            <a:avLst/>
          </a:prstGeom>
        </p:spPr>
      </p:pic>
      <p:pic>
        <p:nvPicPr>
          <p:cNvPr id="8" name="図 7" descr="ヘッドフォンアイコン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8733" y="4861508"/>
            <a:ext cx="1460308" cy="1460308"/>
          </a:xfrm>
          <a:prstGeom prst="rect">
            <a:avLst/>
          </a:prstGeom>
        </p:spPr>
      </p:pic>
      <p:pic>
        <p:nvPicPr>
          <p:cNvPr id="2" name="図 1" descr="ノートPCアイコン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61" y="4861508"/>
            <a:ext cx="1477937" cy="1477937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 flipV="1">
            <a:off x="1914507" y="4184129"/>
            <a:ext cx="0" cy="640479"/>
          </a:xfrm>
          <a:prstGeom prst="straightConnector1">
            <a:avLst/>
          </a:prstGeom>
          <a:noFill/>
          <a:ln w="25400" cap="flat">
            <a:solidFill>
              <a:schemeClr val="tx2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線矢印コネクタ 14"/>
          <p:cNvCxnSpPr/>
          <p:nvPr/>
        </p:nvCxnSpPr>
        <p:spPr>
          <a:xfrm flipH="1">
            <a:off x="2972216" y="5491216"/>
            <a:ext cx="3332973" cy="0"/>
          </a:xfrm>
          <a:prstGeom prst="straightConnector1">
            <a:avLst/>
          </a:prstGeom>
          <a:noFill/>
          <a:ln w="25400" cap="flat">
            <a:solidFill>
              <a:schemeClr val="tx2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2" name="図 21" descr="8分音符アイコン 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8" y="4132793"/>
            <a:ext cx="591823" cy="591823"/>
          </a:xfrm>
          <a:prstGeom prst="rect">
            <a:avLst/>
          </a:prstGeom>
        </p:spPr>
      </p:pic>
      <p:pic>
        <p:nvPicPr>
          <p:cNvPr id="23" name="図 22" descr="シンプルな円袋のアイコン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80" y="4198897"/>
            <a:ext cx="597507" cy="597507"/>
          </a:xfrm>
          <a:prstGeom prst="rect">
            <a:avLst/>
          </a:prstGeom>
        </p:spPr>
      </p:pic>
      <p:cxnSp>
        <p:nvCxnSpPr>
          <p:cNvPr id="25" name="直線矢印コネクタ 24"/>
          <p:cNvCxnSpPr/>
          <p:nvPr/>
        </p:nvCxnSpPr>
        <p:spPr>
          <a:xfrm>
            <a:off x="1422301" y="4184129"/>
            <a:ext cx="0" cy="661995"/>
          </a:xfrm>
          <a:prstGeom prst="straightConnector1">
            <a:avLst/>
          </a:prstGeom>
          <a:noFill/>
          <a:ln w="25400" cap="flat">
            <a:solidFill>
              <a:schemeClr val="tx2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線矢印コネクタ 27"/>
          <p:cNvCxnSpPr/>
          <p:nvPr/>
        </p:nvCxnSpPr>
        <p:spPr>
          <a:xfrm>
            <a:off x="2972216" y="5892527"/>
            <a:ext cx="3332974" cy="0"/>
          </a:xfrm>
          <a:prstGeom prst="straightConnector1">
            <a:avLst/>
          </a:prstGeom>
          <a:noFill/>
          <a:ln w="25400" cap="flat">
            <a:solidFill>
              <a:schemeClr val="tx2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1" name="図 30" descr="シンプルな円袋のアイコン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61" y="4824608"/>
            <a:ext cx="591823" cy="591823"/>
          </a:xfrm>
          <a:prstGeom prst="rect">
            <a:avLst/>
          </a:prstGeom>
        </p:spPr>
      </p:pic>
      <p:pic>
        <p:nvPicPr>
          <p:cNvPr id="32" name="図 31" descr="8分音符アイコン 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61" y="5969693"/>
            <a:ext cx="591823" cy="591823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871219" y="6232201"/>
            <a:ext cx="174150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Calligraphy"/>
                <a:ea typeface="Calibri"/>
                <a:cs typeface="Lucida Calligraphy"/>
                <a:sym typeface="Calibri"/>
              </a:rPr>
              <a:t>streeming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ucida Calligraphy"/>
              <a:ea typeface="Calibri"/>
              <a:cs typeface="Lucida Calligraphy"/>
              <a:sym typeface="Calibri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498305" y="1919746"/>
            <a:ext cx="5478421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 dirty="0" smtClean="0">
                <a:latin typeface="+mn-ea"/>
                <a:ea typeface="+mn-ea"/>
              </a:rPr>
              <a:t>・ミュージシャンは自分の曲を</a:t>
            </a:r>
            <a:endParaRPr lang="en-US" altLang="ja-JP" sz="2800" dirty="0" smtClean="0">
              <a:latin typeface="+mn-ea"/>
              <a:ea typeface="+mn-e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 dirty="0" smtClean="0">
                <a:latin typeface="+mn-ea"/>
                <a:ea typeface="+mn-ea"/>
              </a:rPr>
              <a:t>アップロードするだけの簡単公開</a:t>
            </a:r>
            <a:endParaRPr lang="en-US" altLang="ja-JP" sz="2800" dirty="0" smtClean="0">
              <a:latin typeface="+mn-ea"/>
              <a:ea typeface="+mn-e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2800" dirty="0" smtClean="0">
              <a:latin typeface="+mn-ea"/>
              <a:ea typeface="+mn-e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sym typeface="Calibri"/>
              </a:rPr>
              <a:t>・</a:t>
            </a:r>
            <a:r>
              <a:rPr kumimoji="0" lang="ja-JP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sym typeface="Calibri"/>
              </a:rPr>
              <a:t>自分で設定した金額を元に</a:t>
            </a:r>
            <a:endParaRPr kumimoji="0" lang="en-US" altLang="ja-JP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sym typeface="Calibri"/>
              </a:rPr>
              <a:t>報酬が</a:t>
            </a:r>
            <a:r>
              <a:rPr kumimoji="0" lang="ja-JP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sym typeface="Calibri"/>
              </a:rPr>
              <a:t>支払われる</a:t>
            </a:r>
            <a:endParaRPr kumimoji="0" lang="ja-JP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63613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スライド番号プレースホルダー 3"/>
          <p:cNvSpPr txBox="1">
            <a:spLocks noGrp="1"/>
          </p:cNvSpPr>
          <p:nvPr>
            <p:ph type="sldNum" sz="quarter" idx="2"/>
          </p:nvPr>
        </p:nvSpPr>
        <p:spPr>
          <a:xfrm>
            <a:off x="8519223" y="6569394"/>
            <a:ext cx="167577" cy="2120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01148" y="268728"/>
            <a:ext cx="3985651" cy="63094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ペルソナ</a:t>
            </a:r>
            <a:r>
              <a:rPr lang="en-US" altLang="ja-JP" sz="3200" dirty="0" smtClean="0">
                <a:latin typeface="+mn-ea"/>
                <a:ea typeface="+mn-ea"/>
              </a:rPr>
              <a:t>①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（ミュージシャン）</a:t>
            </a:r>
            <a:endParaRPr lang="en-US" altLang="ja-JP" sz="3200" dirty="0" smtClean="0">
              <a:latin typeface="+mn-ea"/>
              <a:ea typeface="+mn-e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 dirty="0" smtClean="0">
                <a:latin typeface="+mn-ea"/>
                <a:ea typeface="+mn-ea"/>
              </a:rPr>
              <a:t>・男性ミュージシャン</a:t>
            </a:r>
            <a:endParaRPr lang="en-US" altLang="ja-JP" sz="2800" dirty="0" smtClean="0">
              <a:latin typeface="+mn-ea"/>
              <a:ea typeface="+mn-ea"/>
            </a:endParaRPr>
          </a:p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2800" dirty="0" smtClean="0">
              <a:latin typeface="+mn-ea"/>
              <a:ea typeface="+mn-ea"/>
            </a:endParaRPr>
          </a:p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 dirty="0" smtClean="0">
                <a:latin typeface="+mn-ea"/>
                <a:ea typeface="+mn-ea"/>
              </a:rPr>
              <a:t>・週</a:t>
            </a:r>
            <a:r>
              <a:rPr lang="en-US" altLang="ja-JP" sz="2800" dirty="0" smtClean="0">
                <a:latin typeface="+mn-ea"/>
                <a:ea typeface="+mn-ea"/>
              </a:rPr>
              <a:t>2</a:t>
            </a:r>
            <a:r>
              <a:rPr lang="ja-JP" altLang="en-US" sz="2800" dirty="0" smtClean="0">
                <a:latin typeface="+mn-ea"/>
                <a:ea typeface="+mn-ea"/>
              </a:rPr>
              <a:t>で一人で路上ライブ</a:t>
            </a:r>
            <a:r>
              <a:rPr lang="en-US" altLang="ja-JP" sz="2800" dirty="0">
                <a:latin typeface="+mn-ea"/>
                <a:ea typeface="+mn-ea"/>
              </a:rPr>
              <a:t> </a:t>
            </a:r>
            <a:r>
              <a:rPr lang="en-US" altLang="ja-JP" sz="2800" dirty="0" smtClean="0">
                <a:latin typeface="+mn-ea"/>
                <a:ea typeface="+mn-ea"/>
              </a:rPr>
              <a:t>/ 2</a:t>
            </a:r>
            <a:r>
              <a:rPr lang="ja-JP" altLang="en-US" sz="2800" dirty="0" smtClean="0">
                <a:latin typeface="+mn-ea"/>
                <a:ea typeface="+mn-ea"/>
              </a:rPr>
              <a:t>ヶ月に</a:t>
            </a:r>
            <a:r>
              <a:rPr lang="en-US" altLang="ja-JP" sz="2800" dirty="0" smtClean="0">
                <a:latin typeface="+mn-ea"/>
                <a:ea typeface="+mn-ea"/>
              </a:rPr>
              <a:t>1</a:t>
            </a:r>
            <a:r>
              <a:rPr lang="ja-JP" altLang="en-US" sz="2800" dirty="0" smtClean="0">
                <a:latin typeface="+mn-ea"/>
                <a:ea typeface="+mn-ea"/>
              </a:rPr>
              <a:t>回下北でライブ</a:t>
            </a:r>
            <a:endParaRPr lang="en-US" altLang="ja-JP" sz="2800" dirty="0" smtClean="0">
              <a:latin typeface="+mn-ea"/>
              <a:ea typeface="+mn-ea"/>
            </a:endParaRPr>
          </a:p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2800" dirty="0" smtClean="0">
              <a:latin typeface="+mn-ea"/>
              <a:ea typeface="+mn-ea"/>
            </a:endParaRPr>
          </a:p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 dirty="0" smtClean="0">
                <a:latin typeface="+mn-ea"/>
                <a:ea typeface="+mn-ea"/>
              </a:rPr>
              <a:t>・バイトで生計を立てている</a:t>
            </a:r>
            <a:endParaRPr lang="en-US" altLang="ja-JP" sz="2800" dirty="0" smtClean="0">
              <a:latin typeface="+mn-ea"/>
              <a:ea typeface="+mn-ea"/>
            </a:endParaRPr>
          </a:p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2800" dirty="0" smtClean="0">
              <a:latin typeface="+mn-ea"/>
              <a:ea typeface="+mn-ea"/>
            </a:endParaRPr>
          </a:p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 dirty="0" smtClean="0">
                <a:latin typeface="+mn-ea"/>
                <a:ea typeface="+mn-ea"/>
              </a:rPr>
              <a:t>・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音楽で生計を立てたいと思っている</a:t>
            </a:r>
            <a:endParaRPr kumimoji="0" lang="en-US" altLang="ja-JP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ea"/>
              <a:ea typeface="+mn-ea"/>
              <a:sym typeface="Calibri"/>
            </a:endParaRPr>
          </a:p>
        </p:txBody>
      </p:sp>
      <p:pic>
        <p:nvPicPr>
          <p:cNvPr id="6" name="図 5" descr="artist-guitar-guitarist-33597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5" r="58866" b="-345"/>
          <a:stretch/>
        </p:blipFill>
        <p:spPr>
          <a:xfrm>
            <a:off x="-2" y="-43276"/>
            <a:ext cx="4303061" cy="69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308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スライド番号プレースホルダー 3"/>
          <p:cNvSpPr txBox="1">
            <a:spLocks noGrp="1"/>
          </p:cNvSpPr>
          <p:nvPr>
            <p:ph type="sldNum" sz="quarter" idx="2"/>
          </p:nvPr>
        </p:nvSpPr>
        <p:spPr>
          <a:xfrm>
            <a:off x="8519223" y="6569394"/>
            <a:ext cx="167577" cy="2120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8" name="図 7" descr="close-up-fashion-female-373945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980" r="27164"/>
          <a:stretch/>
        </p:blipFill>
        <p:spPr>
          <a:xfrm>
            <a:off x="4928614" y="-16504"/>
            <a:ext cx="4236377" cy="6911999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60224" y="268728"/>
            <a:ext cx="4246134" cy="63094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ペルソナ</a:t>
            </a:r>
            <a:r>
              <a:rPr lang="en-US" altLang="ja-JP" sz="3200" dirty="0" smtClean="0">
                <a:latin typeface="+mn-ea"/>
                <a:ea typeface="+mn-ea"/>
              </a:rPr>
              <a:t>②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（購入者）</a:t>
            </a:r>
            <a:endParaRPr lang="en-US" altLang="ja-JP" sz="3200" dirty="0" smtClean="0">
              <a:latin typeface="+mn-ea"/>
              <a:ea typeface="+mn-e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 dirty="0" smtClean="0">
                <a:latin typeface="+mn-ea"/>
                <a:ea typeface="+mn-ea"/>
              </a:rPr>
              <a:t>・音楽好き女子</a:t>
            </a:r>
            <a:endParaRPr lang="en-US" altLang="ja-JP" sz="2800" dirty="0" smtClean="0">
              <a:latin typeface="+mn-ea"/>
              <a:ea typeface="+mn-ea"/>
            </a:endParaRPr>
          </a:p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 dirty="0" smtClean="0">
                <a:latin typeface="+mn-ea"/>
                <a:ea typeface="+mn-ea"/>
              </a:rPr>
              <a:t>・</a:t>
            </a:r>
            <a:r>
              <a:rPr lang="en-US" altLang="ja-JP" sz="2800" dirty="0" smtClean="0">
                <a:latin typeface="+mn-ea"/>
                <a:ea typeface="+mn-ea"/>
              </a:rPr>
              <a:t>J-Rock</a:t>
            </a:r>
            <a:r>
              <a:rPr lang="ja-JP" altLang="en-US" sz="2800" dirty="0" smtClean="0">
                <a:latin typeface="+mn-ea"/>
                <a:ea typeface="+mn-ea"/>
              </a:rPr>
              <a:t>、特にインディーズが好き</a:t>
            </a:r>
            <a:endParaRPr lang="en-US" altLang="ja-JP" sz="2800" dirty="0" smtClean="0">
              <a:latin typeface="+mn-ea"/>
              <a:ea typeface="+mn-ea"/>
            </a:endParaRPr>
          </a:p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2800" dirty="0" smtClean="0">
              <a:latin typeface="+mn-ea"/>
              <a:ea typeface="+mn-ea"/>
            </a:endParaRPr>
          </a:p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 dirty="0" smtClean="0">
                <a:latin typeface="+mn-ea"/>
                <a:ea typeface="+mn-ea"/>
              </a:rPr>
              <a:t>・大衆とは違う私が好き</a:t>
            </a:r>
            <a:endParaRPr lang="en-US" altLang="ja-JP" sz="2800" dirty="0" smtClean="0">
              <a:latin typeface="+mn-ea"/>
              <a:ea typeface="+mn-ea"/>
            </a:endParaRPr>
          </a:p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2800" dirty="0" smtClean="0">
              <a:latin typeface="+mn-ea"/>
              <a:ea typeface="+mn-ea"/>
            </a:endParaRPr>
          </a:p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 dirty="0" smtClean="0">
                <a:latin typeface="+mn-ea"/>
                <a:ea typeface="+mn-ea"/>
              </a:rPr>
              <a:t>・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自分だけのお気に入りの楽曲を見つけたい</a:t>
            </a:r>
            <a:endParaRPr lang="en-US" altLang="ja-JP" sz="28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sz="2800" b="0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+mn-ea"/>
              <a:ea typeface="+mn-ea"/>
              <a:sym typeface="Calibri"/>
            </a:endParaRPr>
          </a:p>
          <a:p>
            <a:pPr marL="0" marR="0" indent="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・</a:t>
            </a:r>
            <a:r>
              <a:rPr lang="en-US" altLang="ja-JP" sz="2800" dirty="0" err="1" smtClean="0">
                <a:solidFill>
                  <a:schemeClr val="tx1"/>
                </a:solidFill>
                <a:latin typeface="+mn-ea"/>
                <a:ea typeface="+mn-ea"/>
              </a:rPr>
              <a:t>Youtube</a:t>
            </a:r>
            <a:r>
              <a:rPr lang="ja-JP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が好きで様々な音楽を探したりもする</a:t>
            </a:r>
            <a:endParaRPr kumimoji="0" lang="en-US" altLang="ja-JP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ea"/>
              <a:ea typeface="+mn-e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40952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スライド番号プレースホルダー 3"/>
          <p:cNvSpPr txBox="1">
            <a:spLocks noGrp="1"/>
          </p:cNvSpPr>
          <p:nvPr>
            <p:ph type="sldNum" sz="quarter" idx="2"/>
          </p:nvPr>
        </p:nvSpPr>
        <p:spPr>
          <a:xfrm>
            <a:off x="8519223" y="6569394"/>
            <a:ext cx="167577" cy="2120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noFill/>
          <a:ln w="127000" cap="flat">
            <a:solidFill>
              <a:srgbClr val="1F497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テキスト ボックス 10"/>
          <p:cNvSpPr txBox="1"/>
          <p:nvPr/>
        </p:nvSpPr>
        <p:spPr>
          <a:xfrm>
            <a:off x="869683" y="2126612"/>
            <a:ext cx="7889337" cy="4031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新人アーティストをいち早く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見つけたい人がいる。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純粋にミュージシャンを応援したいという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気持ちを持ってる人がいる。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ja-JP" sz="3200" dirty="0">
              <a:latin typeface="+mn-ea"/>
              <a:ea typeface="+mn-e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音楽を続けてほしいからお金を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支払う場所を探している。</a:t>
            </a: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67213" y="512231"/>
            <a:ext cx="8437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800" dirty="0" smtClean="0">
                <a:latin typeface="Lucida Calligraphy"/>
                <a:cs typeface="Lucida Calligraphy"/>
              </a:rPr>
              <a:t>「</a:t>
            </a:r>
            <a:r>
              <a:rPr kumimoji="1" lang="en-US" altLang="ja-JP" sz="4800" dirty="0" err="1" smtClean="0">
                <a:latin typeface="Lucida Calligraphy"/>
                <a:cs typeface="Lucida Calligraphy"/>
              </a:rPr>
              <a:t>Streeming</a:t>
            </a:r>
            <a:r>
              <a:rPr kumimoji="1" lang="ja-JP" altLang="en-US" sz="4800" dirty="0" smtClean="0">
                <a:latin typeface="Lucida Calligraphy"/>
                <a:cs typeface="Lucida Calligraphy"/>
              </a:rPr>
              <a:t>」</a:t>
            </a:r>
            <a:r>
              <a:rPr kumimoji="1" lang="ja-JP" altLang="en-US" sz="3600" dirty="0" smtClean="0">
                <a:latin typeface="+mn-ea"/>
                <a:ea typeface="+mn-ea"/>
                <a:cs typeface="Lucida Calligraphy"/>
              </a:rPr>
              <a:t>にお金を払うか？</a:t>
            </a:r>
            <a:endParaRPr lang="ja-JP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18270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スライド番号プレースホルダー 3"/>
          <p:cNvSpPr txBox="1">
            <a:spLocks noGrp="1"/>
          </p:cNvSpPr>
          <p:nvPr>
            <p:ph type="sldNum" sz="quarter" idx="2"/>
          </p:nvPr>
        </p:nvSpPr>
        <p:spPr>
          <a:xfrm>
            <a:off x="8519223" y="6569394"/>
            <a:ext cx="167577" cy="2120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noFill/>
          <a:ln w="127000" cap="flat">
            <a:solidFill>
              <a:srgbClr val="1F497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正方形/長方形 11"/>
          <p:cNvSpPr/>
          <p:nvPr/>
        </p:nvSpPr>
        <p:spPr>
          <a:xfrm>
            <a:off x="1057018" y="512231"/>
            <a:ext cx="70528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800" dirty="0" smtClean="0">
                <a:latin typeface="Lucida Calligraphy"/>
                <a:cs typeface="Lucida Calligraphy"/>
              </a:rPr>
              <a:t>「</a:t>
            </a:r>
            <a:r>
              <a:rPr kumimoji="1" lang="en-US" altLang="ja-JP" sz="4800" dirty="0" err="1" smtClean="0">
                <a:latin typeface="Lucida Calligraphy"/>
                <a:cs typeface="Lucida Calligraphy"/>
              </a:rPr>
              <a:t>Streeming</a:t>
            </a:r>
            <a:r>
              <a:rPr kumimoji="1" lang="ja-JP" altLang="en-US" sz="4800" dirty="0" smtClean="0">
                <a:latin typeface="Lucida Calligraphy"/>
                <a:cs typeface="Lucida Calligraphy"/>
              </a:rPr>
              <a:t>」</a:t>
            </a:r>
            <a:r>
              <a:rPr kumimoji="1" lang="ja-JP" altLang="en-US" sz="3600" dirty="0" smtClean="0">
                <a:latin typeface="Lucida Calligraphy"/>
                <a:cs typeface="Lucida Calligraphy"/>
              </a:rPr>
              <a:t>の料金体系</a:t>
            </a:r>
            <a:endParaRPr lang="ja-JP" altLang="en-US" sz="3600" dirty="0">
              <a:latin typeface="+mn-ea"/>
              <a:ea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4512" y="1880158"/>
            <a:ext cx="8299706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ミュージシャン</a:t>
            </a:r>
            <a:r>
              <a:rPr lang="ja-JP" altLang="en-US" sz="3200" dirty="0" smtClean="0">
                <a:latin typeface="+mn-ea"/>
                <a:ea typeface="+mn-ea"/>
              </a:rPr>
              <a:t>は</a:t>
            </a: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自分</a:t>
            </a: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の楽曲に好きなよう</a:t>
            </a: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に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値段を</a:t>
            </a:r>
            <a:r>
              <a:rPr lang="ja-JP" altLang="en-US" sz="3200" dirty="0" smtClean="0">
                <a:latin typeface="+mn-ea"/>
                <a:ea typeface="+mn-ea"/>
              </a:rPr>
              <a:t>設定</a:t>
            </a:r>
            <a:r>
              <a:rPr lang="ja-JP" altLang="en-US" sz="3200" dirty="0" smtClean="0">
                <a:latin typeface="+mn-ea"/>
                <a:ea typeface="+mn-ea"/>
              </a:rPr>
              <a:t>したり、月額フォローを</a:t>
            </a:r>
            <a:endParaRPr lang="en-US" altLang="ja-JP" sz="3200" dirty="0" smtClean="0">
              <a:latin typeface="+mn-ea"/>
              <a:ea typeface="+mn-e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受け付けたりできます。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ミュージシャンに応援の意味の</a:t>
            </a:r>
            <a:endParaRPr lang="en-US" altLang="ja-JP" sz="3200" dirty="0" smtClean="0">
              <a:latin typeface="+mn-ea"/>
              <a:ea typeface="+mn-e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 dirty="0" smtClean="0">
                <a:latin typeface="+mn-ea"/>
                <a:ea typeface="+mn-ea"/>
              </a:rPr>
              <a:t>投げ銭を行うこともできます。</a:t>
            </a:r>
            <a:endParaRPr lang="en-US" altLang="ja-JP" sz="3200" dirty="0" smtClean="0">
              <a:latin typeface="+mn-ea"/>
              <a:ea typeface="+mn-ea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グッズ購入やクラウド</a:t>
            </a:r>
            <a:endParaRPr kumimoji="0" lang="en-US" altLang="ja-JP" sz="32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ファンディングも</a:t>
            </a: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行え</a:t>
            </a: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るようにします</a:t>
            </a:r>
            <a:r>
              <a:rPr kumimoji="0" lang="ja-JP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。</a:t>
            </a:r>
            <a:endParaRPr kumimoji="0" lang="ja-JP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37902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">
  <a:themeElements>
    <a:clrScheme name="simp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simple">
      <a:majorFont>
        <a:latin typeface="Helvetica"/>
        <a:ea typeface="Helvetica"/>
        <a:cs typeface="Helvetica"/>
      </a:majorFont>
      <a:minorFont>
        <a:latin typeface="游ゴシック体 ミディアム"/>
        <a:ea typeface="游ゴシック体 ミディアム"/>
        <a:cs typeface="游ゴシック体 ミディアム"/>
      </a:minorFont>
    </a:fontScheme>
    <a:fmtScheme name="simp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">
  <a:themeElements>
    <a:clrScheme name="simp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simple">
      <a:majorFont>
        <a:latin typeface="Helvetica"/>
        <a:ea typeface="Helvetica"/>
        <a:cs typeface="Helvetica"/>
      </a:majorFont>
      <a:minorFont>
        <a:latin typeface="游ゴシック体 ミディアム"/>
        <a:ea typeface="游ゴシック体 ミディアム"/>
        <a:cs typeface="游ゴシック体 ミディアム"/>
      </a:minorFont>
    </a:fontScheme>
    <a:fmtScheme name="simp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4376</TotalTime>
  <Words>643</Words>
  <Application>Microsoft Macintosh PowerPoint</Application>
  <PresentationFormat>画面に合わせる (4:3)</PresentationFormat>
  <Paragraphs>135</Paragraphs>
  <Slides>16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simple</vt:lpstr>
      <vt:lpstr>みんなの音楽コミュニティサービス Streeming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輪読会 2017 第n章　章のタイトル</dc:title>
  <cp:lastModifiedBy>kubo shizuma</cp:lastModifiedBy>
  <cp:revision>159</cp:revision>
  <dcterms:modified xsi:type="dcterms:W3CDTF">2018-07-11T08:54:10Z</dcterms:modified>
</cp:coreProperties>
</file>