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图片 1" descr="11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34460"/>
            <a:ext cx="5648960" cy="2899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TextBox 2"/>
          <p:cNvSpPr txBox="1"/>
          <p:nvPr/>
        </p:nvSpPr>
        <p:spPr>
          <a:xfrm>
            <a:off x="193675" y="374650"/>
            <a:ext cx="32302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itchFamily="82" charset="0"/>
              </a:rPr>
              <a:t>直截了当的交互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itchFamily="82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7015" y="958215"/>
            <a:ext cx="4436745" cy="3103245"/>
            <a:chOff x="2282" y="1702"/>
            <a:chExt cx="6987" cy="4887"/>
          </a:xfrm>
        </p:grpSpPr>
        <p:sp>
          <p:nvSpPr>
            <p:cNvPr id="2" name="文本框 1"/>
            <p:cNvSpPr txBox="1"/>
            <p:nvPr/>
          </p:nvSpPr>
          <p:spPr>
            <a:xfrm>
              <a:off x="2282" y="2107"/>
              <a:ext cx="2252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顶部导航栏：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" name="图片 2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0" y="1702"/>
              <a:ext cx="1365" cy="40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723" y="2122"/>
              <a:ext cx="21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首页链接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图片 4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5" y="1732"/>
              <a:ext cx="675" cy="390"/>
            </a:xfrm>
            <a:prstGeom prst="rect">
              <a:avLst/>
            </a:prstGeom>
          </p:spPr>
        </p:pic>
        <p:pic>
          <p:nvPicPr>
            <p:cNvPr id="6" name="图片 5" descr="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5" y="1747"/>
              <a:ext cx="990" cy="36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223" y="2122"/>
              <a:ext cx="19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登陆 注册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07" y="2933"/>
              <a:ext cx="14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搜索框：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" name="图片 10" descr="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3" y="2883"/>
              <a:ext cx="4456" cy="63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651" y="3703"/>
              <a:ext cx="1806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页面导航：</a:t>
              </a:r>
              <a:endPara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  <p:pic>
          <p:nvPicPr>
            <p:cNvPr id="14" name="图片 13" descr="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3" y="3703"/>
              <a:ext cx="2520" cy="52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651" y="4504"/>
              <a:ext cx="17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邮件信息：</a:t>
              </a:r>
              <a:endPara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  <p:pic>
          <p:nvPicPr>
            <p:cNvPr id="16" name="图片 15" descr="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3" y="4504"/>
              <a:ext cx="4413" cy="1505"/>
            </a:xfrm>
            <a:prstGeom prst="rect">
              <a:avLst/>
            </a:prstGeom>
          </p:spPr>
        </p:pic>
        <p:cxnSp>
          <p:nvCxnSpPr>
            <p:cNvPr id="17" name="直接箭头连接符 16"/>
            <p:cNvCxnSpPr/>
            <p:nvPr/>
          </p:nvCxnSpPr>
          <p:spPr>
            <a:xfrm flipH="1">
              <a:off x="8221" y="4868"/>
              <a:ext cx="487" cy="58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7223" y="5084"/>
              <a:ext cx="526" cy="57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869" y="6009"/>
              <a:ext cx="137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购物：</a:t>
              </a:r>
              <a:endPara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5" name="图片 24" descr="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0" y="6097"/>
              <a:ext cx="2535" cy="405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4968875" y="958215"/>
            <a:ext cx="6926580" cy="4295775"/>
            <a:chOff x="7721" y="664"/>
            <a:chExt cx="10908" cy="6765"/>
          </a:xfrm>
        </p:grpSpPr>
        <p:grpSp>
          <p:nvGrpSpPr>
            <p:cNvPr id="35" name="组合 34"/>
            <p:cNvGrpSpPr/>
            <p:nvPr/>
          </p:nvGrpSpPr>
          <p:grpSpPr>
            <a:xfrm>
              <a:off x="7721" y="664"/>
              <a:ext cx="10908" cy="4724"/>
              <a:chOff x="723" y="664"/>
              <a:chExt cx="18368" cy="321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31" y="664"/>
                <a:ext cx="1750" cy="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sym typeface="+mn-ea"/>
                  </a:rPr>
                  <a:t>多层架构： </a:t>
                </a:r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31" y="1424"/>
                <a:ext cx="1750" cy="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sym typeface="+mn-ea"/>
                  </a:rPr>
                  <a:t>合理布局： </a:t>
                </a:r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775" y="664"/>
                <a:ext cx="8504" cy="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分为上中下，分别为导航栏，图书信息，版权信息</a:t>
                </a:r>
                <a:endParaRPr lang="zh-CN" altLang="en-US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775" y="1424"/>
                <a:ext cx="15178" cy="1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导航，搜索位置显而易见，符合用户习惯；文字，图片，色彩构成风格统一，协调的主题。</a:t>
                </a:r>
                <a:endParaRPr lang="zh-CN" altLang="en-US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  <a:p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使用</a:t>
                </a:r>
                <a:r>
                  <a:rPr lang="en-US" altLang="zh-CN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table</a:t>
                </a:r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，</a:t>
                </a:r>
                <a:r>
                  <a:rPr lang="en-US" altLang="zh-CN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frame</a:t>
                </a:r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，</a:t>
                </a:r>
                <a:r>
                  <a:rPr lang="en-US" altLang="zh-CN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div</a:t>
                </a:r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等配合</a:t>
                </a:r>
                <a:r>
                  <a:rPr lang="en-US" altLang="zh-CN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css</a:t>
                </a:r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，使模块，图书信息等排列整齐</a:t>
                </a:r>
                <a:endParaRPr lang="zh-CN" altLang="en-US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23" y="2902"/>
                <a:ext cx="3321" cy="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sym typeface="+mn-ea"/>
                  </a:rPr>
                  <a:t>特征鲜明： </a:t>
                </a:r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621" y="2902"/>
                <a:ext cx="15470" cy="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书的图片，标题等突出书店特征。标识位置显著</a:t>
                </a:r>
                <a:endParaRPr lang="zh-CN" altLang="en-US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31" y="3483"/>
                <a:ext cx="3103" cy="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sym typeface="+mn-ea"/>
                  </a:rPr>
                  <a:t>线框分割： </a:t>
                </a:r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934" y="3483"/>
                <a:ext cx="14844" cy="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线框与按钮颜色的配合，增强界面友好性，易操作性</a:t>
                </a:r>
                <a:endParaRPr lang="zh-CN" altLang="en-US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7785" y="5643"/>
              <a:ext cx="8788" cy="1786"/>
              <a:chOff x="11472" y="4656"/>
              <a:chExt cx="6481" cy="300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1472" y="4656"/>
                <a:ext cx="1750" cy="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sym typeface="+mn-ea"/>
                  </a:rPr>
                  <a:t>页面引导： </a:t>
                </a:r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3320" y="4656"/>
                <a:ext cx="4633" cy="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提供返回首页，返回继续购物等引导</a:t>
                </a:r>
                <a:endParaRPr lang="zh-CN" altLang="en-US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1472" y="5951"/>
                <a:ext cx="1750" cy="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sym typeface="+mn-ea"/>
                  </a:rPr>
                  <a:t>美学设计： </a:t>
                </a:r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3320" y="5951"/>
                <a:ext cx="4633" cy="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rPr>
                  <a:t>简约的风格，暗淡之间分隔元素，亮丽和谐的按钮</a:t>
                </a:r>
                <a:endParaRPr lang="zh-CN" altLang="en-US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1" descr="m_12959310106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7145"/>
            <a:ext cx="12212320" cy="689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222750" y="149225"/>
            <a:ext cx="5386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</a:rPr>
              <a:t>内容设计</a:t>
            </a:r>
            <a:r>
              <a:rPr lang="en-US" altLang="zh-CN" sz="3200">
                <a:solidFill>
                  <a:schemeClr val="accent1"/>
                </a:solidFill>
              </a:rPr>
              <a:t>——“</a:t>
            </a:r>
            <a:r>
              <a:rPr lang="zh-CN" altLang="en-US" sz="3200">
                <a:solidFill>
                  <a:schemeClr val="accent1"/>
                </a:solidFill>
              </a:rPr>
              <a:t>内容为王</a:t>
            </a:r>
            <a:r>
              <a:rPr lang="en-US" altLang="zh-CN" sz="3200">
                <a:solidFill>
                  <a:schemeClr val="accent1"/>
                </a:solidFill>
              </a:rPr>
              <a:t>”</a:t>
            </a:r>
            <a:endParaRPr lang="en-US" altLang="zh-CN" sz="32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22750" y="732790"/>
            <a:ext cx="68745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·</a:t>
            </a:r>
            <a:r>
              <a:rPr lang="zh-CN" altLang="en-US" sz="2400" b="1"/>
              <a:t>首页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用户导航栏</a:t>
            </a:r>
            <a:r>
              <a:rPr lang="en-US" altLang="zh-CN" b="1"/>
              <a:t>——</a:t>
            </a:r>
            <a:r>
              <a:rPr lang="zh-CN" altLang="en-US" b="1"/>
              <a:t>便于用户的登陆、注册。（每个页面均提供该组件）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搜索栏</a:t>
            </a:r>
            <a:r>
              <a:rPr lang="en-US" altLang="zh-CN" b="1"/>
              <a:t>——</a:t>
            </a:r>
            <a:r>
              <a:rPr lang="zh-CN" altLang="en-US" b="1"/>
              <a:t>便于用户搜索想要的图书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联系信息</a:t>
            </a:r>
            <a:r>
              <a:rPr lang="en-US" altLang="zh-CN" b="1"/>
              <a:t>——</a:t>
            </a:r>
            <a:r>
              <a:rPr lang="zh-CN" altLang="en-US" b="1"/>
              <a:t>便于作者或出版社与网站进行商业联系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书籍推荐</a:t>
            </a:r>
            <a:r>
              <a:rPr lang="en-US" altLang="zh-CN" b="1"/>
              <a:t>——</a:t>
            </a:r>
            <a:r>
              <a:rPr lang="zh-CN" altLang="en-US" b="1"/>
              <a:t>为用户推荐网站精选的图书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4317365" y="3137535"/>
            <a:ext cx="9383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</a:rPr>
              <a:t>功能设计</a:t>
            </a:r>
            <a:r>
              <a:rPr lang="en-US" altLang="zh-CN" sz="3200">
                <a:solidFill>
                  <a:schemeClr val="accent1"/>
                </a:solidFill>
              </a:rPr>
              <a:t>——</a:t>
            </a:r>
            <a:r>
              <a:rPr lang="zh-CN" altLang="en-US" sz="3200">
                <a:solidFill>
                  <a:schemeClr val="accent1"/>
                </a:solidFill>
              </a:rPr>
              <a:t>实用、简单、好用、耐用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17365" y="3689668"/>
            <a:ext cx="5080000" cy="318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5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15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公共模块</a:t>
            </a:r>
            <a:r>
              <a:rPr lang="zh-CN" altLang="en-US" sz="15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账号的注册、登录、注销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转账交易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会话 </a:t>
            </a:r>
            <a:endParaRPr lang="zh-CN" altLang="en-US" sz="15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5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15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图书提供者模块：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商户或出版社的认证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图书信息的增删改查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浏览用户购买图书信息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浏览用户意见信息 </a:t>
            </a:r>
            <a:endParaRPr lang="zh-CN" altLang="en-US" sz="15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5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15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图书购买者模块：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浏览与查找图书信息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提交购买图书订单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修改个人信息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4)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添加图书评论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Malgun Gothic</vt:lpstr>
      <vt:lpstr>Algerian</vt:lpstr>
      <vt:lpstr>Calibri</vt:lpstr>
      <vt:lpstr>微软雅黑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WPS_126090661</cp:lastModifiedBy>
  <cp:revision>10</cp:revision>
  <dcterms:created xsi:type="dcterms:W3CDTF">2018-06-17T13:36:00Z</dcterms:created>
  <dcterms:modified xsi:type="dcterms:W3CDTF">2018-06-18T12:55:53Z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