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56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875" autoAdjust="0"/>
  </p:normalViewPr>
  <p:slideViewPr>
    <p:cSldViewPr snapToGrid="0" showGuides="1">
      <p:cViewPr varScale="1">
        <p:scale>
          <a:sx n="43" d="100"/>
          <a:sy n="43" d="100"/>
        </p:scale>
        <p:origin x="1500" y="3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AB135-9152-4156-AD36-C51490B2F33B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FF91C-F7F6-4A79-BDE2-07ED2A6D7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38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3-roadmap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w3.org/TR/css3-animations/" TargetMode="External"/><Relationship Id="rId5" Type="http://schemas.openxmlformats.org/officeDocument/2006/relationships/hyperlink" Target="http://www.w3.org/TR/css3-transitions/" TargetMode="External"/><Relationship Id="rId4" Type="http://schemas.openxmlformats.org/officeDocument/2006/relationships/hyperlink" Target="http://www.w3.org/TR/css3-2d-transforms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plus.com/content/css3-transfor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%C3%A9zier_curv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3-animations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3-animations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3-animations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plus.com/content/css3-transition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plus.com/content/css3-transition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SVG/coords.html#RotationDefine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SVG/coords.html#SkewXDefine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SVG/coords.html#TransformMatrixDefined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w3.org/TR/css3-transitions/" TargetMode="External"/><Relationship Id="rId4" Type="http://schemas.openxmlformats.org/officeDocument/2006/relationships/hyperlink" Target="http://www.w3.org/TR/css3-roadmap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关于</a:t>
            </a:r>
            <a:r>
              <a:rPr lang="en-US" altLang="zh-CN" dirty="0" smtClean="0">
                <a:effectLst/>
                <a:hlinkClick r:id="rId3"/>
              </a:rPr>
              <a:t>CSS3</a:t>
            </a:r>
            <a:r>
              <a:rPr lang="zh-CN" altLang="en-US" dirty="0" smtClean="0">
                <a:effectLst/>
              </a:rPr>
              <a:t>制作动画的几个属性：</a:t>
            </a:r>
            <a:r>
              <a:rPr lang="zh-CN" altLang="en-US" b="1" dirty="0" smtClean="0">
                <a:effectLst/>
                <a:hlinkClick r:id="rId4"/>
              </a:rPr>
              <a:t>变形</a:t>
            </a:r>
            <a:r>
              <a:rPr lang="en-US" altLang="zh-CN" b="1" dirty="0" smtClean="0">
                <a:effectLst/>
                <a:hlinkClick r:id="rId4"/>
              </a:rPr>
              <a:t>(transform)</a:t>
            </a:r>
            <a:r>
              <a:rPr lang="zh-CN" altLang="en-US" b="1" dirty="0" smtClean="0">
                <a:effectLst/>
              </a:rPr>
              <a:t>、</a:t>
            </a:r>
            <a:r>
              <a:rPr lang="zh-CN" altLang="en-US" b="1" dirty="0" smtClean="0">
                <a:effectLst/>
                <a:hlinkClick r:id="rId5"/>
              </a:rPr>
              <a:t>转换</a:t>
            </a:r>
            <a:r>
              <a:rPr lang="en-US" altLang="zh-CN" b="1" dirty="0" smtClean="0">
                <a:effectLst/>
                <a:hlinkClick r:id="rId5"/>
              </a:rPr>
              <a:t>(transition)</a:t>
            </a:r>
            <a:r>
              <a:rPr lang="zh-CN" altLang="en-US" b="1" dirty="0" smtClean="0">
                <a:effectLst/>
              </a:rPr>
              <a:t>和</a:t>
            </a:r>
            <a:r>
              <a:rPr lang="zh-CN" altLang="en-US" b="1" dirty="0" smtClean="0">
                <a:effectLst/>
                <a:hlinkClick r:id="rId6"/>
              </a:rPr>
              <a:t>动画</a:t>
            </a:r>
            <a:r>
              <a:rPr lang="en-US" altLang="zh-CN" b="1" dirty="0" smtClean="0">
                <a:effectLst/>
                <a:hlinkClick r:id="rId6"/>
              </a:rPr>
              <a:t>(animation)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56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transition</a:t>
            </a:r>
            <a:r>
              <a:rPr lang="zh-CN" altLang="en-US" dirty="0" smtClean="0"/>
              <a:t>主要包含四个属性值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56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transition-property</a:t>
            </a:r>
            <a:r>
              <a:rPr lang="zh-CN" altLang="en-US" dirty="0" smtClean="0">
                <a:effectLst/>
              </a:rPr>
              <a:t>是用来</a:t>
            </a:r>
            <a:r>
              <a:rPr lang="zh-CN" altLang="en-US" b="1" dirty="0" smtClean="0">
                <a:effectLst/>
              </a:rPr>
              <a:t>指定当元素其中一个属性改变时执行</a:t>
            </a:r>
            <a:r>
              <a:rPr lang="en-US" altLang="zh-CN" b="1" dirty="0" smtClean="0">
                <a:effectLst/>
              </a:rPr>
              <a:t>transition</a:t>
            </a:r>
            <a:r>
              <a:rPr lang="zh-CN" altLang="en-US" b="1" dirty="0" smtClean="0">
                <a:effectLst/>
              </a:rPr>
              <a:t>效果</a:t>
            </a:r>
            <a:r>
              <a:rPr lang="zh-CN" altLang="en-US" dirty="0" smtClean="0">
                <a:effectLst/>
              </a:rPr>
              <a:t>，其主要有以下几个值：</a:t>
            </a:r>
            <a:r>
              <a:rPr lang="en-US" altLang="zh-CN" dirty="0" smtClean="0">
                <a:effectLst/>
              </a:rPr>
              <a:t>none(</a:t>
            </a:r>
            <a:r>
              <a:rPr lang="zh-CN" altLang="en-US" dirty="0" smtClean="0">
                <a:effectLst/>
              </a:rPr>
              <a:t>没有属性改变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；</a:t>
            </a:r>
            <a:r>
              <a:rPr lang="en-US" altLang="zh-CN" b="1" dirty="0" smtClean="0">
                <a:effectLst/>
              </a:rPr>
              <a:t>all</a:t>
            </a:r>
            <a:r>
              <a:rPr lang="zh-CN" altLang="en-US" b="1" dirty="0" smtClean="0">
                <a:effectLst/>
              </a:rPr>
              <a:t>（所有属性改变）这个也是其默认值</a:t>
            </a:r>
            <a:r>
              <a:rPr lang="zh-CN" altLang="en-US" dirty="0" smtClean="0">
                <a:effectLst/>
              </a:rPr>
              <a:t>；</a:t>
            </a:r>
            <a:r>
              <a:rPr lang="en-US" altLang="zh-CN" dirty="0" smtClean="0">
                <a:effectLst/>
              </a:rPr>
              <a:t>indent</a:t>
            </a:r>
            <a:r>
              <a:rPr lang="zh-CN" altLang="en-US" dirty="0" smtClean="0">
                <a:effectLst/>
              </a:rPr>
              <a:t>（元素属性名）。当其值为</a:t>
            </a:r>
            <a:r>
              <a:rPr lang="en-US" altLang="zh-CN" dirty="0" smtClean="0">
                <a:effectLst/>
              </a:rPr>
              <a:t>none</a:t>
            </a:r>
            <a:r>
              <a:rPr lang="zh-CN" altLang="en-US" dirty="0" smtClean="0">
                <a:effectLst/>
              </a:rPr>
              <a:t>时，</a:t>
            </a:r>
            <a:r>
              <a:rPr lang="en-US" altLang="zh-CN" dirty="0" smtClean="0">
                <a:effectLst/>
              </a:rPr>
              <a:t>transition</a:t>
            </a:r>
            <a:r>
              <a:rPr lang="zh-CN" altLang="en-US" dirty="0" smtClean="0">
                <a:effectLst/>
              </a:rPr>
              <a:t>马上停止执行，当指定为</a:t>
            </a:r>
            <a:r>
              <a:rPr lang="en-US" altLang="zh-CN" dirty="0" smtClean="0">
                <a:effectLst/>
              </a:rPr>
              <a:t>all</a:t>
            </a:r>
            <a:r>
              <a:rPr lang="zh-CN" altLang="en-US" dirty="0" smtClean="0">
                <a:effectLst/>
              </a:rPr>
              <a:t>时，则元素产生任何属性值变化时都将执行</a:t>
            </a:r>
            <a:r>
              <a:rPr lang="en-US" altLang="zh-CN" dirty="0" smtClean="0">
                <a:effectLst/>
              </a:rPr>
              <a:t>transition</a:t>
            </a:r>
            <a:r>
              <a:rPr lang="zh-CN" altLang="en-US" dirty="0" smtClean="0">
                <a:effectLst/>
              </a:rPr>
              <a:t>效果，</a:t>
            </a:r>
            <a:r>
              <a:rPr lang="en-US" altLang="zh-CN" dirty="0" err="1" smtClean="0">
                <a:effectLst/>
              </a:rPr>
              <a:t>ident</a:t>
            </a:r>
            <a:r>
              <a:rPr lang="zh-CN" altLang="en-US" dirty="0" smtClean="0">
                <a:effectLst/>
              </a:rPr>
              <a:t>是可以指定元素的某一个属性值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color: </a:t>
            </a:r>
            <a:r>
              <a:rPr lang="zh-CN" altLang="en-US" dirty="0" smtClean="0">
                <a:effectLst/>
              </a:rPr>
              <a:t>通过红、绿、蓝和透明度组件变换（每个数值处理）如：</a:t>
            </a:r>
            <a:r>
              <a:rPr lang="en-US" altLang="zh-CN" dirty="0" smtClean="0">
                <a:effectLst/>
              </a:rPr>
              <a:t>background-</a:t>
            </a:r>
            <a:r>
              <a:rPr lang="en-US" altLang="zh-CN" dirty="0" err="1" smtClean="0">
                <a:effectLst/>
              </a:rPr>
              <a:t>color,border</a:t>
            </a:r>
            <a:r>
              <a:rPr lang="en-US" altLang="zh-CN" dirty="0" smtClean="0">
                <a:effectLst/>
              </a:rPr>
              <a:t>-</a:t>
            </a:r>
            <a:r>
              <a:rPr lang="en-US" altLang="zh-CN" dirty="0" err="1" smtClean="0">
                <a:effectLst/>
              </a:rPr>
              <a:t>color,color,outline</a:t>
            </a:r>
            <a:r>
              <a:rPr lang="en-US" altLang="zh-CN" dirty="0" smtClean="0">
                <a:effectLst/>
              </a:rPr>
              <a:t>-color</a:t>
            </a:r>
            <a:r>
              <a:rPr lang="zh-CN" altLang="en-US" dirty="0" smtClean="0">
                <a:effectLst/>
              </a:rPr>
              <a:t>等</a:t>
            </a:r>
            <a:r>
              <a:rPr lang="en-US" altLang="zh-CN" dirty="0" err="1" smtClean="0">
                <a:effectLst/>
              </a:rPr>
              <a:t>css</a:t>
            </a:r>
            <a:r>
              <a:rPr lang="zh-CN" altLang="en-US" dirty="0" smtClean="0">
                <a:effectLst/>
              </a:rPr>
              <a:t>属性；</a:t>
            </a:r>
          </a:p>
          <a:p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length: </a:t>
            </a:r>
            <a:r>
              <a:rPr lang="zh-CN" altLang="en-US" dirty="0" smtClean="0">
                <a:effectLst/>
              </a:rPr>
              <a:t>真实的数字 如：</a:t>
            </a:r>
            <a:r>
              <a:rPr lang="en-US" altLang="zh-CN" dirty="0" smtClean="0">
                <a:effectLst/>
              </a:rPr>
              <a:t>word-spacing,width,vertical-align,top,right,bottom,left,padding,outline-width,margin,min-width,min-height,max-width,max-height,line-height,height,border-width,border-spacing,background-position</a:t>
            </a:r>
            <a:r>
              <a:rPr lang="zh-CN" altLang="en-US" dirty="0" smtClean="0">
                <a:effectLst/>
              </a:rPr>
              <a:t>等属性；</a:t>
            </a:r>
          </a:p>
          <a:p>
            <a:r>
              <a:rPr lang="en-US" altLang="zh-CN" dirty="0" smtClean="0">
                <a:effectLst/>
              </a:rPr>
              <a:t>3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percentage:</a:t>
            </a:r>
            <a:r>
              <a:rPr lang="zh-CN" altLang="en-US" dirty="0" smtClean="0">
                <a:effectLst/>
              </a:rPr>
              <a:t>真实的数字 如：</a:t>
            </a:r>
            <a:r>
              <a:rPr lang="en-US" altLang="zh-CN" dirty="0" smtClean="0">
                <a:effectLst/>
              </a:rPr>
              <a:t>word-spacing,width,vertical-align</a:t>
            </a:r>
            <a:r>
              <a:rPr lang="en-US" altLang="zh-CN" b="1" dirty="0" smtClean="0">
                <a:effectLst/>
              </a:rPr>
              <a:t>,top,right,bottom,left</a:t>
            </a:r>
            <a:r>
              <a:rPr lang="en-US" altLang="zh-CN" dirty="0" smtClean="0">
                <a:effectLst/>
              </a:rPr>
              <a:t>,min-width,min-height,max-width,max-height,line-height,height,background-position</a:t>
            </a:r>
            <a:r>
              <a:rPr lang="zh-CN" altLang="en-US" dirty="0" smtClean="0">
                <a:effectLst/>
              </a:rPr>
              <a:t>等属性；</a:t>
            </a:r>
          </a:p>
          <a:p>
            <a:r>
              <a:rPr lang="en-US" altLang="zh-CN" dirty="0" smtClean="0">
                <a:effectLst/>
              </a:rPr>
              <a:t>4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integer</a:t>
            </a:r>
            <a:r>
              <a:rPr lang="zh-CN" altLang="en-US" dirty="0" smtClean="0">
                <a:effectLst/>
              </a:rPr>
              <a:t>离散步骤（整个数字），在真实的数字空间，以及使用</a:t>
            </a:r>
            <a:r>
              <a:rPr lang="en-US" altLang="zh-CN" dirty="0" smtClean="0">
                <a:effectLst/>
              </a:rPr>
              <a:t>floor()</a:t>
            </a:r>
            <a:r>
              <a:rPr lang="zh-CN" altLang="en-US" dirty="0" smtClean="0">
                <a:effectLst/>
              </a:rPr>
              <a:t>转换为整数时发生 如：</a:t>
            </a:r>
            <a:r>
              <a:rPr lang="en-US" altLang="zh-CN" dirty="0" smtClean="0">
                <a:effectLst/>
              </a:rPr>
              <a:t>outline-</a:t>
            </a:r>
            <a:r>
              <a:rPr lang="en-US" altLang="zh-CN" dirty="0" err="1" smtClean="0">
                <a:effectLst/>
              </a:rPr>
              <a:t>offset,z</a:t>
            </a:r>
            <a:r>
              <a:rPr lang="en-US" altLang="zh-CN" dirty="0" smtClean="0">
                <a:effectLst/>
              </a:rPr>
              <a:t>-index</a:t>
            </a:r>
            <a:r>
              <a:rPr lang="zh-CN" altLang="en-US" dirty="0" smtClean="0">
                <a:effectLst/>
              </a:rPr>
              <a:t>等属性；</a:t>
            </a:r>
          </a:p>
          <a:p>
            <a:r>
              <a:rPr lang="en-US" altLang="zh-CN" dirty="0" smtClean="0">
                <a:effectLst/>
              </a:rPr>
              <a:t>5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number</a:t>
            </a:r>
            <a:r>
              <a:rPr lang="zh-CN" altLang="en-US" dirty="0" smtClean="0">
                <a:effectLst/>
              </a:rPr>
              <a:t>真实的（浮点型）数值，如：</a:t>
            </a:r>
            <a:r>
              <a:rPr lang="en-US" altLang="zh-CN" dirty="0" err="1" smtClean="0">
                <a:effectLst/>
              </a:rPr>
              <a:t>zoom,opacity,font</a:t>
            </a:r>
            <a:r>
              <a:rPr lang="en-US" altLang="zh-CN" dirty="0" smtClean="0">
                <a:effectLst/>
              </a:rPr>
              <a:t>-weight,</a:t>
            </a:r>
            <a:r>
              <a:rPr lang="zh-CN" altLang="en-US" dirty="0" smtClean="0">
                <a:effectLst/>
              </a:rPr>
              <a:t>等属性；</a:t>
            </a:r>
          </a:p>
          <a:p>
            <a:r>
              <a:rPr lang="en-US" altLang="zh-CN" dirty="0" smtClean="0">
                <a:effectLst/>
              </a:rPr>
              <a:t>6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transform list:</a:t>
            </a:r>
            <a:r>
              <a:rPr lang="zh-CN" altLang="en-US" dirty="0" smtClean="0">
                <a:effectLst/>
              </a:rPr>
              <a:t>详情请参阅：</a:t>
            </a:r>
            <a:r>
              <a:rPr lang="en-US" altLang="zh-CN" dirty="0" smtClean="0">
                <a:effectLst/>
              </a:rPr>
              <a:t>《</a:t>
            </a:r>
            <a:r>
              <a:rPr lang="en-US" altLang="zh-CN" dirty="0" smtClean="0">
                <a:effectLst/>
                <a:hlinkClick r:id="rId3"/>
              </a:rPr>
              <a:t>CSS3 Transform</a:t>
            </a:r>
            <a:r>
              <a:rPr lang="en-US" altLang="zh-CN" dirty="0" smtClean="0">
                <a:effectLst/>
              </a:rPr>
              <a:t>》</a:t>
            </a:r>
          </a:p>
          <a:p>
            <a:r>
              <a:rPr lang="en-US" altLang="zh-CN" dirty="0" smtClean="0">
                <a:effectLst/>
              </a:rPr>
              <a:t>7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rectangle:</a:t>
            </a:r>
            <a:r>
              <a:rPr lang="zh-CN" altLang="en-US" dirty="0" smtClean="0">
                <a:effectLst/>
              </a:rPr>
              <a:t>通过</a:t>
            </a:r>
            <a:r>
              <a:rPr lang="en-US" altLang="zh-CN" dirty="0" smtClean="0">
                <a:effectLst/>
              </a:rPr>
              <a:t>x, y, width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height</a:t>
            </a:r>
            <a:r>
              <a:rPr lang="zh-CN" altLang="en-US" dirty="0" smtClean="0">
                <a:effectLst/>
              </a:rPr>
              <a:t>（转为数值）变换，如：</a:t>
            </a:r>
            <a:r>
              <a:rPr lang="en-US" altLang="zh-CN" dirty="0" smtClean="0">
                <a:effectLst/>
              </a:rPr>
              <a:t>crop</a:t>
            </a:r>
          </a:p>
          <a:p>
            <a:r>
              <a:rPr lang="en-US" altLang="zh-CN" dirty="0" smtClean="0">
                <a:effectLst/>
              </a:rPr>
              <a:t>8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visibility: </a:t>
            </a:r>
            <a:r>
              <a:rPr lang="zh-CN" altLang="en-US" dirty="0" smtClean="0">
                <a:effectLst/>
              </a:rPr>
              <a:t>离散步骤，在</a:t>
            </a:r>
            <a:r>
              <a:rPr lang="en-US" altLang="zh-CN" dirty="0" smtClean="0">
                <a:effectLst/>
              </a:rPr>
              <a:t>0</a:t>
            </a:r>
            <a:r>
              <a:rPr lang="zh-CN" altLang="en-US" dirty="0" smtClean="0">
                <a:effectLst/>
              </a:rPr>
              <a:t>到</a:t>
            </a:r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数字范围之内，</a:t>
            </a:r>
            <a:r>
              <a:rPr lang="en-US" altLang="zh-CN" dirty="0" smtClean="0">
                <a:effectLst/>
              </a:rPr>
              <a:t>0</a:t>
            </a:r>
            <a:r>
              <a:rPr lang="zh-CN" altLang="en-US" dirty="0" smtClean="0">
                <a:effectLst/>
              </a:rPr>
              <a:t>表示“隐藏”，</a:t>
            </a:r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表示完全“显示”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如：</a:t>
            </a:r>
            <a:r>
              <a:rPr lang="en-US" altLang="zh-CN" dirty="0" smtClean="0">
                <a:effectLst/>
              </a:rPr>
              <a:t>visibility</a:t>
            </a:r>
          </a:p>
          <a:p>
            <a:r>
              <a:rPr lang="en-US" altLang="zh-CN" dirty="0" smtClean="0">
                <a:effectLst/>
              </a:rPr>
              <a:t>9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shadow: </a:t>
            </a:r>
            <a:r>
              <a:rPr lang="zh-CN" altLang="en-US" dirty="0" smtClean="0">
                <a:effectLst/>
              </a:rPr>
              <a:t>作用于</a:t>
            </a:r>
            <a:r>
              <a:rPr lang="en-US" altLang="zh-CN" dirty="0" smtClean="0">
                <a:effectLst/>
              </a:rPr>
              <a:t>color, x, y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blur</a:t>
            </a:r>
            <a:r>
              <a:rPr lang="zh-CN" altLang="en-US" dirty="0" smtClean="0">
                <a:effectLst/>
              </a:rPr>
              <a:t>（模糊）属性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如：</a:t>
            </a:r>
            <a:r>
              <a:rPr lang="en-US" altLang="zh-CN" dirty="0" smtClean="0">
                <a:effectLst/>
              </a:rPr>
              <a:t>text-shadow</a:t>
            </a:r>
          </a:p>
          <a:p>
            <a:r>
              <a:rPr lang="en-US" altLang="zh-CN" dirty="0" smtClean="0">
                <a:effectLst/>
              </a:rPr>
              <a:t>10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gradient: </a:t>
            </a:r>
            <a:r>
              <a:rPr lang="zh-CN" altLang="en-US" dirty="0" smtClean="0">
                <a:effectLst/>
              </a:rPr>
              <a:t>通过每次停止时的位置和颜色进行变化。它们必须有相同的类型（放射状的或是线性的）和相同的停止数值以便执行动画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如：</a:t>
            </a:r>
            <a:r>
              <a:rPr lang="en-US" altLang="zh-CN" dirty="0" smtClean="0">
                <a:effectLst/>
              </a:rPr>
              <a:t>background-image</a:t>
            </a:r>
          </a:p>
          <a:p>
            <a:r>
              <a:rPr lang="en-US" altLang="zh-CN" dirty="0" smtClean="0">
                <a:effectLst/>
              </a:rPr>
              <a:t>11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paint server (SVG): </a:t>
            </a:r>
            <a:r>
              <a:rPr lang="zh-CN" altLang="en-US" dirty="0" smtClean="0">
                <a:effectLst/>
              </a:rPr>
              <a:t>只支持下面的情况：从</a:t>
            </a:r>
            <a:r>
              <a:rPr lang="en-US" altLang="zh-CN" dirty="0" smtClean="0">
                <a:effectLst/>
              </a:rPr>
              <a:t>gradient</a:t>
            </a:r>
            <a:r>
              <a:rPr lang="zh-CN" altLang="en-US" dirty="0" smtClean="0">
                <a:effectLst/>
              </a:rPr>
              <a:t>到</a:t>
            </a:r>
            <a:r>
              <a:rPr lang="en-US" altLang="zh-CN" dirty="0" smtClean="0">
                <a:effectLst/>
              </a:rPr>
              <a:t>gradient</a:t>
            </a:r>
            <a:r>
              <a:rPr lang="zh-CN" altLang="en-US" dirty="0" smtClean="0">
                <a:effectLst/>
              </a:rPr>
              <a:t>以及</a:t>
            </a:r>
            <a:r>
              <a:rPr lang="en-US" altLang="zh-CN" dirty="0" smtClean="0">
                <a:effectLst/>
              </a:rPr>
              <a:t>color</a:t>
            </a:r>
            <a:r>
              <a:rPr lang="zh-CN" altLang="en-US" dirty="0" smtClean="0">
                <a:effectLst/>
              </a:rPr>
              <a:t>到</a:t>
            </a:r>
            <a:r>
              <a:rPr lang="en-US" altLang="zh-CN" dirty="0" smtClean="0">
                <a:effectLst/>
              </a:rPr>
              <a:t>color</a:t>
            </a:r>
            <a:r>
              <a:rPr lang="zh-CN" altLang="en-US" dirty="0" smtClean="0">
                <a:effectLst/>
              </a:rPr>
              <a:t>，然后工作与上面类似</a:t>
            </a:r>
          </a:p>
          <a:p>
            <a:r>
              <a:rPr lang="en-US" altLang="zh-CN" dirty="0" smtClean="0">
                <a:effectLst/>
              </a:rPr>
              <a:t>12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space-separated list of above:</a:t>
            </a:r>
            <a:r>
              <a:rPr lang="zh-CN" altLang="en-US" dirty="0" smtClean="0">
                <a:effectLst/>
              </a:rPr>
              <a:t>如果列表有相同的项目数值，则列表每一项按照上面的规则进行变化，否则无变化</a:t>
            </a:r>
          </a:p>
          <a:p>
            <a:r>
              <a:rPr lang="en-US" altLang="zh-CN" dirty="0" smtClean="0">
                <a:effectLst/>
              </a:rPr>
              <a:t>13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a shorthand property: </a:t>
            </a:r>
            <a:r>
              <a:rPr lang="zh-CN" altLang="en-US" dirty="0" smtClean="0">
                <a:effectLst/>
              </a:rPr>
              <a:t>如果缩写的所有部分都可以实现动画，则会像所有单个属性变化一样变化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63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transition-timing-function</a:t>
            </a:r>
            <a:r>
              <a:rPr lang="zh-CN" altLang="en-US" dirty="0" smtClean="0">
                <a:effectLst/>
              </a:rPr>
              <a:t>的值允许你</a:t>
            </a:r>
            <a:r>
              <a:rPr lang="zh-CN" altLang="en-US" b="1" dirty="0" smtClean="0">
                <a:effectLst/>
              </a:rPr>
              <a:t>根据时间的推进去改变属性值的变换速率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transition-timing-function</a:t>
            </a:r>
            <a:r>
              <a:rPr lang="zh-CN" altLang="en-US" dirty="0" smtClean="0">
                <a:effectLst/>
              </a:rPr>
              <a:t>有</a:t>
            </a:r>
            <a:r>
              <a:rPr lang="en-US" altLang="zh-CN" dirty="0" smtClean="0">
                <a:effectLst/>
              </a:rPr>
              <a:t>6</a:t>
            </a:r>
            <a:r>
              <a:rPr lang="zh-CN" altLang="en-US" dirty="0" smtClean="0">
                <a:effectLst/>
              </a:rPr>
              <a:t>个可能值：</a:t>
            </a:r>
          </a:p>
          <a:p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ease</a:t>
            </a:r>
            <a:r>
              <a:rPr lang="zh-CN" altLang="en-US" dirty="0" smtClean="0">
                <a:effectLst/>
              </a:rPr>
              <a:t>：（逐渐变慢）默认值，</a:t>
            </a:r>
            <a:r>
              <a:rPr lang="en-US" altLang="zh-CN" dirty="0" smtClean="0">
                <a:effectLst/>
              </a:rPr>
              <a:t>ease</a:t>
            </a:r>
            <a:r>
              <a:rPr lang="zh-CN" altLang="en-US" dirty="0" smtClean="0">
                <a:effectLst/>
              </a:rPr>
              <a:t>函数等同于</a:t>
            </a:r>
            <a:r>
              <a:rPr lang="zh-CN" altLang="en-US" b="1" dirty="0" smtClean="0">
                <a:effectLst/>
              </a:rPr>
              <a:t>贝塞尔曲线</a:t>
            </a:r>
            <a:r>
              <a:rPr lang="en-US" altLang="zh-CN" dirty="0" smtClean="0">
                <a:effectLst/>
              </a:rPr>
              <a:t>(0.25, 0.1, 0.25, 1.0).</a:t>
            </a:r>
          </a:p>
          <a:p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linear</a:t>
            </a:r>
            <a:r>
              <a:rPr lang="zh-CN" altLang="en-US" dirty="0" smtClean="0">
                <a:effectLst/>
              </a:rPr>
              <a:t>：（匀速），</a:t>
            </a:r>
            <a:r>
              <a:rPr lang="en-US" altLang="zh-CN" dirty="0" smtClean="0">
                <a:effectLst/>
              </a:rPr>
              <a:t>linear </a:t>
            </a:r>
            <a:r>
              <a:rPr lang="zh-CN" altLang="en-US" dirty="0" smtClean="0">
                <a:effectLst/>
              </a:rPr>
              <a:t>函数等同于贝塞尔曲线</a:t>
            </a:r>
            <a:r>
              <a:rPr lang="en-US" altLang="zh-CN" dirty="0" smtClean="0">
                <a:effectLst/>
              </a:rPr>
              <a:t>(0.0, 0.0, 1.0, 1.0).</a:t>
            </a:r>
          </a:p>
          <a:p>
            <a:r>
              <a:rPr lang="en-US" altLang="zh-CN" dirty="0" smtClean="0">
                <a:effectLst/>
              </a:rPr>
              <a:t>3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ease-in</a:t>
            </a:r>
            <a:r>
              <a:rPr lang="zh-CN" altLang="en-US" dirty="0" smtClean="0">
                <a:effectLst/>
              </a:rPr>
              <a:t>：</a:t>
            </a:r>
            <a:r>
              <a:rPr lang="en-US" altLang="zh-CN" dirty="0" smtClean="0">
                <a:effectLst/>
              </a:rPr>
              <a:t>(</a:t>
            </a:r>
            <a:r>
              <a:rPr lang="zh-CN" altLang="en-US" dirty="0" smtClean="0">
                <a:effectLst/>
              </a:rPr>
              <a:t>加速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ease-in </a:t>
            </a:r>
            <a:r>
              <a:rPr lang="zh-CN" altLang="en-US" dirty="0" smtClean="0">
                <a:effectLst/>
              </a:rPr>
              <a:t>函数等同于贝塞尔曲线</a:t>
            </a:r>
            <a:r>
              <a:rPr lang="en-US" altLang="zh-CN" dirty="0" smtClean="0">
                <a:effectLst/>
              </a:rPr>
              <a:t>(0.42, 0, 1.0, 1.0).</a:t>
            </a:r>
          </a:p>
          <a:p>
            <a:r>
              <a:rPr lang="en-US" altLang="zh-CN" dirty="0" smtClean="0">
                <a:effectLst/>
              </a:rPr>
              <a:t>4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ease-out</a:t>
            </a:r>
            <a:r>
              <a:rPr lang="zh-CN" altLang="en-US" dirty="0" smtClean="0">
                <a:effectLst/>
              </a:rPr>
              <a:t>：（减速），</a:t>
            </a:r>
            <a:r>
              <a:rPr lang="en-US" altLang="zh-CN" dirty="0" smtClean="0">
                <a:effectLst/>
              </a:rPr>
              <a:t>ease-out </a:t>
            </a:r>
            <a:r>
              <a:rPr lang="zh-CN" altLang="en-US" dirty="0" smtClean="0">
                <a:effectLst/>
              </a:rPr>
              <a:t>函数等同于贝塞尔曲线</a:t>
            </a:r>
            <a:r>
              <a:rPr lang="en-US" altLang="zh-CN" dirty="0" smtClean="0">
                <a:effectLst/>
              </a:rPr>
              <a:t>(0, 0, 0.58, 1.0).</a:t>
            </a:r>
          </a:p>
          <a:p>
            <a:r>
              <a:rPr lang="en-US" altLang="zh-CN" dirty="0" smtClean="0">
                <a:effectLst/>
              </a:rPr>
              <a:t>5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ease-in-out</a:t>
            </a:r>
            <a:r>
              <a:rPr lang="zh-CN" altLang="en-US" dirty="0" smtClean="0">
                <a:effectLst/>
              </a:rPr>
              <a:t>：（加速然后减速），</a:t>
            </a:r>
            <a:r>
              <a:rPr lang="en-US" altLang="zh-CN" dirty="0" smtClean="0">
                <a:effectLst/>
              </a:rPr>
              <a:t>ease-in-out </a:t>
            </a:r>
            <a:r>
              <a:rPr lang="zh-CN" altLang="en-US" dirty="0" smtClean="0">
                <a:effectLst/>
              </a:rPr>
              <a:t>函数等同于贝塞尔曲线</a:t>
            </a:r>
            <a:r>
              <a:rPr lang="en-US" altLang="zh-CN" dirty="0" smtClean="0">
                <a:effectLst/>
              </a:rPr>
              <a:t>(0.42, 0, 0.58, 1.0)</a:t>
            </a:r>
          </a:p>
          <a:p>
            <a:r>
              <a:rPr lang="en-US" altLang="zh-CN" dirty="0" smtClean="0">
                <a:effectLst/>
              </a:rPr>
              <a:t>6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cubic-</a:t>
            </a:r>
            <a:r>
              <a:rPr lang="en-US" altLang="zh-CN" dirty="0" err="1" smtClean="0">
                <a:effectLst/>
              </a:rPr>
              <a:t>bezier</a:t>
            </a:r>
            <a:r>
              <a:rPr lang="zh-CN" altLang="en-US" dirty="0" smtClean="0">
                <a:effectLst/>
              </a:rPr>
              <a:t>：（该值允许你去自定义一个时间曲线）， 特定的</a:t>
            </a:r>
            <a:r>
              <a:rPr lang="en-US" altLang="zh-CN" dirty="0" smtClean="0">
                <a:effectLst/>
                <a:hlinkClick r:id="rId3"/>
              </a:rPr>
              <a:t>cubic-</a:t>
            </a:r>
            <a:r>
              <a:rPr lang="en-US" altLang="zh-CN" dirty="0" err="1" smtClean="0">
                <a:effectLst/>
                <a:hlinkClick r:id="rId3"/>
              </a:rPr>
              <a:t>bezier</a:t>
            </a:r>
            <a:r>
              <a:rPr lang="zh-CN" altLang="en-US" dirty="0" smtClean="0">
                <a:effectLst/>
                <a:hlinkClick r:id="rId3"/>
              </a:rPr>
              <a:t>曲线</a:t>
            </a:r>
            <a:r>
              <a:rPr lang="zh-CN" altLang="en-US" dirty="0" smtClean="0">
                <a:effectLst/>
              </a:rPr>
              <a:t>。 </a:t>
            </a:r>
            <a:r>
              <a:rPr lang="en-US" altLang="zh-CN" dirty="0" smtClean="0">
                <a:effectLst/>
              </a:rPr>
              <a:t>(x1, y1, x2, y2)</a:t>
            </a:r>
            <a:r>
              <a:rPr lang="zh-CN" altLang="en-US" dirty="0" smtClean="0">
                <a:effectLst/>
              </a:rPr>
              <a:t>四个值特定于曲线上点</a:t>
            </a:r>
            <a:r>
              <a:rPr lang="en-US" altLang="zh-CN" dirty="0" smtClean="0">
                <a:effectLst/>
              </a:rPr>
              <a:t>P1</a:t>
            </a:r>
            <a:r>
              <a:rPr lang="zh-CN" altLang="en-US" dirty="0" smtClean="0">
                <a:effectLst/>
              </a:rPr>
              <a:t>和点</a:t>
            </a:r>
            <a:r>
              <a:rPr lang="en-US" altLang="zh-CN" dirty="0" smtClean="0">
                <a:effectLst/>
              </a:rPr>
              <a:t>P2</a:t>
            </a:r>
            <a:r>
              <a:rPr lang="zh-CN" altLang="en-US" dirty="0" smtClean="0">
                <a:effectLst/>
              </a:rPr>
              <a:t>。所有值需在</a:t>
            </a:r>
            <a:r>
              <a:rPr lang="en-US" altLang="zh-CN" dirty="0" smtClean="0">
                <a:effectLst/>
              </a:rPr>
              <a:t>[0, 1]</a:t>
            </a:r>
            <a:r>
              <a:rPr lang="zh-CN" altLang="en-US" dirty="0" smtClean="0">
                <a:effectLst/>
              </a:rPr>
              <a:t>区域内，否则无效。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53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transition-delay</a:t>
            </a:r>
            <a:r>
              <a:rPr lang="zh-CN" altLang="en-US" dirty="0" smtClean="0">
                <a:effectLst/>
              </a:rPr>
              <a:t>是用来指定一个</a:t>
            </a:r>
            <a:r>
              <a:rPr lang="zh-CN" altLang="en-US" b="1" dirty="0" smtClean="0">
                <a:effectLst/>
              </a:rPr>
              <a:t>动画开始执行的时间</a:t>
            </a:r>
            <a:r>
              <a:rPr lang="zh-CN" altLang="en-US" dirty="0" smtClean="0">
                <a:effectLst/>
              </a:rPr>
              <a:t>，也就是说当</a:t>
            </a:r>
            <a:r>
              <a:rPr lang="zh-CN" altLang="en-US" b="1" dirty="0" smtClean="0">
                <a:effectLst/>
              </a:rPr>
              <a:t>改变元素属性值后多长时间开始执行</a:t>
            </a:r>
            <a:r>
              <a:rPr lang="en-US" altLang="zh-CN" b="1" dirty="0" smtClean="0">
                <a:effectLst/>
              </a:rPr>
              <a:t>transition</a:t>
            </a:r>
            <a:r>
              <a:rPr lang="zh-CN" altLang="en-US" b="1" dirty="0" smtClean="0">
                <a:effectLst/>
              </a:rPr>
              <a:t>效果</a:t>
            </a:r>
            <a:r>
              <a:rPr lang="zh-CN" altLang="en-US" dirty="0" smtClean="0">
                <a:effectLst/>
              </a:rPr>
              <a:t>，其取值：</a:t>
            </a:r>
            <a:r>
              <a:rPr lang="en-US" altLang="zh-CN" dirty="0" smtClean="0">
                <a:effectLst/>
              </a:rPr>
              <a:t>&lt;time&gt;</a:t>
            </a:r>
            <a:r>
              <a:rPr lang="zh-CN" altLang="en-US" dirty="0" smtClean="0">
                <a:effectLst/>
              </a:rPr>
              <a:t>为数值，单位为</a:t>
            </a:r>
            <a:r>
              <a:rPr lang="en-US" altLang="zh-CN" dirty="0" smtClean="0">
                <a:effectLst/>
              </a:rPr>
              <a:t>s</a:t>
            </a:r>
            <a:r>
              <a:rPr lang="zh-CN" altLang="en-US" dirty="0" smtClean="0">
                <a:effectLst/>
              </a:rPr>
              <a:t>（秒）或者</a:t>
            </a:r>
            <a:r>
              <a:rPr lang="en-US" altLang="zh-CN" dirty="0" err="1" smtClean="0">
                <a:effectLst/>
              </a:rPr>
              <a:t>ms</a:t>
            </a:r>
            <a:r>
              <a:rPr lang="en-US" altLang="zh-CN" dirty="0" smtClean="0">
                <a:effectLst/>
              </a:rPr>
              <a:t>(</a:t>
            </a:r>
            <a:r>
              <a:rPr lang="zh-CN" altLang="en-US" dirty="0" smtClean="0">
                <a:effectLst/>
              </a:rPr>
              <a:t>毫秒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，其使用和</a:t>
            </a:r>
            <a:r>
              <a:rPr lang="en-US" altLang="zh-CN" dirty="0" smtClean="0">
                <a:effectLst/>
              </a:rPr>
              <a:t>transition-duration</a:t>
            </a:r>
            <a:r>
              <a:rPr lang="zh-CN" altLang="en-US" dirty="0" smtClean="0">
                <a:effectLst/>
              </a:rPr>
              <a:t>极其相似，也可以作用于所有元素，包括</a:t>
            </a:r>
            <a:r>
              <a:rPr lang="en-US" altLang="zh-CN" dirty="0" smtClean="0">
                <a:effectLst/>
              </a:rPr>
              <a:t>:before</a:t>
            </a:r>
            <a:r>
              <a:rPr lang="zh-CN" altLang="en-US" dirty="0" smtClean="0">
                <a:effectLst/>
              </a:rPr>
              <a:t>和</a:t>
            </a:r>
            <a:r>
              <a:rPr lang="en-US" altLang="zh-CN" dirty="0" smtClean="0">
                <a:effectLst/>
              </a:rPr>
              <a:t>:after</a:t>
            </a:r>
            <a:r>
              <a:rPr lang="zh-CN" altLang="en-US" dirty="0" smtClean="0">
                <a:effectLst/>
              </a:rPr>
              <a:t>伪元素。 默认大小是</a:t>
            </a:r>
            <a:r>
              <a:rPr lang="en-US" altLang="zh-CN" dirty="0" smtClean="0">
                <a:effectLst/>
              </a:rPr>
              <a:t>"0"</a:t>
            </a:r>
            <a:r>
              <a:rPr lang="zh-CN" altLang="en-US" dirty="0" smtClean="0">
                <a:effectLst/>
              </a:rPr>
              <a:t>，也就是变换立即执行，没有延迟。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84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只要把几个</a:t>
            </a:r>
            <a:r>
              <a:rPr lang="en-US" altLang="zh-CN" dirty="0" smtClean="0">
                <a:effectLst/>
              </a:rPr>
              <a:t>transition</a:t>
            </a:r>
            <a:r>
              <a:rPr lang="zh-CN" altLang="en-US" dirty="0" smtClean="0">
                <a:effectLst/>
              </a:rPr>
              <a:t>的声明串在一起，用逗号（“，”）隔开，然后各自可以有各自不同的延续时间和其时间的速率变换方式。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还可以利用</a:t>
            </a:r>
            <a:r>
              <a:rPr lang="en-US" altLang="zh-CN" dirty="0" smtClean="0">
                <a:effectLst/>
              </a:rPr>
              <a:t>all</a:t>
            </a:r>
            <a:r>
              <a:rPr lang="zh-CN" altLang="en-US" dirty="0" smtClean="0">
                <a:effectLst/>
              </a:rPr>
              <a:t>属性值来操作，此时他们共享同样的延续时间以及速率变换方式</a:t>
            </a: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effectLst/>
              </a:rPr>
              <a:t>transition: &lt;property&gt; &lt;duration&gt; &lt;animation type&gt; &lt;delay&gt;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355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但</a:t>
            </a:r>
            <a:r>
              <a:rPr lang="en-US" altLang="zh-CN" dirty="0" smtClean="0">
                <a:effectLst/>
              </a:rPr>
              <a:t>CSS3</a:t>
            </a:r>
            <a:r>
              <a:rPr lang="zh-CN" altLang="en-US" dirty="0" smtClean="0">
                <a:effectLst/>
              </a:rPr>
              <a:t>中的</a:t>
            </a:r>
            <a:r>
              <a:rPr lang="en-US" altLang="zh-CN" dirty="0" smtClean="0">
                <a:effectLst/>
                <a:hlinkClick r:id="rId3"/>
              </a:rPr>
              <a:t>Animation</a:t>
            </a:r>
            <a:r>
              <a:rPr lang="zh-CN" altLang="en-US" dirty="0" smtClean="0">
                <a:effectLst/>
              </a:rPr>
              <a:t>与</a:t>
            </a:r>
            <a:r>
              <a:rPr lang="en-US" altLang="zh-CN" dirty="0" smtClean="0">
                <a:effectLst/>
              </a:rPr>
              <a:t>HTML5</a:t>
            </a:r>
            <a:r>
              <a:rPr lang="zh-CN" altLang="en-US" dirty="0" smtClean="0">
                <a:effectLst/>
              </a:rPr>
              <a:t>中的</a:t>
            </a:r>
            <a:r>
              <a:rPr lang="en-US" altLang="zh-CN" dirty="0" smtClean="0">
                <a:effectLst/>
              </a:rPr>
              <a:t>Canvas</a:t>
            </a:r>
            <a:r>
              <a:rPr lang="zh-CN" altLang="en-US" dirty="0" smtClean="0">
                <a:effectLst/>
              </a:rPr>
              <a:t>绘制动画又不同，</a:t>
            </a:r>
            <a:r>
              <a:rPr lang="en-US" altLang="zh-CN" dirty="0" smtClean="0">
                <a:effectLst/>
                <a:hlinkClick r:id="rId3"/>
              </a:rPr>
              <a:t>Animation</a:t>
            </a:r>
            <a:r>
              <a:rPr lang="zh-CN" altLang="en-US" dirty="0" smtClean="0">
                <a:effectLst/>
              </a:rPr>
              <a:t>只应用在页面上已存在的</a:t>
            </a:r>
            <a:r>
              <a:rPr lang="en-US" altLang="zh-CN" dirty="0" smtClean="0">
                <a:effectLst/>
              </a:rPr>
              <a:t>DOM</a:t>
            </a:r>
            <a:r>
              <a:rPr lang="zh-CN" altLang="en-US" dirty="0" smtClean="0">
                <a:effectLst/>
              </a:rPr>
              <a:t>元素上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在开始介绍</a:t>
            </a:r>
            <a:r>
              <a:rPr lang="en-US" altLang="zh-CN" dirty="0" smtClean="0">
                <a:effectLst/>
                <a:hlinkClick r:id="rId3"/>
              </a:rPr>
              <a:t>Animation</a:t>
            </a:r>
            <a:r>
              <a:rPr lang="zh-CN" altLang="en-US" dirty="0" smtClean="0">
                <a:effectLst/>
              </a:rPr>
              <a:t>之前我们有必要先来了解一个特殊的东西，那就是</a:t>
            </a:r>
            <a:r>
              <a:rPr lang="en-US" altLang="zh-CN" dirty="0" smtClean="0">
                <a:effectLst/>
              </a:rPr>
              <a:t>"</a:t>
            </a:r>
            <a:r>
              <a:rPr lang="en-US" altLang="zh-CN" dirty="0" err="1" smtClean="0">
                <a:effectLst/>
                <a:hlinkClick r:id="rId3"/>
              </a:rPr>
              <a:t>Keyframes</a:t>
            </a:r>
            <a:r>
              <a:rPr lang="en-US" altLang="zh-CN" dirty="0" smtClean="0">
                <a:effectLst/>
              </a:rPr>
              <a:t>",</a:t>
            </a:r>
            <a:r>
              <a:rPr lang="zh-CN" altLang="en-US" dirty="0" smtClean="0">
                <a:effectLst/>
              </a:rPr>
              <a:t>我们把他叫做“关键帧”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8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前面我们在使用</a:t>
            </a:r>
            <a:r>
              <a:rPr lang="en-US" altLang="zh-CN" b="1" dirty="0" smtClean="0">
                <a:effectLst/>
              </a:rPr>
              <a:t>transition</a:t>
            </a:r>
            <a:r>
              <a:rPr lang="zh-CN" altLang="en-US" b="1" dirty="0" smtClean="0">
                <a:effectLst/>
              </a:rPr>
              <a:t>制作</a:t>
            </a:r>
            <a:r>
              <a:rPr lang="zh-CN" altLang="en-US" dirty="0" smtClean="0">
                <a:effectLst/>
              </a:rPr>
              <a:t>一个简单的</a:t>
            </a:r>
            <a:r>
              <a:rPr lang="en-US" altLang="zh-CN" dirty="0" smtClean="0">
                <a:effectLst/>
              </a:rPr>
              <a:t>transition</a:t>
            </a:r>
            <a:r>
              <a:rPr lang="zh-CN" altLang="en-US" dirty="0" smtClean="0">
                <a:effectLst/>
              </a:rPr>
              <a:t>效果时，我们包括了</a:t>
            </a:r>
            <a:r>
              <a:rPr lang="zh-CN" altLang="en-US" b="1" dirty="0" smtClean="0">
                <a:effectLst/>
              </a:rPr>
              <a:t>初始属性和最终属性</a:t>
            </a:r>
            <a:r>
              <a:rPr lang="zh-CN" altLang="en-US" dirty="0" smtClean="0">
                <a:effectLst/>
              </a:rPr>
              <a:t>，一个开始执行动作时间和一个延续动作时间以及动作的变换速率，其实这些值都是一个中间值，如果我们</a:t>
            </a:r>
            <a:r>
              <a:rPr lang="zh-CN" altLang="en-US" b="1" dirty="0" smtClean="0">
                <a:effectLst/>
              </a:rPr>
              <a:t>要控制的更细一些</a:t>
            </a:r>
            <a:r>
              <a:rPr lang="zh-CN" altLang="en-US" dirty="0" smtClean="0">
                <a:effectLst/>
              </a:rPr>
              <a:t>，比如说我要第一个</a:t>
            </a:r>
            <a:r>
              <a:rPr lang="zh-CN" altLang="en-US" b="1" dirty="0" smtClean="0">
                <a:effectLst/>
              </a:rPr>
              <a:t>时间段执行什么动作</a:t>
            </a:r>
            <a:r>
              <a:rPr lang="zh-CN" altLang="en-US" dirty="0" smtClean="0">
                <a:effectLst/>
              </a:rPr>
              <a:t>，第二个时间段执行什么动作，这样我们用</a:t>
            </a:r>
            <a:r>
              <a:rPr lang="en-US" altLang="zh-CN" dirty="0" smtClean="0">
                <a:effectLst/>
              </a:rPr>
              <a:t>Transition</a:t>
            </a:r>
            <a:r>
              <a:rPr lang="zh-CN" altLang="en-US" dirty="0" smtClean="0">
                <a:effectLst/>
              </a:rPr>
              <a:t>就很难实现了，此时我们也</a:t>
            </a:r>
            <a:r>
              <a:rPr lang="zh-CN" altLang="en-US" b="1" dirty="0" smtClean="0">
                <a:effectLst/>
              </a:rPr>
              <a:t>需要这样的一个“关键帧”来控制</a:t>
            </a:r>
            <a:r>
              <a:rPr lang="zh-CN" altLang="en-US" dirty="0" smtClean="0">
                <a:effectLst/>
              </a:rPr>
              <a:t>。那么</a:t>
            </a:r>
            <a:r>
              <a:rPr lang="en-US" altLang="zh-CN" dirty="0" smtClean="0">
                <a:effectLst/>
              </a:rPr>
              <a:t>CSS3</a:t>
            </a:r>
            <a:r>
              <a:rPr lang="zh-CN" altLang="en-US" dirty="0" smtClean="0">
                <a:effectLst/>
              </a:rPr>
              <a:t>的</a:t>
            </a:r>
            <a:r>
              <a:rPr lang="en-US" altLang="zh-CN" dirty="0" smtClean="0">
                <a:effectLst/>
                <a:hlinkClick r:id="rId3"/>
              </a:rPr>
              <a:t>Animation</a:t>
            </a:r>
            <a:r>
              <a:rPr lang="zh-CN" altLang="en-US" dirty="0" smtClean="0">
                <a:effectLst/>
              </a:rPr>
              <a:t>就是由“</a:t>
            </a:r>
            <a:r>
              <a:rPr lang="en-US" altLang="zh-CN" dirty="0" err="1" smtClean="0">
                <a:effectLst/>
              </a:rPr>
              <a:t>keyframes</a:t>
            </a:r>
            <a:r>
              <a:rPr lang="en-US" altLang="zh-CN" dirty="0" smtClean="0">
                <a:effectLst/>
              </a:rPr>
              <a:t>”</a:t>
            </a:r>
            <a:r>
              <a:rPr lang="zh-CN" altLang="en-US" dirty="0" smtClean="0">
                <a:effectLst/>
              </a:rPr>
              <a:t>这个属性来实现这样的效果。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pl-PL" dirty="0" smtClean="0">
                <a:effectLst/>
              </a:rPr>
              <a:t>他的命名是由</a:t>
            </a:r>
            <a:r>
              <a:rPr lang="pl-PL" altLang="zh-CN" dirty="0" smtClean="0">
                <a:effectLst/>
              </a:rPr>
              <a:t>"@keyframes"</a:t>
            </a:r>
            <a:r>
              <a:rPr lang="zh-CN" altLang="pl-PL" dirty="0" smtClean="0">
                <a:effectLst/>
              </a:rPr>
              <a:t>开头，后面紧接着是这个“动画的名称”加上一对花括号“</a:t>
            </a:r>
            <a:r>
              <a:rPr lang="pl-PL" altLang="zh-CN" dirty="0" smtClean="0">
                <a:effectLst/>
              </a:rPr>
              <a:t>{}”</a:t>
            </a:r>
            <a:r>
              <a:rPr lang="zh-CN" altLang="pl-PL" dirty="0" smtClean="0">
                <a:effectLst/>
              </a:rPr>
              <a:t>，括号中就是一些不同时间段样式规则，有点像我们</a:t>
            </a:r>
            <a:r>
              <a:rPr lang="pl-PL" altLang="zh-CN" dirty="0" smtClean="0">
                <a:effectLst/>
              </a:rPr>
              <a:t>css</a:t>
            </a:r>
            <a:r>
              <a:rPr lang="zh-CN" altLang="pl-PL" dirty="0" smtClean="0">
                <a:effectLst/>
              </a:rPr>
              <a:t>的样式写法一样</a:t>
            </a: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对于一个</a:t>
            </a:r>
            <a:r>
              <a:rPr lang="en-US" altLang="zh-CN" dirty="0" smtClean="0">
                <a:effectLst/>
              </a:rPr>
              <a:t>"@</a:t>
            </a:r>
            <a:r>
              <a:rPr lang="en-US" altLang="zh-CN" dirty="0" err="1" smtClean="0">
                <a:effectLst/>
              </a:rPr>
              <a:t>keyframes</a:t>
            </a:r>
            <a:r>
              <a:rPr lang="en-US" altLang="zh-CN" dirty="0" smtClean="0">
                <a:effectLst/>
              </a:rPr>
              <a:t>"</a:t>
            </a:r>
            <a:r>
              <a:rPr lang="zh-CN" altLang="en-US" dirty="0" smtClean="0">
                <a:effectLst/>
              </a:rPr>
              <a:t>中的样式</a:t>
            </a:r>
            <a:r>
              <a:rPr lang="zh-CN" altLang="en-US" b="1" dirty="0" smtClean="0">
                <a:effectLst/>
              </a:rPr>
              <a:t>规则是由多个百分比构成的，如“</a:t>
            </a:r>
            <a:r>
              <a:rPr lang="en-US" altLang="zh-CN" b="1" dirty="0" smtClean="0">
                <a:effectLst/>
              </a:rPr>
              <a:t>0%”</a:t>
            </a:r>
            <a:r>
              <a:rPr lang="zh-CN" altLang="en-US" b="1" dirty="0" smtClean="0">
                <a:effectLst/>
              </a:rPr>
              <a:t>到</a:t>
            </a:r>
            <a:r>
              <a:rPr lang="en-US" altLang="zh-CN" b="1" dirty="0" smtClean="0">
                <a:effectLst/>
              </a:rPr>
              <a:t>"100%"</a:t>
            </a:r>
            <a:r>
              <a:rPr lang="zh-CN" altLang="en-US" b="1" dirty="0" smtClean="0">
                <a:effectLst/>
              </a:rPr>
              <a:t>之间</a:t>
            </a:r>
            <a:r>
              <a:rPr lang="zh-CN" altLang="en-US" dirty="0" smtClean="0">
                <a:effectLst/>
              </a:rPr>
              <a:t>，我们可以在这个规则中创建多个百分比，我们分别给每一个百分比中给</a:t>
            </a:r>
            <a:r>
              <a:rPr lang="zh-CN" altLang="en-US" b="1" dirty="0" smtClean="0">
                <a:effectLst/>
              </a:rPr>
              <a:t>需要有动画效果的元素加上不同的属性</a:t>
            </a:r>
            <a:r>
              <a:rPr lang="zh-CN" altLang="en-US" dirty="0" smtClean="0">
                <a:effectLst/>
              </a:rPr>
              <a:t>，从而让元素达到一种在不断变化的效果，比如说移动，改变元素颜色，位置，大小，形状等，不过有一点需要注意的是，我们</a:t>
            </a:r>
            <a:r>
              <a:rPr lang="zh-CN" altLang="en-US" b="1" dirty="0" smtClean="0">
                <a:effectLst/>
              </a:rPr>
              <a:t>可以使用“</a:t>
            </a:r>
            <a:r>
              <a:rPr lang="en-US" altLang="zh-CN" b="1" dirty="0" err="1" smtClean="0">
                <a:effectLst/>
              </a:rPr>
              <a:t>fromt</a:t>
            </a:r>
            <a:r>
              <a:rPr lang="en-US" altLang="zh-CN" b="1" dirty="0" smtClean="0">
                <a:effectLst/>
              </a:rPr>
              <a:t>”“to”</a:t>
            </a:r>
            <a:r>
              <a:rPr lang="zh-CN" altLang="en-US" b="1" dirty="0" smtClean="0">
                <a:effectLst/>
              </a:rPr>
              <a:t>来代表一个动画是从哪开始，到哪结束</a:t>
            </a:r>
            <a:r>
              <a:rPr lang="zh-CN" altLang="en-US" dirty="0" smtClean="0">
                <a:effectLst/>
              </a:rPr>
              <a:t>，也就是说</a:t>
            </a:r>
            <a:r>
              <a:rPr lang="zh-CN" altLang="en-US" b="1" dirty="0" smtClean="0">
                <a:effectLst/>
              </a:rPr>
              <a:t>这个 </a:t>
            </a:r>
            <a:r>
              <a:rPr lang="en-US" altLang="zh-CN" b="1" dirty="0" smtClean="0">
                <a:effectLst/>
              </a:rPr>
              <a:t>"from"</a:t>
            </a:r>
            <a:r>
              <a:rPr lang="zh-CN" altLang="en-US" b="1" dirty="0" smtClean="0">
                <a:effectLst/>
              </a:rPr>
              <a:t>就相当于</a:t>
            </a:r>
            <a:r>
              <a:rPr lang="en-US" altLang="zh-CN" b="1" dirty="0" smtClean="0">
                <a:effectLst/>
              </a:rPr>
              <a:t>"0%"</a:t>
            </a:r>
            <a:r>
              <a:rPr lang="zh-CN" altLang="en-US" b="1" dirty="0" smtClean="0">
                <a:effectLst/>
              </a:rPr>
              <a:t>而</a:t>
            </a:r>
            <a:r>
              <a:rPr lang="en-US" altLang="zh-CN" b="1" dirty="0" smtClean="0">
                <a:effectLst/>
              </a:rPr>
              <a:t>"to"</a:t>
            </a:r>
            <a:r>
              <a:rPr lang="zh-CN" altLang="en-US" b="1" dirty="0" smtClean="0">
                <a:effectLst/>
              </a:rPr>
              <a:t>相当于</a:t>
            </a:r>
            <a:r>
              <a:rPr lang="en-US" altLang="zh-CN" b="1" dirty="0" smtClean="0">
                <a:effectLst/>
              </a:rPr>
              <a:t>"100%",</a:t>
            </a:r>
            <a:r>
              <a:rPr lang="zh-CN" altLang="en-US" dirty="0" smtClean="0">
                <a:effectLst/>
              </a:rPr>
              <a:t>值得一说的是，其中</a:t>
            </a:r>
            <a:r>
              <a:rPr lang="en-US" altLang="zh-CN" b="1" dirty="0" smtClean="0">
                <a:effectLst/>
              </a:rPr>
              <a:t>"0%"</a:t>
            </a:r>
            <a:r>
              <a:rPr lang="zh-CN" altLang="en-US" b="1" dirty="0" smtClean="0">
                <a:effectLst/>
              </a:rPr>
              <a:t>不能像别的属性取值一样把百分比符号省略</a:t>
            </a:r>
            <a:r>
              <a:rPr lang="zh-CN" altLang="en-US" dirty="0" smtClean="0">
                <a:effectLst/>
              </a:rPr>
              <a:t>，我们在这里必须加上百分符号（“</a:t>
            </a:r>
            <a:r>
              <a:rPr lang="en-US" altLang="zh-CN" dirty="0" smtClean="0">
                <a:effectLst/>
              </a:rPr>
              <a:t>%”</a:t>
            </a:r>
            <a:r>
              <a:rPr lang="zh-CN" altLang="en-US" dirty="0" smtClean="0">
                <a:effectLst/>
              </a:rPr>
              <a:t>）如果没有加上的话，我们这个</a:t>
            </a:r>
            <a:r>
              <a:rPr lang="en-US" altLang="zh-CN" dirty="0" err="1" smtClean="0">
                <a:effectLst/>
              </a:rPr>
              <a:t>keyframes</a:t>
            </a:r>
            <a:r>
              <a:rPr lang="zh-CN" altLang="en-US" dirty="0" smtClean="0">
                <a:effectLst/>
              </a:rPr>
              <a:t>是无效的，不起任何作用。因为</a:t>
            </a:r>
            <a:r>
              <a:rPr lang="en-US" altLang="zh-CN" b="1" dirty="0" err="1" smtClean="0">
                <a:effectLst/>
              </a:rPr>
              <a:t>keyframes</a:t>
            </a:r>
            <a:r>
              <a:rPr lang="zh-CN" altLang="en-US" b="1" dirty="0" smtClean="0">
                <a:effectLst/>
              </a:rPr>
              <a:t>的单位只接受百分比值</a:t>
            </a:r>
            <a:r>
              <a:rPr lang="zh-CN" altLang="en-US" dirty="0" smtClean="0">
                <a:effectLst/>
              </a:rPr>
              <a:t>。</a:t>
            </a: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r>
              <a:rPr lang="en-US" altLang="zh-CN" sz="1200" dirty="0" err="1" smtClean="0">
                <a:effectLst/>
              </a:rPr>
              <a:t>keyframes</a:t>
            </a:r>
            <a:r>
              <a:rPr lang="en-US" altLang="zh-CN" sz="1200" dirty="0" smtClean="0">
                <a:effectLst/>
              </a:rPr>
              <a:t>-rule: '@</a:t>
            </a:r>
            <a:r>
              <a:rPr lang="en-US" altLang="zh-CN" sz="1200" dirty="0" err="1" smtClean="0">
                <a:effectLst/>
              </a:rPr>
              <a:t>keyframes</a:t>
            </a:r>
            <a:r>
              <a:rPr lang="en-US" altLang="zh-CN" sz="1200" dirty="0" smtClean="0">
                <a:effectLst/>
              </a:rPr>
              <a:t>' IDENT '{' </a:t>
            </a:r>
            <a:r>
              <a:rPr lang="en-US" altLang="zh-CN" sz="1200" dirty="0" err="1" smtClean="0">
                <a:effectLst/>
              </a:rPr>
              <a:t>keyframes</a:t>
            </a:r>
            <a:r>
              <a:rPr lang="en-US" altLang="zh-CN" sz="1200" dirty="0" smtClean="0">
                <a:effectLst/>
              </a:rPr>
              <a:t>-blocks '}';</a:t>
            </a:r>
          </a:p>
          <a:p>
            <a:r>
              <a:rPr lang="en-US" altLang="zh-CN" sz="1200" dirty="0" err="1" smtClean="0">
                <a:effectLst/>
              </a:rPr>
              <a:t>keyframes</a:t>
            </a:r>
            <a:r>
              <a:rPr lang="en-US" altLang="zh-CN" sz="1200" dirty="0" smtClean="0">
                <a:effectLst/>
              </a:rPr>
              <a:t>-blocks: [ </a:t>
            </a:r>
            <a:r>
              <a:rPr lang="en-US" altLang="zh-CN" sz="1200" dirty="0" err="1" smtClean="0">
                <a:effectLst/>
              </a:rPr>
              <a:t>keyframe</a:t>
            </a:r>
            <a:r>
              <a:rPr lang="en-US" altLang="zh-CN" sz="1200" dirty="0" smtClean="0">
                <a:effectLst/>
              </a:rPr>
              <a:t>-selectors block ]* ; </a:t>
            </a:r>
          </a:p>
          <a:p>
            <a:r>
              <a:rPr lang="en-US" altLang="zh-CN" sz="1200" dirty="0" err="1" smtClean="0">
                <a:effectLst/>
              </a:rPr>
              <a:t>keyframe</a:t>
            </a:r>
            <a:r>
              <a:rPr lang="en-US" altLang="zh-CN" sz="1200" dirty="0" smtClean="0">
                <a:effectLst/>
              </a:rPr>
              <a:t>-selectors: [ 'from' | 'to' | PERCENTAGE ] [ ',' [ 'from' | 'to' | PERCENTAGE ] ]*;</a:t>
            </a:r>
            <a:endParaRPr lang="zh-CN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其中</a:t>
            </a:r>
            <a:r>
              <a:rPr lang="en-US" altLang="zh-CN" dirty="0" smtClean="0">
                <a:effectLst/>
              </a:rPr>
              <a:t>IDENT</a:t>
            </a:r>
            <a:r>
              <a:rPr lang="zh-CN" altLang="en-US" dirty="0" smtClean="0">
                <a:effectLst/>
              </a:rPr>
              <a:t>是一个</a:t>
            </a:r>
            <a:r>
              <a:rPr lang="zh-CN" altLang="en-US" b="1" dirty="0" smtClean="0">
                <a:effectLst/>
              </a:rPr>
              <a:t>动画名称</a:t>
            </a:r>
            <a:r>
              <a:rPr lang="zh-CN" altLang="en-US" dirty="0" smtClean="0">
                <a:effectLst/>
              </a:rPr>
              <a:t>，你可以随便取，当然</a:t>
            </a:r>
            <a:r>
              <a:rPr lang="zh-CN" altLang="en-US" b="1" dirty="0" smtClean="0">
                <a:effectLst/>
              </a:rPr>
              <a:t>语义化</a:t>
            </a:r>
            <a:r>
              <a:rPr lang="zh-CN" altLang="en-US" dirty="0" smtClean="0">
                <a:effectLst/>
              </a:rPr>
              <a:t>一点更好，</a:t>
            </a:r>
            <a:r>
              <a:rPr lang="en-US" altLang="zh-CN" dirty="0" smtClean="0">
                <a:effectLst/>
              </a:rPr>
              <a:t>Percentage</a:t>
            </a:r>
            <a:r>
              <a:rPr lang="zh-CN" altLang="en-US" dirty="0" smtClean="0">
                <a:effectLst/>
              </a:rPr>
              <a:t>是</a:t>
            </a:r>
            <a:r>
              <a:rPr lang="zh-CN" altLang="en-US" b="1" dirty="0" smtClean="0">
                <a:effectLst/>
              </a:rPr>
              <a:t>百分比值</a:t>
            </a:r>
            <a:r>
              <a:rPr lang="zh-CN" altLang="en-US" dirty="0" smtClean="0">
                <a:effectLst/>
              </a:rPr>
              <a:t>，我们可以添加许多个这样的百分比，</a:t>
            </a:r>
            <a:r>
              <a:rPr lang="en-US" altLang="zh-CN" dirty="0" smtClean="0">
                <a:effectLst/>
              </a:rPr>
              <a:t>Properties</a:t>
            </a:r>
            <a:r>
              <a:rPr lang="zh-CN" altLang="en-US" dirty="0" smtClean="0">
                <a:effectLst/>
              </a:rPr>
              <a:t>为</a:t>
            </a:r>
            <a:r>
              <a:rPr lang="en-US" altLang="zh-CN" b="1" dirty="0" err="1" smtClean="0">
                <a:effectLst/>
              </a:rPr>
              <a:t>css</a:t>
            </a:r>
            <a:r>
              <a:rPr lang="zh-CN" altLang="en-US" b="1" dirty="0" smtClean="0">
                <a:effectLst/>
              </a:rPr>
              <a:t>的属性名</a:t>
            </a:r>
            <a:r>
              <a:rPr lang="zh-CN" altLang="en-US" dirty="0" smtClean="0">
                <a:effectLst/>
              </a:rPr>
              <a:t>，比如说</a:t>
            </a:r>
            <a:r>
              <a:rPr lang="en-US" altLang="zh-CN" dirty="0" err="1" smtClean="0">
                <a:effectLst/>
              </a:rPr>
              <a:t>left,background</a:t>
            </a:r>
            <a:r>
              <a:rPr lang="zh-CN" altLang="en-US" dirty="0" smtClean="0">
                <a:effectLst/>
              </a:rPr>
              <a:t>等，</a:t>
            </a:r>
            <a:r>
              <a:rPr lang="en-US" altLang="zh-CN" dirty="0" smtClean="0">
                <a:effectLst/>
              </a:rPr>
              <a:t>value</a:t>
            </a:r>
            <a:r>
              <a:rPr lang="zh-CN" altLang="en-US" dirty="0" smtClean="0">
                <a:effectLst/>
              </a:rPr>
              <a:t>就是相对应的属性的</a:t>
            </a:r>
            <a:r>
              <a:rPr lang="zh-CN" altLang="en-US" b="1" dirty="0" smtClean="0">
                <a:effectLst/>
              </a:rPr>
              <a:t>属性值</a:t>
            </a:r>
            <a:r>
              <a:rPr lang="zh-CN" altLang="en-US" dirty="0" smtClean="0">
                <a:effectLst/>
              </a:rPr>
              <a:t>。</a:t>
            </a: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08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但</a:t>
            </a:r>
            <a:r>
              <a:rPr lang="en-US" altLang="zh-CN" dirty="0" smtClean="0">
                <a:effectLst/>
              </a:rPr>
              <a:t>CSS3</a:t>
            </a:r>
            <a:r>
              <a:rPr lang="zh-CN" altLang="en-US" dirty="0" smtClean="0">
                <a:effectLst/>
              </a:rPr>
              <a:t>中的</a:t>
            </a:r>
            <a:r>
              <a:rPr lang="en-US" altLang="zh-CN" dirty="0" smtClean="0">
                <a:effectLst/>
                <a:hlinkClick r:id="rId3"/>
              </a:rPr>
              <a:t>Animation</a:t>
            </a:r>
            <a:r>
              <a:rPr lang="zh-CN" altLang="en-US" dirty="0" smtClean="0">
                <a:effectLst/>
              </a:rPr>
              <a:t>与</a:t>
            </a:r>
            <a:r>
              <a:rPr lang="en-US" altLang="zh-CN" dirty="0" smtClean="0">
                <a:effectLst/>
              </a:rPr>
              <a:t>HTML5</a:t>
            </a:r>
            <a:r>
              <a:rPr lang="zh-CN" altLang="en-US" dirty="0" smtClean="0">
                <a:effectLst/>
              </a:rPr>
              <a:t>中的</a:t>
            </a:r>
            <a:r>
              <a:rPr lang="en-US" altLang="zh-CN" dirty="0" smtClean="0">
                <a:effectLst/>
              </a:rPr>
              <a:t>Canvas</a:t>
            </a:r>
            <a:r>
              <a:rPr lang="zh-CN" altLang="en-US" dirty="0" smtClean="0">
                <a:effectLst/>
              </a:rPr>
              <a:t>绘制动画又不同，</a:t>
            </a:r>
            <a:r>
              <a:rPr lang="en-US" altLang="zh-CN" dirty="0" smtClean="0">
                <a:effectLst/>
                <a:hlinkClick r:id="rId3"/>
              </a:rPr>
              <a:t>Animation</a:t>
            </a:r>
            <a:r>
              <a:rPr lang="zh-CN" altLang="en-US" dirty="0" smtClean="0">
                <a:effectLst/>
              </a:rPr>
              <a:t>只应用在页面上已存在的</a:t>
            </a:r>
            <a:r>
              <a:rPr lang="en-US" altLang="zh-CN" dirty="0" smtClean="0">
                <a:effectLst/>
              </a:rPr>
              <a:t>DOM</a:t>
            </a:r>
            <a:r>
              <a:rPr lang="zh-CN" altLang="en-US" dirty="0" smtClean="0">
                <a:effectLst/>
              </a:rPr>
              <a:t>元素上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在开始介绍</a:t>
            </a:r>
            <a:r>
              <a:rPr lang="en-US" altLang="zh-CN" dirty="0" smtClean="0">
                <a:effectLst/>
                <a:hlinkClick r:id="rId3"/>
              </a:rPr>
              <a:t>Animation</a:t>
            </a:r>
            <a:r>
              <a:rPr lang="zh-CN" altLang="en-US" dirty="0" smtClean="0">
                <a:effectLst/>
              </a:rPr>
              <a:t>之前我们有必要先来了解一个特殊的东西，那就是</a:t>
            </a:r>
            <a:r>
              <a:rPr lang="en-US" altLang="zh-CN" dirty="0" smtClean="0">
                <a:effectLst/>
              </a:rPr>
              <a:t>"</a:t>
            </a:r>
            <a:r>
              <a:rPr lang="en-US" altLang="zh-CN" dirty="0" err="1" smtClean="0">
                <a:effectLst/>
                <a:hlinkClick r:id="rId3"/>
              </a:rPr>
              <a:t>Keyframes</a:t>
            </a:r>
            <a:r>
              <a:rPr lang="en-US" altLang="zh-CN" dirty="0" smtClean="0">
                <a:effectLst/>
              </a:rPr>
              <a:t>",</a:t>
            </a:r>
            <a:r>
              <a:rPr lang="zh-CN" altLang="en-US" dirty="0" smtClean="0">
                <a:effectLst/>
              </a:rPr>
              <a:t>我们把他叫做“关键帧”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06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是用来定义一个</a:t>
            </a:r>
            <a:r>
              <a:rPr lang="zh-CN" altLang="en-US" b="1" dirty="0" smtClean="0">
                <a:effectLst/>
              </a:rPr>
              <a:t>动画的名称</a:t>
            </a:r>
            <a:r>
              <a:rPr lang="zh-CN" altLang="en-US" dirty="0" smtClean="0">
                <a:effectLst/>
              </a:rPr>
              <a:t>，其主要有两个值：</a:t>
            </a:r>
            <a:r>
              <a:rPr lang="en-US" altLang="zh-CN" dirty="0" smtClean="0">
                <a:effectLst/>
              </a:rPr>
              <a:t>IDENT</a:t>
            </a:r>
            <a:r>
              <a:rPr lang="zh-CN" altLang="en-US" dirty="0" smtClean="0">
                <a:effectLst/>
              </a:rPr>
              <a:t>是</a:t>
            </a:r>
            <a:r>
              <a:rPr lang="zh-CN" altLang="en-US" b="1" dirty="0" smtClean="0">
                <a:effectLst/>
              </a:rPr>
              <a:t>由</a:t>
            </a:r>
            <a:r>
              <a:rPr lang="en-US" altLang="zh-CN" b="1" dirty="0" err="1" smtClean="0">
                <a:effectLst/>
              </a:rPr>
              <a:t>Keyframes</a:t>
            </a:r>
            <a:r>
              <a:rPr lang="zh-CN" altLang="en-US" b="1" dirty="0" smtClean="0">
                <a:effectLst/>
              </a:rPr>
              <a:t>创建的动画名</a:t>
            </a:r>
            <a:r>
              <a:rPr lang="zh-CN" altLang="en-US" dirty="0" smtClean="0">
                <a:effectLst/>
              </a:rPr>
              <a:t>，换句话说此处的</a:t>
            </a:r>
            <a:r>
              <a:rPr lang="en-US" altLang="zh-CN" b="1" dirty="0" smtClean="0">
                <a:effectLst/>
              </a:rPr>
              <a:t>IDENT</a:t>
            </a:r>
            <a:r>
              <a:rPr lang="zh-CN" altLang="en-US" b="1" dirty="0" smtClean="0">
                <a:effectLst/>
              </a:rPr>
              <a:t>要和</a:t>
            </a:r>
            <a:r>
              <a:rPr lang="en-US" altLang="zh-CN" b="1" dirty="0" err="1" smtClean="0">
                <a:effectLst/>
              </a:rPr>
              <a:t>Keyframes</a:t>
            </a:r>
            <a:r>
              <a:rPr lang="zh-CN" altLang="en-US" b="1" dirty="0" smtClean="0">
                <a:effectLst/>
              </a:rPr>
              <a:t>中的</a:t>
            </a:r>
            <a:r>
              <a:rPr lang="en-US" altLang="zh-CN" b="1" dirty="0" smtClean="0">
                <a:effectLst/>
              </a:rPr>
              <a:t>IDENT</a:t>
            </a:r>
            <a:r>
              <a:rPr lang="zh-CN" altLang="en-US" b="1" dirty="0" smtClean="0">
                <a:effectLst/>
              </a:rPr>
              <a:t>一致</a:t>
            </a:r>
            <a:r>
              <a:rPr lang="zh-CN" altLang="en-US" dirty="0" smtClean="0">
                <a:effectLst/>
              </a:rPr>
              <a:t>，如果不一致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将不能实现任何动画效果；</a:t>
            </a:r>
            <a:r>
              <a:rPr lang="en-US" altLang="zh-CN" dirty="0" smtClean="0">
                <a:effectLst/>
              </a:rPr>
              <a:t>none</a:t>
            </a:r>
            <a:r>
              <a:rPr lang="zh-CN" altLang="en-US" dirty="0" smtClean="0">
                <a:effectLst/>
              </a:rPr>
              <a:t>为默认值，当值为</a:t>
            </a:r>
            <a:r>
              <a:rPr lang="en-US" altLang="zh-CN" dirty="0" smtClean="0">
                <a:effectLst/>
              </a:rPr>
              <a:t>none</a:t>
            </a:r>
            <a:r>
              <a:rPr lang="zh-CN" altLang="en-US" dirty="0" smtClean="0">
                <a:effectLst/>
              </a:rPr>
              <a:t>时，将没有任何动画效果。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776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是用来指定元素</a:t>
            </a:r>
            <a:r>
              <a:rPr lang="zh-CN" altLang="en-US" b="1" dirty="0" smtClean="0">
                <a:effectLst/>
              </a:rPr>
              <a:t>播放动画所持续的时间长</a:t>
            </a:r>
            <a:r>
              <a:rPr lang="zh-CN" altLang="en-US" dirty="0" smtClean="0">
                <a:effectLst/>
              </a:rPr>
              <a:t>，取值</a:t>
            </a:r>
            <a:r>
              <a:rPr lang="en-US" altLang="zh-CN" dirty="0" smtClean="0">
                <a:effectLst/>
              </a:rPr>
              <a:t>:&lt;time&gt;</a:t>
            </a:r>
            <a:r>
              <a:rPr lang="zh-CN" altLang="en-US" dirty="0" smtClean="0">
                <a:effectLst/>
              </a:rPr>
              <a:t>为数值，单位为</a:t>
            </a:r>
            <a:r>
              <a:rPr lang="en-US" altLang="zh-CN" dirty="0" smtClean="0">
                <a:effectLst/>
              </a:rPr>
              <a:t>s </a:t>
            </a:r>
            <a:r>
              <a:rPr lang="zh-CN" altLang="en-US" dirty="0" smtClean="0">
                <a:effectLst/>
              </a:rPr>
              <a:t>（秒</a:t>
            </a:r>
            <a:r>
              <a:rPr lang="en-US" altLang="zh-CN" dirty="0" smtClean="0">
                <a:effectLst/>
              </a:rPr>
              <a:t>.</a:t>
            </a:r>
            <a:r>
              <a:rPr lang="zh-CN" altLang="en-US" dirty="0" smtClean="0">
                <a:effectLst/>
              </a:rPr>
              <a:t>）其默认值为“</a:t>
            </a:r>
            <a:r>
              <a:rPr lang="en-US" altLang="zh-CN" dirty="0" smtClean="0">
                <a:effectLst/>
              </a:rPr>
              <a:t>0”</a:t>
            </a:r>
            <a:r>
              <a:rPr lang="zh-CN" altLang="en-US" dirty="0" smtClean="0">
                <a:effectLst/>
              </a:rPr>
              <a:t>。这个属性跟</a:t>
            </a:r>
            <a:r>
              <a:rPr lang="en-US" altLang="zh-CN" dirty="0" smtClean="0">
                <a:effectLst/>
              </a:rPr>
              <a:t>transition</a:t>
            </a:r>
            <a:r>
              <a:rPr lang="zh-CN" altLang="en-US" dirty="0" smtClean="0">
                <a:effectLst/>
              </a:rPr>
              <a:t>中的</a:t>
            </a:r>
            <a:r>
              <a:rPr lang="en-US" altLang="zh-CN" dirty="0" smtClean="0">
                <a:effectLst/>
                <a:hlinkClick r:id="rId3"/>
              </a:rPr>
              <a:t>transition-duration</a:t>
            </a:r>
            <a:r>
              <a:rPr lang="zh-CN" altLang="en-US" dirty="0" smtClean="0">
                <a:effectLst/>
              </a:rPr>
              <a:t>使用方法是一样的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89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transform</a:t>
            </a:r>
            <a:r>
              <a:rPr lang="zh-CN" altLang="en-US" dirty="0" smtClean="0"/>
              <a:t>中使用多个属性时却需要有空格隔开</a:t>
            </a:r>
            <a:endParaRPr lang="en-US" altLang="zh-CN" b="1" dirty="0" smtClean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734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animation-delay:</a:t>
            </a:r>
            <a:r>
              <a:rPr lang="zh-CN" altLang="en-US" dirty="0" smtClean="0">
                <a:effectLst/>
              </a:rPr>
              <a:t>是用来指定元素</a:t>
            </a:r>
            <a:r>
              <a:rPr lang="zh-CN" altLang="en-US" b="1" dirty="0" smtClean="0">
                <a:effectLst/>
              </a:rPr>
              <a:t>动画开始时间</a:t>
            </a:r>
            <a:r>
              <a:rPr lang="zh-CN" altLang="en-US" dirty="0" smtClean="0">
                <a:effectLst/>
              </a:rPr>
              <a:t>。取值为</a:t>
            </a:r>
            <a:r>
              <a:rPr lang="en-US" altLang="zh-CN" dirty="0" smtClean="0">
                <a:effectLst/>
              </a:rPr>
              <a:t>&lt;time&gt;</a:t>
            </a:r>
            <a:r>
              <a:rPr lang="zh-CN" altLang="en-US" dirty="0" smtClean="0">
                <a:effectLst/>
              </a:rPr>
              <a:t>为数值，单位为</a:t>
            </a:r>
            <a:r>
              <a:rPr lang="en-US" altLang="zh-CN" dirty="0" smtClean="0">
                <a:effectLst/>
              </a:rPr>
              <a:t>s(</a:t>
            </a:r>
            <a:r>
              <a:rPr lang="zh-CN" altLang="en-US" dirty="0" smtClean="0">
                <a:effectLst/>
              </a:rPr>
              <a:t>秒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，其默认值也是</a:t>
            </a:r>
            <a:r>
              <a:rPr lang="en-US" altLang="zh-CN" dirty="0" smtClean="0">
                <a:effectLst/>
              </a:rPr>
              <a:t>0</a:t>
            </a:r>
            <a:r>
              <a:rPr lang="zh-CN" altLang="en-US" dirty="0" smtClean="0">
                <a:effectLst/>
              </a:rPr>
              <a:t>。这个属性和</a:t>
            </a:r>
            <a:r>
              <a:rPr lang="en-US" altLang="zh-CN" dirty="0" smtClean="0">
                <a:effectLst/>
                <a:hlinkClick r:id="rId3"/>
              </a:rPr>
              <a:t>transition-</a:t>
            </a:r>
            <a:r>
              <a:rPr lang="en-US" altLang="zh-CN" dirty="0" err="1" smtClean="0">
                <a:effectLst/>
                <a:hlinkClick r:id="rId3"/>
              </a:rPr>
              <a:t>delay</a:t>
            </a:r>
            <a:r>
              <a:rPr lang="en-US" altLang="zh-CN" dirty="0" err="1" smtClean="0">
                <a:effectLst/>
              </a:rPr>
              <a:t>y</a:t>
            </a:r>
            <a:r>
              <a:rPr lang="zh-CN" altLang="en-US" dirty="0" smtClean="0">
                <a:effectLst/>
              </a:rPr>
              <a:t>使用方法是一样的。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90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animation-iteration-count</a:t>
            </a:r>
            <a:r>
              <a:rPr lang="zh-CN" altLang="en-US" dirty="0" smtClean="0">
                <a:effectLst/>
              </a:rPr>
              <a:t>是用来指定元素</a:t>
            </a:r>
            <a:r>
              <a:rPr lang="zh-CN" altLang="en-US" b="1" dirty="0" smtClean="0">
                <a:effectLst/>
              </a:rPr>
              <a:t>播放动画的循环次数</a:t>
            </a:r>
            <a:r>
              <a:rPr lang="zh-CN" altLang="en-US" dirty="0" smtClean="0">
                <a:effectLst/>
              </a:rPr>
              <a:t>，其可以取值</a:t>
            </a:r>
            <a:r>
              <a:rPr lang="en-US" altLang="zh-CN" dirty="0" smtClean="0">
                <a:effectLst/>
              </a:rPr>
              <a:t>&lt;number&gt;</a:t>
            </a:r>
            <a:r>
              <a:rPr lang="zh-CN" altLang="en-US" dirty="0" smtClean="0">
                <a:effectLst/>
              </a:rPr>
              <a:t>为数字，其默认值为“</a:t>
            </a:r>
            <a:r>
              <a:rPr lang="en-US" altLang="zh-CN" dirty="0" smtClean="0">
                <a:effectLst/>
              </a:rPr>
              <a:t>1”</a:t>
            </a:r>
            <a:r>
              <a:rPr lang="zh-CN" altLang="en-US" dirty="0" smtClean="0">
                <a:effectLst/>
              </a:rPr>
              <a:t>；</a:t>
            </a:r>
            <a:r>
              <a:rPr lang="en-US" altLang="zh-CN" b="1" dirty="0" smtClean="0">
                <a:effectLst/>
              </a:rPr>
              <a:t>infinite</a:t>
            </a:r>
            <a:r>
              <a:rPr lang="zh-CN" altLang="en-US" b="1" dirty="0" smtClean="0">
                <a:effectLst/>
              </a:rPr>
              <a:t>为无限次数循环</a:t>
            </a:r>
            <a:r>
              <a:rPr lang="zh-CN" altLang="en-US" dirty="0" smtClean="0">
                <a:effectLst/>
              </a:rPr>
              <a:t>。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40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animation-direction</a:t>
            </a:r>
            <a:r>
              <a:rPr lang="zh-CN" altLang="en-US" dirty="0" smtClean="0">
                <a:effectLst/>
              </a:rPr>
              <a:t>是用来指定元素</a:t>
            </a:r>
            <a:r>
              <a:rPr lang="zh-CN" altLang="en-US" b="1" dirty="0" smtClean="0">
                <a:effectLst/>
              </a:rPr>
              <a:t>动画播放的方向</a:t>
            </a:r>
            <a:r>
              <a:rPr lang="zh-CN" altLang="en-US" dirty="0" smtClean="0">
                <a:effectLst/>
              </a:rPr>
              <a:t>，其</a:t>
            </a:r>
            <a:r>
              <a:rPr lang="zh-CN" altLang="en-US" b="1" dirty="0" smtClean="0">
                <a:effectLst/>
              </a:rPr>
              <a:t>只有两个值</a:t>
            </a:r>
            <a:r>
              <a:rPr lang="zh-CN" altLang="en-US" dirty="0" smtClean="0">
                <a:effectLst/>
              </a:rPr>
              <a:t>，默认值为</a:t>
            </a:r>
            <a:r>
              <a:rPr lang="en-US" altLang="zh-CN" dirty="0" smtClean="0">
                <a:effectLst/>
              </a:rPr>
              <a:t>normal</a:t>
            </a:r>
            <a:r>
              <a:rPr lang="zh-CN" altLang="en-US" dirty="0" smtClean="0">
                <a:effectLst/>
              </a:rPr>
              <a:t>，如果设置为</a:t>
            </a:r>
            <a:r>
              <a:rPr lang="en-US" altLang="zh-CN" dirty="0" smtClean="0">
                <a:effectLst/>
              </a:rPr>
              <a:t>normal</a:t>
            </a:r>
            <a:r>
              <a:rPr lang="zh-CN" altLang="en-US" dirty="0" smtClean="0">
                <a:effectLst/>
              </a:rPr>
              <a:t>时，动画的每次循环都是向前播放；另一个值是</a:t>
            </a:r>
            <a:r>
              <a:rPr lang="en-US" altLang="zh-CN" b="1" dirty="0" smtClean="0">
                <a:effectLst/>
              </a:rPr>
              <a:t>alternate</a:t>
            </a:r>
            <a:r>
              <a:rPr lang="zh-CN" altLang="en-US" dirty="0" smtClean="0">
                <a:effectLst/>
              </a:rPr>
              <a:t>，他的作用是，动画播放在第</a:t>
            </a:r>
            <a:r>
              <a:rPr lang="zh-CN" altLang="en-US" b="1" dirty="0" smtClean="0">
                <a:effectLst/>
              </a:rPr>
              <a:t>偶数次向前播放，第奇数次向反方向播放</a:t>
            </a:r>
            <a:r>
              <a:rPr lang="zh-CN" altLang="en-US" dirty="0" smtClean="0">
                <a:effectLst/>
              </a:rPr>
              <a:t>。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991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animation-play-state</a:t>
            </a:r>
            <a:r>
              <a:rPr lang="zh-CN" altLang="en-US" dirty="0" smtClean="0">
                <a:effectLst/>
              </a:rPr>
              <a:t>主要是用来</a:t>
            </a:r>
            <a:r>
              <a:rPr lang="zh-CN" altLang="en-US" b="1" dirty="0" smtClean="0">
                <a:effectLst/>
              </a:rPr>
              <a:t>控制元素动画的播放状态</a:t>
            </a:r>
            <a:r>
              <a:rPr lang="zh-CN" altLang="en-US" dirty="0" smtClean="0">
                <a:effectLst/>
              </a:rPr>
              <a:t>。其主要有两个值，</a:t>
            </a:r>
            <a:r>
              <a:rPr lang="en-US" altLang="zh-CN" dirty="0" smtClean="0">
                <a:effectLst/>
              </a:rPr>
              <a:t>running</a:t>
            </a:r>
            <a:r>
              <a:rPr lang="zh-CN" altLang="en-US" dirty="0" smtClean="0">
                <a:effectLst/>
              </a:rPr>
              <a:t>和</a:t>
            </a:r>
            <a:r>
              <a:rPr lang="en-US" altLang="zh-CN" dirty="0" smtClean="0">
                <a:effectLst/>
              </a:rPr>
              <a:t>paused</a:t>
            </a:r>
            <a:r>
              <a:rPr lang="zh-CN" altLang="en-US" dirty="0" smtClean="0">
                <a:effectLst/>
              </a:rPr>
              <a:t>其中</a:t>
            </a:r>
            <a:r>
              <a:rPr lang="en-US" altLang="zh-CN" dirty="0" smtClean="0">
                <a:effectLst/>
              </a:rPr>
              <a:t>running</a:t>
            </a:r>
            <a:r>
              <a:rPr lang="zh-CN" altLang="en-US" dirty="0" smtClean="0">
                <a:effectLst/>
              </a:rPr>
              <a:t>为默认值。他们的作用就</a:t>
            </a:r>
            <a:r>
              <a:rPr lang="zh-CN" altLang="en-US" b="1" dirty="0" smtClean="0">
                <a:effectLst/>
              </a:rPr>
              <a:t>类似于我们的音乐播放器一样，可以通过</a:t>
            </a:r>
            <a:r>
              <a:rPr lang="en-US" altLang="zh-CN" b="1" dirty="0" smtClean="0">
                <a:effectLst/>
              </a:rPr>
              <a:t>paused</a:t>
            </a:r>
            <a:r>
              <a:rPr lang="zh-CN" altLang="en-US" b="1" dirty="0" smtClean="0">
                <a:effectLst/>
              </a:rPr>
              <a:t>将正在播放的动画停下了</a:t>
            </a:r>
            <a:r>
              <a:rPr lang="zh-CN" altLang="en-US" dirty="0" smtClean="0">
                <a:effectLst/>
              </a:rPr>
              <a:t>，也可以通过</a:t>
            </a:r>
            <a:r>
              <a:rPr lang="en-US" altLang="zh-CN" dirty="0" smtClean="0">
                <a:effectLst/>
              </a:rPr>
              <a:t>running</a:t>
            </a:r>
            <a:r>
              <a:rPr lang="zh-CN" altLang="en-US" dirty="0" smtClean="0">
                <a:effectLst/>
              </a:rPr>
              <a:t>将暂停的动画重新播放，我们这里的重新播放不一定是从元素动画的开始播放，而是从你暂停的那个位置开始播放。另外如果暂时了动画的播放，元素的样式将回到最原始设置状态。</a:t>
            </a:r>
            <a:r>
              <a:rPr lang="zh-CN" altLang="en-US" b="1" dirty="0" smtClean="0">
                <a:effectLst/>
              </a:rPr>
              <a:t>这个属性目前很少内核支持，所以只是稍微提一下</a:t>
            </a:r>
            <a:r>
              <a:rPr lang="zh-CN" altLang="en-US" dirty="0" smtClean="0">
                <a:effectLst/>
              </a:rPr>
              <a:t>。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411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animation-direction</a:t>
            </a:r>
            <a:r>
              <a:rPr lang="zh-CN" altLang="en-US" dirty="0" smtClean="0">
                <a:effectLst/>
              </a:rPr>
              <a:t>是用来指定元素</a:t>
            </a:r>
            <a:r>
              <a:rPr lang="zh-CN" altLang="en-US" b="1" dirty="0" smtClean="0">
                <a:effectLst/>
              </a:rPr>
              <a:t>动画播放的方向</a:t>
            </a:r>
            <a:r>
              <a:rPr lang="zh-CN" altLang="en-US" dirty="0" smtClean="0">
                <a:effectLst/>
              </a:rPr>
              <a:t>，其</a:t>
            </a:r>
            <a:r>
              <a:rPr lang="zh-CN" altLang="en-US" b="1" dirty="0" smtClean="0">
                <a:effectLst/>
              </a:rPr>
              <a:t>只有两个值</a:t>
            </a:r>
            <a:r>
              <a:rPr lang="zh-CN" altLang="en-US" dirty="0" smtClean="0">
                <a:effectLst/>
              </a:rPr>
              <a:t>，默认值为</a:t>
            </a:r>
            <a:r>
              <a:rPr lang="en-US" altLang="zh-CN" dirty="0" smtClean="0">
                <a:effectLst/>
              </a:rPr>
              <a:t>normal</a:t>
            </a:r>
            <a:r>
              <a:rPr lang="zh-CN" altLang="en-US" dirty="0" smtClean="0">
                <a:effectLst/>
              </a:rPr>
              <a:t>，如果设置为</a:t>
            </a:r>
            <a:r>
              <a:rPr lang="en-US" altLang="zh-CN" dirty="0" smtClean="0">
                <a:effectLst/>
              </a:rPr>
              <a:t>normal</a:t>
            </a:r>
            <a:r>
              <a:rPr lang="zh-CN" altLang="en-US" dirty="0" smtClean="0">
                <a:effectLst/>
              </a:rPr>
              <a:t>时，动画的每次循环都是向前播放；另一个值是</a:t>
            </a:r>
            <a:r>
              <a:rPr lang="en-US" altLang="zh-CN" b="1" dirty="0" smtClean="0">
                <a:effectLst/>
              </a:rPr>
              <a:t>alternate</a:t>
            </a:r>
            <a:r>
              <a:rPr lang="zh-CN" altLang="en-US" dirty="0" smtClean="0">
                <a:effectLst/>
              </a:rPr>
              <a:t>，他的作用是，动画播放在第</a:t>
            </a:r>
            <a:r>
              <a:rPr lang="zh-CN" altLang="en-US" b="1" dirty="0" smtClean="0">
                <a:effectLst/>
              </a:rPr>
              <a:t>偶数次向前播放，第奇数次向反方向播放</a:t>
            </a:r>
            <a:r>
              <a:rPr lang="zh-CN" altLang="en-US" dirty="0" smtClean="0">
                <a:effectLst/>
              </a:rPr>
              <a:t>。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17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7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移动</a:t>
            </a:r>
            <a:r>
              <a:rPr lang="en-US" altLang="zh-CN" dirty="0" smtClean="0">
                <a:effectLst/>
              </a:rPr>
              <a:t>translate</a:t>
            </a:r>
            <a:r>
              <a:rPr lang="zh-CN" altLang="en-US" dirty="0" smtClean="0">
                <a:effectLst/>
              </a:rPr>
              <a:t>我们分为三种情况：</a:t>
            </a:r>
            <a:r>
              <a:rPr lang="en-US" altLang="zh-CN" dirty="0" smtClean="0">
                <a:effectLst/>
              </a:rPr>
              <a:t>translate(</a:t>
            </a:r>
            <a:r>
              <a:rPr lang="en-US" altLang="zh-CN" dirty="0" err="1" smtClean="0">
                <a:effectLst/>
              </a:rPr>
              <a:t>x,y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水平方向和垂直方向同时移动（也就是</a:t>
            </a:r>
            <a:r>
              <a:rPr lang="en-US" altLang="zh-CN" dirty="0" smtClean="0">
                <a:effectLst/>
              </a:rPr>
              <a:t>X</a:t>
            </a:r>
            <a:r>
              <a:rPr lang="zh-CN" altLang="en-US" dirty="0" smtClean="0">
                <a:effectLst/>
              </a:rPr>
              <a:t>轴和</a:t>
            </a:r>
            <a:r>
              <a:rPr lang="en-US" altLang="zh-CN" dirty="0" smtClean="0">
                <a:effectLst/>
              </a:rPr>
              <a:t>Y</a:t>
            </a:r>
            <a:r>
              <a:rPr lang="zh-CN" altLang="en-US" dirty="0" smtClean="0">
                <a:effectLst/>
              </a:rPr>
              <a:t>轴同时移动）；</a:t>
            </a:r>
            <a:r>
              <a:rPr lang="en-US" altLang="zh-CN" dirty="0" err="1" smtClean="0">
                <a:effectLst/>
              </a:rPr>
              <a:t>translateX</a:t>
            </a:r>
            <a:r>
              <a:rPr lang="en-US" altLang="zh-CN" dirty="0" smtClean="0">
                <a:effectLst/>
              </a:rPr>
              <a:t>(x)</a:t>
            </a:r>
            <a:r>
              <a:rPr lang="zh-CN" altLang="en-US" dirty="0" smtClean="0">
                <a:effectLst/>
              </a:rPr>
              <a:t>仅水平方向移动（</a:t>
            </a:r>
            <a:r>
              <a:rPr lang="en-US" altLang="zh-CN" dirty="0" smtClean="0">
                <a:effectLst/>
              </a:rPr>
              <a:t>X</a:t>
            </a:r>
            <a:r>
              <a:rPr lang="zh-CN" altLang="en-US" dirty="0" smtClean="0">
                <a:effectLst/>
              </a:rPr>
              <a:t>轴移动）；</a:t>
            </a:r>
            <a:r>
              <a:rPr lang="en-US" altLang="zh-CN" dirty="0" err="1" smtClean="0">
                <a:effectLst/>
              </a:rPr>
              <a:t>translateY</a:t>
            </a:r>
            <a:r>
              <a:rPr lang="en-US" altLang="zh-CN" dirty="0" smtClean="0">
                <a:effectLst/>
              </a:rPr>
              <a:t>(Y)</a:t>
            </a:r>
            <a:r>
              <a:rPr lang="zh-CN" altLang="en-US" dirty="0" smtClean="0">
                <a:effectLst/>
              </a:rPr>
              <a:t>仅垂直方向移动（</a:t>
            </a:r>
            <a:r>
              <a:rPr lang="en-US" altLang="zh-CN" dirty="0" smtClean="0">
                <a:effectLst/>
              </a:rPr>
              <a:t>Y</a:t>
            </a:r>
            <a:r>
              <a:rPr lang="zh-CN" altLang="en-US" dirty="0" smtClean="0">
                <a:effectLst/>
              </a:rPr>
              <a:t>轴移动）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translate(</a:t>
            </a:r>
            <a:r>
              <a:rPr lang="en-US" altLang="zh-CN" dirty="0" err="1" smtClean="0">
                <a:effectLst/>
              </a:rPr>
              <a:t>x,y</a:t>
            </a:r>
            <a:r>
              <a:rPr lang="en-US" altLang="zh-CN" dirty="0" smtClean="0">
                <a:effectLst/>
              </a:rPr>
              <a:t>),</a:t>
            </a:r>
            <a:r>
              <a:rPr lang="zh-CN" altLang="en-US" dirty="0" smtClean="0">
                <a:effectLst/>
              </a:rPr>
              <a:t>它表示对象进行平移，按照设定的</a:t>
            </a:r>
            <a:r>
              <a:rPr lang="en-US" altLang="zh-CN" dirty="0" err="1" smtClean="0">
                <a:effectLst/>
              </a:rPr>
              <a:t>x,y</a:t>
            </a:r>
            <a:r>
              <a:rPr lang="zh-CN" altLang="en-US" dirty="0" smtClean="0">
                <a:effectLst/>
              </a:rPr>
              <a:t>参数值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当值为负数时，反方向移动物体，其基点</a:t>
            </a:r>
            <a:r>
              <a:rPr lang="zh-CN" altLang="en-US" sz="1400" b="1" dirty="0" smtClean="0">
                <a:solidFill>
                  <a:srgbClr val="FF0000"/>
                </a:solidFill>
                <a:effectLst/>
              </a:rPr>
              <a:t>默认为元素 中心点</a:t>
            </a:r>
            <a:r>
              <a:rPr lang="zh-CN" altLang="en-US" dirty="0" smtClean="0">
                <a:effectLst/>
              </a:rPr>
              <a:t>，也可以根据</a:t>
            </a:r>
            <a:r>
              <a:rPr lang="en-US" altLang="zh-CN" dirty="0" smtClean="0">
                <a:effectLst/>
              </a:rPr>
              <a:t>transform-origin</a:t>
            </a:r>
            <a:r>
              <a:rPr lang="zh-CN" altLang="en-US" dirty="0" smtClean="0">
                <a:effectLst/>
              </a:rPr>
              <a:t>进行改变基点</a:t>
            </a: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demo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101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rotate(&lt;angle&gt;) </a:t>
            </a:r>
            <a:r>
              <a:rPr lang="zh-CN" altLang="en-US" dirty="0" smtClean="0">
                <a:effectLst/>
              </a:rPr>
              <a:t>：通过指定的角度参数对原元素指定一个</a:t>
            </a:r>
            <a:r>
              <a:rPr lang="en-US" altLang="zh-CN" dirty="0" smtClean="0">
                <a:effectLst/>
                <a:hlinkClick r:id="rId3"/>
              </a:rPr>
              <a:t>2D rotation</a:t>
            </a:r>
            <a:r>
              <a:rPr lang="zh-CN" altLang="en-US" dirty="0" smtClean="0">
                <a:effectLst/>
              </a:rPr>
              <a:t>（</a:t>
            </a:r>
            <a:r>
              <a:rPr lang="en-US" altLang="zh-CN" dirty="0" smtClean="0">
                <a:effectLst/>
              </a:rPr>
              <a:t>2D </a:t>
            </a:r>
            <a:r>
              <a:rPr lang="zh-CN" altLang="en-US" dirty="0" smtClean="0">
                <a:effectLst/>
              </a:rPr>
              <a:t>旋转），需先有</a:t>
            </a:r>
            <a:r>
              <a:rPr lang="en-US" altLang="zh-CN" dirty="0" smtClean="0">
                <a:effectLst/>
              </a:rPr>
              <a:t>transform-origin</a:t>
            </a:r>
            <a:r>
              <a:rPr lang="zh-CN" altLang="en-US" dirty="0" smtClean="0">
                <a:effectLst/>
              </a:rPr>
              <a:t>属性的定义。</a:t>
            </a:r>
            <a:r>
              <a:rPr lang="en-US" altLang="zh-CN" dirty="0" smtClean="0">
                <a:effectLst/>
              </a:rPr>
              <a:t>transform-origin</a:t>
            </a:r>
            <a:r>
              <a:rPr lang="zh-CN" altLang="en-US" dirty="0" smtClean="0">
                <a:effectLst/>
              </a:rPr>
              <a:t>定义的是旋转的基点，其中</a:t>
            </a:r>
            <a:r>
              <a:rPr lang="en-US" altLang="zh-CN" dirty="0" smtClean="0">
                <a:effectLst/>
              </a:rPr>
              <a:t>angle</a:t>
            </a:r>
            <a:r>
              <a:rPr lang="zh-CN" altLang="en-US" dirty="0" smtClean="0">
                <a:effectLst/>
              </a:rPr>
              <a:t>是指旋转角度，如果设置的值为正数表示顺时针旋转，如果设置的值为负数，则表示逆时针旋转。如：</a:t>
            </a:r>
            <a:r>
              <a:rPr lang="en-US" altLang="zh-CN" dirty="0" err="1" smtClean="0">
                <a:effectLst/>
              </a:rPr>
              <a:t>transform:rotate</a:t>
            </a:r>
            <a:r>
              <a:rPr lang="en-US" altLang="zh-CN" dirty="0" smtClean="0">
                <a:effectLst/>
              </a:rPr>
              <a:t>(30deg)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85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具有三种情况：</a:t>
            </a:r>
            <a:r>
              <a:rPr lang="en-US" altLang="zh-CN" dirty="0" smtClean="0">
                <a:effectLst/>
              </a:rPr>
              <a:t>scale(</a:t>
            </a:r>
            <a:r>
              <a:rPr lang="en-US" altLang="zh-CN" dirty="0" err="1" smtClean="0">
                <a:effectLst/>
              </a:rPr>
              <a:t>x,y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使元素水平方向和垂直方向同时缩放（也就是</a:t>
            </a:r>
            <a:r>
              <a:rPr lang="en-US" altLang="zh-CN" dirty="0" smtClean="0">
                <a:effectLst/>
              </a:rPr>
              <a:t>X</a:t>
            </a:r>
            <a:r>
              <a:rPr lang="zh-CN" altLang="en-US" dirty="0" smtClean="0">
                <a:effectLst/>
              </a:rPr>
              <a:t>轴和</a:t>
            </a:r>
            <a:r>
              <a:rPr lang="en-US" altLang="zh-CN" dirty="0" smtClean="0">
                <a:effectLst/>
              </a:rPr>
              <a:t>Y</a:t>
            </a:r>
            <a:r>
              <a:rPr lang="zh-CN" altLang="en-US" dirty="0" smtClean="0">
                <a:effectLst/>
              </a:rPr>
              <a:t>轴同时缩放）；</a:t>
            </a:r>
            <a:r>
              <a:rPr lang="en-US" altLang="zh-CN" dirty="0" err="1" smtClean="0">
                <a:effectLst/>
              </a:rPr>
              <a:t>scaleX</a:t>
            </a:r>
            <a:r>
              <a:rPr lang="en-US" altLang="zh-CN" dirty="0" smtClean="0">
                <a:effectLst/>
              </a:rPr>
              <a:t>(x)</a:t>
            </a:r>
            <a:r>
              <a:rPr lang="zh-CN" altLang="en-US" dirty="0" smtClean="0">
                <a:effectLst/>
              </a:rPr>
              <a:t>元素仅水平方向缩放（</a:t>
            </a:r>
            <a:r>
              <a:rPr lang="en-US" altLang="zh-CN" dirty="0" smtClean="0">
                <a:effectLst/>
              </a:rPr>
              <a:t>X</a:t>
            </a:r>
            <a:r>
              <a:rPr lang="zh-CN" altLang="en-US" dirty="0" smtClean="0">
                <a:effectLst/>
              </a:rPr>
              <a:t>轴缩放）；</a:t>
            </a:r>
            <a:r>
              <a:rPr lang="en-US" altLang="zh-CN" dirty="0" err="1" smtClean="0">
                <a:effectLst/>
              </a:rPr>
              <a:t>scaleY</a:t>
            </a:r>
            <a:r>
              <a:rPr lang="en-US" altLang="zh-CN" dirty="0" smtClean="0">
                <a:effectLst/>
              </a:rPr>
              <a:t>(y)</a:t>
            </a:r>
            <a:r>
              <a:rPr lang="zh-CN" altLang="en-US" dirty="0" smtClean="0">
                <a:effectLst/>
              </a:rPr>
              <a:t>元素仅垂直方向缩放（</a:t>
            </a:r>
            <a:r>
              <a:rPr lang="en-US" altLang="zh-CN" dirty="0" smtClean="0">
                <a:effectLst/>
              </a:rPr>
              <a:t>Y</a:t>
            </a:r>
            <a:r>
              <a:rPr lang="zh-CN" altLang="en-US" dirty="0" smtClean="0">
                <a:effectLst/>
              </a:rPr>
              <a:t>轴缩放），但它们具有相同的缩放中心点和基数，其中心点就是元素的中心位置，缩放基数为</a:t>
            </a:r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，如果其值大于</a:t>
            </a:r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元素就放大，反之其值小于</a:t>
            </a:r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，元素缩小。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基中</a:t>
            </a:r>
            <a:r>
              <a:rPr lang="en-US" altLang="zh-CN" dirty="0" smtClean="0">
                <a:effectLst/>
              </a:rPr>
              <a:t>X</a:t>
            </a:r>
            <a:r>
              <a:rPr lang="zh-CN" altLang="en-US" dirty="0" smtClean="0">
                <a:effectLst/>
              </a:rPr>
              <a:t>表示水平方向缩放的倍数，</a:t>
            </a:r>
            <a:r>
              <a:rPr lang="en-US" altLang="zh-CN" dirty="0" smtClean="0">
                <a:effectLst/>
              </a:rPr>
              <a:t>Y</a:t>
            </a:r>
            <a:r>
              <a:rPr lang="zh-CN" altLang="en-US" dirty="0" smtClean="0">
                <a:effectLst/>
              </a:rPr>
              <a:t>表示垂直方向的缩放倍数，而</a:t>
            </a:r>
            <a:r>
              <a:rPr lang="en-US" altLang="zh-CN" dirty="0" smtClean="0">
                <a:effectLst/>
              </a:rPr>
              <a:t>Y</a:t>
            </a:r>
            <a:r>
              <a:rPr lang="zh-CN" altLang="en-US" dirty="0" smtClean="0">
                <a:effectLst/>
              </a:rPr>
              <a:t>是一个可选参数，</a:t>
            </a:r>
            <a:r>
              <a:rPr lang="zh-CN" altLang="en-US" b="1" dirty="0" smtClean="0">
                <a:effectLst/>
              </a:rPr>
              <a:t>如果没有设置</a:t>
            </a:r>
            <a:r>
              <a:rPr lang="en-US" altLang="zh-CN" b="1" dirty="0" smtClean="0">
                <a:effectLst/>
              </a:rPr>
              <a:t>Y</a:t>
            </a:r>
            <a:r>
              <a:rPr lang="zh-CN" altLang="en-US" b="1" dirty="0" smtClean="0">
                <a:effectLst/>
              </a:rPr>
              <a:t>值，则表示</a:t>
            </a:r>
            <a:r>
              <a:rPr lang="en-US" altLang="zh-CN" b="1" dirty="0" smtClean="0">
                <a:effectLst/>
              </a:rPr>
              <a:t>X</a:t>
            </a:r>
            <a:r>
              <a:rPr lang="zh-CN" altLang="en-US" b="1" dirty="0" smtClean="0">
                <a:effectLst/>
              </a:rPr>
              <a:t>，</a:t>
            </a:r>
            <a:r>
              <a:rPr lang="en-US" altLang="zh-CN" b="1" dirty="0" smtClean="0">
                <a:effectLst/>
              </a:rPr>
              <a:t>Y</a:t>
            </a:r>
            <a:r>
              <a:rPr lang="zh-CN" altLang="en-US" b="1" dirty="0" smtClean="0">
                <a:effectLst/>
              </a:rPr>
              <a:t>两个方向的缩放倍数是一样的</a:t>
            </a:r>
            <a:r>
              <a:rPr lang="zh-CN" altLang="en-US" dirty="0" smtClean="0">
                <a:effectLst/>
              </a:rPr>
              <a:t>。并以</a:t>
            </a:r>
            <a:r>
              <a:rPr lang="en-US" altLang="zh-CN" dirty="0" smtClean="0">
                <a:effectLst/>
              </a:rPr>
              <a:t>X</a:t>
            </a:r>
            <a:r>
              <a:rPr lang="zh-CN" altLang="en-US" dirty="0" smtClean="0">
                <a:effectLst/>
              </a:rPr>
              <a:t>为准。</a:t>
            </a: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demo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8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skew(&lt;angle&gt; [, &lt;angle&gt;]) </a:t>
            </a:r>
            <a:r>
              <a:rPr lang="zh-CN" altLang="en-US" dirty="0" smtClean="0">
                <a:effectLst/>
              </a:rPr>
              <a:t>：</a:t>
            </a:r>
            <a:r>
              <a:rPr lang="en-US" altLang="zh-CN" dirty="0" smtClean="0">
                <a:effectLst/>
              </a:rPr>
              <a:t>X</a:t>
            </a:r>
            <a:r>
              <a:rPr lang="zh-CN" altLang="en-US" dirty="0" smtClean="0">
                <a:effectLst/>
              </a:rPr>
              <a:t>轴</a:t>
            </a:r>
            <a:r>
              <a:rPr lang="en-US" altLang="zh-CN" dirty="0" smtClean="0">
                <a:effectLst/>
              </a:rPr>
              <a:t>Y</a:t>
            </a:r>
            <a:r>
              <a:rPr lang="zh-CN" altLang="en-US" dirty="0" smtClean="0">
                <a:effectLst/>
              </a:rPr>
              <a:t>轴上的</a:t>
            </a:r>
            <a:r>
              <a:rPr lang="en-US" altLang="zh-CN" dirty="0" smtClean="0">
                <a:effectLst/>
                <a:hlinkClick r:id="rId3"/>
              </a:rPr>
              <a:t>skew transformation</a:t>
            </a:r>
            <a:r>
              <a:rPr lang="zh-CN" altLang="en-US" dirty="0" smtClean="0">
                <a:effectLst/>
              </a:rPr>
              <a:t>（斜切变换）。第一个参数对应</a:t>
            </a:r>
            <a:r>
              <a:rPr lang="en-US" altLang="zh-CN" dirty="0" smtClean="0">
                <a:effectLst/>
              </a:rPr>
              <a:t>X</a:t>
            </a:r>
            <a:r>
              <a:rPr lang="zh-CN" altLang="en-US" dirty="0" smtClean="0">
                <a:effectLst/>
              </a:rPr>
              <a:t>轴，第二个参数对应</a:t>
            </a:r>
            <a:r>
              <a:rPr lang="en-US" altLang="zh-CN" dirty="0" smtClean="0">
                <a:effectLst/>
              </a:rPr>
              <a:t>Y</a:t>
            </a:r>
            <a:r>
              <a:rPr lang="zh-CN" altLang="en-US" dirty="0" smtClean="0">
                <a:effectLst/>
              </a:rPr>
              <a:t>轴。如果第二个参数未提供，则值为</a:t>
            </a:r>
            <a:r>
              <a:rPr lang="en-US" altLang="zh-CN" dirty="0" smtClean="0">
                <a:effectLst/>
              </a:rPr>
              <a:t>0</a:t>
            </a:r>
            <a:r>
              <a:rPr lang="zh-CN" altLang="en-US" dirty="0" smtClean="0">
                <a:effectLst/>
              </a:rPr>
              <a:t>，也就是</a:t>
            </a:r>
            <a:r>
              <a:rPr lang="en-US" altLang="zh-CN" dirty="0" smtClean="0">
                <a:effectLst/>
              </a:rPr>
              <a:t>Y</a:t>
            </a:r>
            <a:r>
              <a:rPr lang="zh-CN" altLang="en-US" dirty="0" smtClean="0">
                <a:effectLst/>
              </a:rPr>
              <a:t>轴方向上无斜切。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其中第二个参数是可选参数，如果没有设置第二个参数，那么</a:t>
            </a:r>
            <a:r>
              <a:rPr lang="en-US" altLang="zh-CN" dirty="0" smtClean="0">
                <a:effectLst/>
              </a:rPr>
              <a:t>Y</a:t>
            </a:r>
            <a:r>
              <a:rPr lang="zh-CN" altLang="en-US" dirty="0" smtClean="0">
                <a:effectLst/>
              </a:rPr>
              <a:t>轴为</a:t>
            </a:r>
            <a:r>
              <a:rPr lang="en-US" altLang="zh-CN" dirty="0" smtClean="0">
                <a:effectLst/>
              </a:rPr>
              <a:t>0deg</a:t>
            </a:r>
            <a:r>
              <a:rPr lang="zh-CN" altLang="en-US" dirty="0" smtClean="0">
                <a:effectLst/>
              </a:rPr>
              <a:t>。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48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matrix(&lt;number&gt;, &lt;number&gt;, &lt;number&gt;, &lt;number&gt;, &lt;number&gt;, &lt;number&gt;)</a:t>
            </a:r>
          </a:p>
          <a:p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以一个含六值的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a,b,c,d,e,f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  <a:hlinkClick r:id="rId3"/>
              </a:rPr>
              <a:t>变换矩阵</a:t>
            </a:r>
            <a:r>
              <a:rPr lang="zh-CN" altLang="en-US" dirty="0" smtClean="0">
                <a:effectLst/>
              </a:rPr>
              <a:t>的形式指定一个</a:t>
            </a:r>
            <a:r>
              <a:rPr lang="en-US" altLang="zh-CN" dirty="0" smtClean="0">
                <a:effectLst/>
              </a:rPr>
              <a:t>2D</a:t>
            </a:r>
            <a:r>
              <a:rPr lang="zh-CN" altLang="en-US" dirty="0" smtClean="0">
                <a:effectLst/>
              </a:rPr>
              <a:t>变换，相当于直接应用一个</a:t>
            </a:r>
            <a:r>
              <a:rPr lang="en-US" altLang="zh-CN" dirty="0" smtClean="0">
                <a:effectLst/>
              </a:rPr>
              <a:t>[a b c d e f]</a:t>
            </a:r>
            <a:r>
              <a:rPr lang="zh-CN" altLang="en-US" dirty="0" smtClean="0">
                <a:effectLst/>
              </a:rPr>
              <a:t>变换矩阵。就是基于水平方向（</a:t>
            </a:r>
            <a:r>
              <a:rPr lang="en-US" altLang="zh-CN" dirty="0" smtClean="0">
                <a:effectLst/>
              </a:rPr>
              <a:t>X</a:t>
            </a:r>
            <a:r>
              <a:rPr lang="zh-CN" altLang="en-US" dirty="0" smtClean="0">
                <a:effectLst/>
              </a:rPr>
              <a:t>轴）和垂直方向（</a:t>
            </a:r>
            <a:r>
              <a:rPr lang="en-US" altLang="zh-CN" dirty="0" smtClean="0">
                <a:effectLst/>
              </a:rPr>
              <a:t>Y</a:t>
            </a:r>
            <a:r>
              <a:rPr lang="zh-CN" altLang="en-US" dirty="0" smtClean="0">
                <a:effectLst/>
              </a:rPr>
              <a:t>轴）重新定位元素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此属性值使用</a:t>
            </a:r>
            <a:r>
              <a:rPr lang="zh-CN" altLang="en-US" b="1" u="sng" dirty="0" smtClean="0">
                <a:effectLst/>
              </a:rPr>
              <a:t>涉及到数学中的矩阵</a:t>
            </a:r>
            <a:r>
              <a:rPr lang="zh-CN" altLang="en-US" dirty="0" smtClean="0">
                <a:effectLst/>
              </a:rPr>
              <a:t>，我在这里只是简单的说一下</a:t>
            </a:r>
            <a:r>
              <a:rPr lang="en-US" altLang="zh-CN" dirty="0" smtClean="0">
                <a:effectLst/>
              </a:rPr>
              <a:t>CSS3</a:t>
            </a:r>
            <a:r>
              <a:rPr lang="zh-CN" altLang="en-US" dirty="0" smtClean="0">
                <a:effectLst/>
              </a:rPr>
              <a:t>中的</a:t>
            </a:r>
            <a:r>
              <a:rPr lang="en-US" altLang="zh-CN" dirty="0" smtClean="0">
                <a:effectLst/>
              </a:rPr>
              <a:t>transform</a:t>
            </a:r>
            <a:r>
              <a:rPr lang="zh-CN" altLang="en-US" dirty="0" smtClean="0">
                <a:effectLst/>
              </a:rPr>
              <a:t>有这么一个属性值，如果</a:t>
            </a:r>
            <a:r>
              <a:rPr lang="zh-CN" altLang="en-US" b="1" dirty="0" smtClean="0">
                <a:effectLst/>
              </a:rPr>
              <a:t>有感兴趣的朋友可以去了解更深层次的</a:t>
            </a:r>
            <a:r>
              <a:rPr lang="en-US" altLang="zh-CN" b="1" dirty="0" err="1" smtClean="0">
                <a:effectLst/>
              </a:rPr>
              <a:t>martix</a:t>
            </a:r>
            <a:r>
              <a:rPr lang="zh-CN" altLang="en-US" b="1" dirty="0" smtClean="0">
                <a:effectLst/>
              </a:rPr>
              <a:t>使用方法</a:t>
            </a:r>
            <a:r>
              <a:rPr lang="zh-CN" altLang="en-US" dirty="0" smtClean="0">
                <a:effectLst/>
              </a:rPr>
              <a:t>，这里就不多说了。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473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  <a:hlinkClick r:id="rId3"/>
              </a:rPr>
              <a:t>W3C</a:t>
            </a:r>
            <a:r>
              <a:rPr lang="zh-CN" altLang="en-US" dirty="0" smtClean="0">
                <a:effectLst/>
              </a:rPr>
              <a:t>标准中对</a:t>
            </a:r>
            <a:r>
              <a:rPr lang="en-US" altLang="zh-CN" dirty="0" smtClean="0">
                <a:effectLst/>
                <a:hlinkClick r:id="rId4"/>
              </a:rPr>
              <a:t>css3</a:t>
            </a:r>
            <a:r>
              <a:rPr lang="zh-CN" altLang="en-US" dirty="0" smtClean="0">
                <a:effectLst/>
              </a:rPr>
              <a:t>的</a:t>
            </a:r>
            <a:r>
              <a:rPr lang="en-US" altLang="zh-CN" dirty="0" smtClean="0">
                <a:effectLst/>
                <a:hlinkClick r:id="rId5"/>
              </a:rPr>
              <a:t>transition</a:t>
            </a:r>
            <a:r>
              <a:rPr lang="zh-CN" altLang="en-US" dirty="0" smtClean="0">
                <a:effectLst/>
              </a:rPr>
              <a:t>这是样描述的：“</a:t>
            </a:r>
            <a:r>
              <a:rPr lang="en-US" altLang="zh-CN" dirty="0" err="1" smtClean="0">
                <a:effectLst/>
              </a:rPr>
              <a:t>css</a:t>
            </a:r>
            <a:r>
              <a:rPr lang="zh-CN" altLang="en-US" dirty="0" smtClean="0">
                <a:effectLst/>
              </a:rPr>
              <a:t>的</a:t>
            </a:r>
            <a:r>
              <a:rPr lang="en-US" altLang="zh-CN" dirty="0" smtClean="0">
                <a:effectLst/>
                <a:hlinkClick r:id="rId5"/>
              </a:rPr>
              <a:t>transition</a:t>
            </a:r>
            <a:r>
              <a:rPr lang="zh-CN" altLang="en-US" dirty="0" smtClean="0">
                <a:effectLst/>
              </a:rPr>
              <a:t>允许</a:t>
            </a:r>
            <a:r>
              <a:rPr lang="en-US" altLang="zh-CN" b="1" dirty="0" err="1" smtClean="0">
                <a:effectLst/>
              </a:rPr>
              <a:t>css</a:t>
            </a:r>
            <a:r>
              <a:rPr lang="zh-CN" altLang="en-US" b="1" dirty="0" smtClean="0">
                <a:effectLst/>
              </a:rPr>
              <a:t>的属性值在一定的时间区间内平滑地过渡</a:t>
            </a:r>
            <a:r>
              <a:rPr lang="zh-CN" altLang="en-US" dirty="0" smtClean="0">
                <a:effectLst/>
              </a:rPr>
              <a:t>。这种效果可以在鼠标单击、获得焦点、被点击或对元素任何改变中触发，并</a:t>
            </a:r>
            <a:r>
              <a:rPr lang="zh-CN" altLang="en-US" b="1" dirty="0" smtClean="0">
                <a:effectLst/>
              </a:rPr>
              <a:t>圆滑地以动画效果改变</a:t>
            </a:r>
            <a:r>
              <a:rPr lang="en-US" altLang="zh-CN" b="1" dirty="0" smtClean="0">
                <a:effectLst/>
              </a:rPr>
              <a:t>CSS</a:t>
            </a:r>
            <a:r>
              <a:rPr lang="zh-CN" altLang="en-US" b="1" dirty="0" smtClean="0">
                <a:effectLst/>
              </a:rPr>
              <a:t>的属性值</a:t>
            </a:r>
            <a:r>
              <a:rPr lang="zh-CN" altLang="en-US" dirty="0" smtClean="0">
                <a:effectLst/>
              </a:rPr>
              <a:t>。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transition </a:t>
            </a:r>
            <a:r>
              <a:rPr lang="zh-CN" altLang="en-US" dirty="0" smtClean="0">
                <a:effectLst/>
              </a:rPr>
              <a:t>： </a:t>
            </a:r>
            <a:r>
              <a:rPr lang="en-US" altLang="zh-CN" dirty="0" smtClean="0">
                <a:effectLst/>
              </a:rPr>
              <a:t>[&lt;'transition-property'&gt; || &lt;'transition-duration'&gt; || &lt;'transition-timing-function'&gt; || &lt;'transition-delay'&gt; [, [&lt;'transition-property'&gt; || &lt;'transition-duration'&gt; || &lt;'transition-timing-function'&gt; || &lt;'transition-delay'&gt;]]*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F91C-F7F6-4A79-BDE2-07ED2A6D7E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5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34E5-AF73-43FC-B004-4D96C9D8BCFB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91E-FF2D-4450-8F8C-E65A281F3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1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34E5-AF73-43FC-B004-4D96C9D8BCFB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91E-FF2D-4450-8F8C-E65A281F3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1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34E5-AF73-43FC-B004-4D96C9D8BCFB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91E-FF2D-4450-8F8C-E65A281F3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53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34E5-AF73-43FC-B004-4D96C9D8BCFB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91E-FF2D-4450-8F8C-E65A281F3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26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34E5-AF73-43FC-B004-4D96C9D8BCFB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91E-FF2D-4450-8F8C-E65A281F3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3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34E5-AF73-43FC-B004-4D96C9D8BCFB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91E-FF2D-4450-8F8C-E65A281F3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7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34E5-AF73-43FC-B004-4D96C9D8BCFB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91E-FF2D-4450-8F8C-E65A281F3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7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34E5-AF73-43FC-B004-4D96C9D8BCFB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91E-FF2D-4450-8F8C-E65A281F3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5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34E5-AF73-43FC-B004-4D96C9D8BCFB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91E-FF2D-4450-8F8C-E65A281F3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83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34E5-AF73-43FC-B004-4D96C9D8BCFB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91E-FF2D-4450-8F8C-E65A281F3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0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34E5-AF73-43FC-B004-4D96C9D8BCFB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91E-FF2D-4450-8F8C-E65A281F3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33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834E5-AF73-43FC-B004-4D96C9D8BCFB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D91E-FF2D-4450-8F8C-E65A281F3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19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tiy/t.asp?f=css3_animation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 smtClean="0">
                <a:latin typeface="+mj-ea"/>
                <a:ea typeface="+mj-ea"/>
              </a:rPr>
              <a:t>CSS3</a:t>
            </a:r>
            <a:r>
              <a:rPr lang="zh-CN" altLang="en-US" sz="6000" dirty="0" smtClean="0">
                <a:latin typeface="+mj-ea"/>
                <a:ea typeface="+mj-ea"/>
              </a:rPr>
              <a:t>动画</a:t>
            </a:r>
            <a:endParaRPr lang="zh-CN" altLang="en-US" sz="6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203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87703" y="652549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+mj-ea"/>
              </a:rPr>
              <a:t>转换</a:t>
            </a:r>
            <a:r>
              <a:rPr lang="en-US" altLang="zh-CN" sz="4400" dirty="0">
                <a:latin typeface="+mj-ea"/>
              </a:rPr>
              <a:t>(transition)</a:t>
            </a:r>
            <a:endParaRPr lang="en-US" altLang="zh-CN" sz="4400" dirty="0">
              <a:latin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0542" y="2911916"/>
            <a:ext cx="10411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effectLst/>
              </a:rPr>
              <a:t>transition </a:t>
            </a:r>
            <a:r>
              <a:rPr lang="zh-CN" altLang="en-US" sz="2000" dirty="0" smtClean="0">
                <a:effectLst/>
              </a:rPr>
              <a:t>： </a:t>
            </a:r>
            <a:r>
              <a:rPr lang="en-US" altLang="zh-CN" sz="2000" dirty="0" smtClean="0">
                <a:effectLst/>
              </a:rPr>
              <a:t>[&lt;'transition-property'&gt; || &lt;'transition-duration'&gt; || &lt;'transition-timing-function'&gt; ||</a:t>
            </a:r>
          </a:p>
          <a:p>
            <a:r>
              <a:rPr lang="en-US" altLang="zh-CN" sz="2000" dirty="0" smtClean="0">
                <a:effectLst/>
              </a:rPr>
              <a:t> 	        &lt;'transition-delay'&gt; [, [&lt;'transition-property'&gt; || &lt;'transition-duration'&gt; || </a:t>
            </a:r>
          </a:p>
          <a:p>
            <a:r>
              <a:rPr lang="en-US" altLang="zh-CN" sz="2000" dirty="0" smtClean="0">
                <a:effectLst/>
              </a:rPr>
              <a:t>	        &lt;'transition-timing-function'&gt; || &lt;'transition-delay'&gt;]]*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02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17694" y="2151727"/>
            <a:ext cx="85568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/>
              <a:t>执行变换的属性：</a:t>
            </a:r>
            <a:r>
              <a:rPr lang="en-US" altLang="zh-CN" sz="3200" dirty="0" smtClean="0"/>
              <a:t>transition-property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/>
              <a:t>变换延续的时间：</a:t>
            </a:r>
            <a:r>
              <a:rPr lang="en-US" altLang="zh-CN" sz="3200" dirty="0" smtClean="0"/>
              <a:t>transition-duration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effectLst/>
              </a:rPr>
              <a:t>变换的速率变化</a:t>
            </a:r>
            <a:r>
              <a:rPr lang="en-US" altLang="zh-CN" sz="3200" dirty="0" smtClean="0">
                <a:effectLst/>
              </a:rPr>
              <a:t>transition-timing-function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/>
              <a:t>变换延迟时间</a:t>
            </a:r>
            <a:r>
              <a:rPr lang="en-US" altLang="zh-CN" sz="3200" dirty="0" smtClean="0"/>
              <a:t>transition-delay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04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58661" y="652549"/>
            <a:ext cx="4674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/>
              <a:t>transition-property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8340" y="3244334"/>
            <a:ext cx="5916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/>
              </a:rPr>
              <a:t>transition-property </a:t>
            </a:r>
            <a:r>
              <a:rPr lang="zh-CN" altLang="en-US" dirty="0" smtClean="0">
                <a:effectLst/>
              </a:rPr>
              <a:t>： </a:t>
            </a:r>
            <a:r>
              <a:rPr lang="en-US" altLang="zh-CN" dirty="0" smtClean="0">
                <a:effectLst/>
              </a:rPr>
              <a:t>none | all | [ &lt;IDENT&gt; ] [ ',' &lt;IDENT&gt; ]*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7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67354" y="652549"/>
            <a:ext cx="62572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/>
              <a:t>transition-timing-function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8199" y="2611287"/>
            <a:ext cx="101146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/>
              </a:rPr>
              <a:t>transition-timing-function </a:t>
            </a:r>
            <a:r>
              <a:rPr lang="zh-CN" altLang="en-US" dirty="0" smtClean="0">
                <a:effectLst/>
              </a:rPr>
              <a:t>： </a:t>
            </a:r>
            <a:r>
              <a:rPr lang="en-US" altLang="zh-CN" dirty="0" smtClean="0">
                <a:effectLst/>
              </a:rPr>
              <a:t>ease | linear | ease-in | ease-out | ease-in-out | </a:t>
            </a:r>
          </a:p>
          <a:p>
            <a:r>
              <a:rPr lang="en-US" altLang="zh-CN" dirty="0"/>
              <a:t>	</a:t>
            </a:r>
            <a:r>
              <a:rPr lang="en-US" altLang="zh-CN" dirty="0" smtClean="0">
                <a:effectLst/>
              </a:rPr>
              <a:t>cubic-</a:t>
            </a:r>
            <a:r>
              <a:rPr lang="en-US" altLang="zh-CN" dirty="0" err="1" smtClean="0">
                <a:effectLst/>
              </a:rPr>
              <a:t>bezier</a:t>
            </a:r>
            <a:r>
              <a:rPr lang="en-US" altLang="zh-CN" dirty="0" smtClean="0">
                <a:effectLst/>
              </a:rPr>
              <a:t>(&lt;number&gt;, &lt;number&gt;, &lt;number&gt;, &lt;number&gt;) [, ease | linear | ease-in | ease-out |</a:t>
            </a:r>
          </a:p>
          <a:p>
            <a:r>
              <a:rPr lang="en-US" altLang="zh-CN" dirty="0"/>
              <a:t>	</a:t>
            </a:r>
            <a:r>
              <a:rPr lang="en-US" altLang="zh-CN" dirty="0" smtClean="0">
                <a:effectLst/>
              </a:rPr>
              <a:t> ease-in-out | cubic-</a:t>
            </a:r>
            <a:r>
              <a:rPr lang="en-US" altLang="zh-CN" dirty="0" err="1" smtClean="0">
                <a:effectLst/>
              </a:rPr>
              <a:t>bezier</a:t>
            </a:r>
            <a:r>
              <a:rPr lang="en-US" altLang="zh-CN" dirty="0" smtClean="0">
                <a:effectLst/>
              </a:rPr>
              <a:t>(&lt;number&gt;, &lt;number&gt;, &lt;number&gt;, &lt;number&gt;)]*</a:t>
            </a:r>
            <a:endParaRPr lang="en-US" altLang="zh-CN" dirty="0"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75" y="4059160"/>
            <a:ext cx="6351447" cy="21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75318" y="652549"/>
            <a:ext cx="40413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/>
              <a:t>transition-delay: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78653" y="3244334"/>
            <a:ext cx="3734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/>
              </a:rPr>
              <a:t>transition-delay </a:t>
            </a:r>
            <a:r>
              <a:rPr lang="zh-CN" altLang="en-US" dirty="0" smtClean="0">
                <a:effectLst/>
              </a:rPr>
              <a:t>： </a:t>
            </a:r>
            <a:r>
              <a:rPr lang="en-US" altLang="zh-CN" dirty="0" smtClean="0">
                <a:effectLst/>
              </a:rPr>
              <a:t>&lt;time&gt; [, &lt;time&gt;]*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49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851" y="652549"/>
            <a:ext cx="10408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/>
              <a:t>改变两个或者多个</a:t>
            </a:r>
            <a:r>
              <a:rPr lang="en-US" altLang="zh-CN" sz="4400" dirty="0" err="1" smtClean="0"/>
              <a:t>css</a:t>
            </a:r>
            <a:r>
              <a:rPr lang="zh-CN" altLang="en-US" sz="4400" dirty="0" smtClean="0"/>
              <a:t>属性的</a:t>
            </a:r>
            <a:r>
              <a:rPr lang="en-US" altLang="zh-CN" sz="4400" dirty="0" smtClean="0"/>
              <a:t>transition</a:t>
            </a:r>
            <a:r>
              <a:rPr lang="zh-CN" altLang="en-US" sz="4400" dirty="0" smtClean="0"/>
              <a:t>效果</a:t>
            </a:r>
            <a:endParaRPr lang="zh-CN" altLang="en-US" sz="4400" dirty="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1" y="3832274"/>
            <a:ext cx="5551152" cy="19467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1" y="1594594"/>
            <a:ext cx="8012090" cy="17852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1851" y="6231435"/>
            <a:ext cx="5932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/>
              <a:t>transition: &lt;property&gt; &lt;duration&gt; &lt;animation type&gt; &lt;delay&gt;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04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87703" y="2889312"/>
            <a:ext cx="4416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+mj-ea"/>
              </a:rPr>
              <a:t>动画</a:t>
            </a:r>
            <a:r>
              <a:rPr lang="en-US" altLang="zh-CN" sz="4400" dirty="0">
                <a:latin typeface="+mj-ea"/>
              </a:rPr>
              <a:t>(animation)</a:t>
            </a:r>
            <a:endParaRPr lang="zh-CN" altLang="en-US" sz="4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52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87703" y="652549"/>
            <a:ext cx="5545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4400" dirty="0" smtClean="0">
                <a:latin typeface="+mj-ea"/>
              </a:rPr>
              <a:t>关键帧（</a:t>
            </a:r>
            <a:r>
              <a:rPr lang="en-US" altLang="zh-CN" sz="4400" dirty="0" err="1" smtClean="0">
                <a:latin typeface="+mj-ea"/>
              </a:rPr>
              <a:t>keyframes</a:t>
            </a:r>
            <a:r>
              <a:rPr lang="zh-CN" altLang="en-US" sz="4400" dirty="0" smtClean="0">
                <a:latin typeface="+mj-ea"/>
              </a:rPr>
              <a:t>）</a:t>
            </a:r>
            <a:endParaRPr lang="zh-CN" altLang="en-US" sz="44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703" y="1684222"/>
            <a:ext cx="6087281" cy="493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39410" y="554075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+mj-ea"/>
              </a:rPr>
              <a:t>demo</a:t>
            </a:r>
            <a:endParaRPr lang="zh-CN" altLang="en-US" sz="4400" dirty="0"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11628" y="3207822"/>
            <a:ext cx="1968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hlinkClick r:id="rId3"/>
              </a:rPr>
              <a:t>Backgroun</a:t>
            </a:r>
            <a:r>
              <a:rPr lang="en-US" altLang="zh-CN" dirty="0" smtClean="0">
                <a:hlinkClick r:id="rId3"/>
              </a:rPr>
              <a:t>, </a:t>
            </a:r>
            <a:r>
              <a:rPr lang="en-US" altLang="zh-CN" dirty="0" err="1" smtClean="0">
                <a:hlinkClick r:id="rId3"/>
              </a:rPr>
              <a:t>left,top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68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81703" y="652549"/>
            <a:ext cx="4228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/>
              <a:t>animation-name: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78653" y="3244334"/>
            <a:ext cx="4701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/>
              </a:rPr>
              <a:t>animation-name: none | IDENT[,none | IDENT]*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99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71057" y="2459504"/>
            <a:ext cx="45768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latin typeface="+mj-ea"/>
                <a:ea typeface="+mj-ea"/>
              </a:rPr>
              <a:t>变形</a:t>
            </a:r>
            <a:r>
              <a:rPr lang="en-US" altLang="zh-CN" sz="4000" dirty="0" smtClean="0">
                <a:latin typeface="+mj-ea"/>
                <a:ea typeface="+mj-ea"/>
              </a:rPr>
              <a:t>(transform)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latin typeface="+mj-ea"/>
                <a:ea typeface="+mj-ea"/>
              </a:rPr>
              <a:t>转换</a:t>
            </a:r>
            <a:r>
              <a:rPr lang="en-US" altLang="zh-CN" sz="4000" dirty="0" smtClean="0">
                <a:latin typeface="+mj-ea"/>
                <a:ea typeface="+mj-ea"/>
              </a:rPr>
              <a:t>(transition)</a:t>
            </a:r>
            <a:endParaRPr lang="en-US" altLang="zh-CN" sz="4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latin typeface="+mj-ea"/>
                <a:ea typeface="+mj-ea"/>
              </a:rPr>
              <a:t>动画</a:t>
            </a:r>
            <a:r>
              <a:rPr lang="en-US" altLang="zh-CN" sz="4000" dirty="0" smtClean="0">
                <a:latin typeface="+mj-ea"/>
                <a:ea typeface="+mj-ea"/>
              </a:rPr>
              <a:t>(animation)</a:t>
            </a:r>
            <a:endParaRPr lang="zh-CN" altLang="en-US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465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18009" y="652549"/>
            <a:ext cx="4755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/>
              <a:t>animation-duration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78653" y="3244334"/>
            <a:ext cx="37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/>
              </a:rPr>
              <a:t>animation-duration: &lt;time&gt;[,&lt;time&gt;]*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376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90995" y="652549"/>
            <a:ext cx="4010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/>
              <a:t>animation-delay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90995" y="3207822"/>
            <a:ext cx="345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/>
              </a:rPr>
              <a:t>animation-delay: &lt;time&gt;[,&lt;time&gt;]*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53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63219" y="652549"/>
            <a:ext cx="6265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/>
              <a:t>animation-iteration-count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6095" y="3069322"/>
            <a:ext cx="679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effectLst/>
              </a:rPr>
              <a:t>animation-iteration-count:infinite</a:t>
            </a:r>
            <a:r>
              <a:rPr lang="en-US" altLang="zh-CN" dirty="0" smtClean="0">
                <a:effectLst/>
              </a:rPr>
              <a:t> | &lt;number&gt; [, infinite | &lt;number&gt;]*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374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74695" y="652549"/>
            <a:ext cx="48426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/>
              <a:t>animation-direction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6095" y="3069322"/>
            <a:ext cx="605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/>
              </a:rPr>
              <a:t>animation-direction: normal | alternate [, normal | alternate]*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51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69186" y="652549"/>
            <a:ext cx="50536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/>
              <a:t>animation-play-state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6095" y="3069322"/>
            <a:ext cx="605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effectLst/>
              </a:rPr>
              <a:t>animation-play-state:running</a:t>
            </a:r>
            <a:r>
              <a:rPr lang="en-US" altLang="zh-CN" dirty="0" smtClean="0">
                <a:effectLst/>
              </a:rPr>
              <a:t> | paused [, running | paused]*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58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74695" y="652549"/>
            <a:ext cx="48426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/>
              <a:t>animation-direction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6095" y="3069322"/>
            <a:ext cx="605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/>
              </a:rPr>
              <a:t>animation-direction: normal | alternate [, normal | alternate]*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64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87703" y="652549"/>
            <a:ext cx="441659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latin typeface="+mj-ea"/>
                <a:ea typeface="+mj-ea"/>
              </a:rPr>
              <a:t>变形</a:t>
            </a:r>
            <a:r>
              <a:rPr lang="en-US" altLang="zh-CN" sz="4400" dirty="0">
                <a:latin typeface="+mj-ea"/>
                <a:ea typeface="+mj-ea"/>
              </a:rPr>
              <a:t>(transform)</a:t>
            </a:r>
          </a:p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24542" y="2967335"/>
            <a:ext cx="8440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transform </a:t>
            </a:r>
            <a:r>
              <a:rPr lang="zh-CN" altLang="en-US" sz="2000" dirty="0" smtClean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 </a:t>
            </a:r>
            <a:r>
              <a:rPr lang="en-US" altLang="zh-CN" sz="2000" dirty="0" smtClean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none | &lt;transform-function&gt; [ &lt;transform-function&gt; ]* </a:t>
            </a:r>
          </a:p>
          <a:p>
            <a:r>
              <a:rPr lang="zh-CN" altLang="en-US" sz="2000" dirty="0" smtClean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也就是：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2000" dirty="0" smtClean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transform: translate | rotate | scale | skew | matrix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72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17694" y="215172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effectLst/>
                <a:latin typeface="+mn-ea"/>
              </a:rPr>
              <a:t>移动</a:t>
            </a:r>
            <a:r>
              <a:rPr lang="en-US" altLang="zh-CN" sz="3200" dirty="0" smtClean="0">
                <a:effectLst/>
                <a:latin typeface="+mn-ea"/>
              </a:rPr>
              <a:t>translate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effectLst/>
                <a:latin typeface="+mn-ea"/>
              </a:rPr>
              <a:t>旋转</a:t>
            </a:r>
            <a:r>
              <a:rPr lang="en-US" altLang="zh-CN" sz="3200" dirty="0" smtClean="0">
                <a:effectLst/>
                <a:latin typeface="+mn-ea"/>
              </a:rPr>
              <a:t>rotate</a:t>
            </a:r>
            <a:endParaRPr lang="en-US" altLang="zh-CN" sz="32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effectLst/>
                <a:latin typeface="+mn-ea"/>
              </a:rPr>
              <a:t>缩放</a:t>
            </a:r>
            <a:r>
              <a:rPr lang="en-US" altLang="zh-CN" sz="3200" dirty="0" smtClean="0">
                <a:effectLst/>
                <a:latin typeface="+mn-ea"/>
              </a:rPr>
              <a:t>scale</a:t>
            </a:r>
            <a:endParaRPr lang="en-US" altLang="zh-CN" sz="32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effectLst/>
                <a:latin typeface="+mn-ea"/>
              </a:rPr>
              <a:t>扭曲</a:t>
            </a:r>
            <a:r>
              <a:rPr lang="en-US" altLang="zh-CN" sz="3200" dirty="0" smtClean="0">
                <a:effectLst/>
                <a:latin typeface="+mn-ea"/>
              </a:rPr>
              <a:t>skew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effectLst/>
                <a:latin typeface="+mn-ea"/>
              </a:rPr>
              <a:t>矩阵变形</a:t>
            </a:r>
            <a:r>
              <a:rPr lang="en-US" altLang="zh-CN" sz="3200" dirty="0" smtClean="0">
                <a:effectLst/>
                <a:latin typeface="+mn-ea"/>
              </a:rPr>
              <a:t>matrix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67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69831" y="585314"/>
            <a:ext cx="385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latin typeface="+mj-ea"/>
                <a:ea typeface="+mj-ea"/>
              </a:rPr>
              <a:t>移动</a:t>
            </a:r>
            <a:r>
              <a:rPr lang="en-US" altLang="zh-CN" sz="4400" dirty="0" smtClean="0">
                <a:latin typeface="+mj-ea"/>
                <a:ea typeface="+mj-ea"/>
              </a:rPr>
              <a:t>translate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7648" y="2417668"/>
            <a:ext cx="321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effectLst/>
              </a:rPr>
              <a:t>transform:translate</a:t>
            </a:r>
            <a:r>
              <a:rPr lang="en-US" altLang="zh-CN" dirty="0" smtClean="0">
                <a:effectLst/>
              </a:rPr>
              <a:t>(100px,20px)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30" y="2833611"/>
            <a:ext cx="1841411" cy="122760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83761" y="2417668"/>
            <a:ext cx="2888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transform:translateX</a:t>
            </a:r>
            <a:r>
              <a:rPr lang="en-US" altLang="zh-CN" dirty="0" smtClean="0"/>
              <a:t>(100px)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61" y="2877839"/>
            <a:ext cx="2257425" cy="1181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241206" y="2417668"/>
            <a:ext cx="2701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transform:translateY</a:t>
            </a:r>
            <a:r>
              <a:rPr lang="en-US" altLang="zh-CN" dirty="0" smtClean="0"/>
              <a:t>(20px)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06" y="2867682"/>
            <a:ext cx="2095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93025" y="65254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latin typeface="+mj-ea"/>
                <a:ea typeface="+mj-ea"/>
              </a:rPr>
              <a:t>旋转</a:t>
            </a:r>
            <a:r>
              <a:rPr lang="en-US" altLang="zh-CN" sz="4400" dirty="0">
                <a:latin typeface="+mj-ea"/>
                <a:ea typeface="+mj-ea"/>
              </a:rPr>
              <a:t>rotate</a:t>
            </a:r>
            <a:endParaRPr lang="zh-CN" altLang="en-US" sz="4400" dirty="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87" y="3947551"/>
            <a:ext cx="2333625" cy="15716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51024" y="2406437"/>
            <a:ext cx="168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/>
              </a:rPr>
              <a:t>rotate(&lt;angle&gt;)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9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4087" y="168455"/>
            <a:ext cx="2723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latin typeface="+mj-ea"/>
                <a:ea typeface="+mj-ea"/>
              </a:rPr>
              <a:t>缩放</a:t>
            </a:r>
            <a:r>
              <a:rPr lang="en-US" altLang="zh-CN" sz="4400" dirty="0">
                <a:latin typeface="+mj-ea"/>
                <a:ea typeface="+mj-ea"/>
              </a:rPr>
              <a:t>scale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7648" y="2417668"/>
            <a:ext cx="2243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effectLst/>
              </a:rPr>
              <a:t>transform:scale</a:t>
            </a:r>
            <a:r>
              <a:rPr lang="en-US" altLang="zh-CN" dirty="0" smtClean="0">
                <a:effectLst/>
              </a:rPr>
              <a:t>(2,1.5)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83761" y="2417668"/>
            <a:ext cx="2014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transform:scaleX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41206" y="2417668"/>
            <a:ext cx="2006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transform:scaleY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48" y="3011580"/>
            <a:ext cx="1899681" cy="11225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60" y="3011580"/>
            <a:ext cx="1909365" cy="11225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05" y="3038744"/>
            <a:ext cx="2006447" cy="11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4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47388" y="168455"/>
            <a:ext cx="2497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latin typeface="+mj-ea"/>
                <a:ea typeface="+mj-ea"/>
              </a:rPr>
              <a:t>扭曲</a:t>
            </a:r>
            <a:r>
              <a:rPr lang="en-US" altLang="zh-CN" sz="4400" dirty="0" smtClean="0">
                <a:latin typeface="+mj-ea"/>
                <a:ea typeface="+mj-ea"/>
              </a:rPr>
              <a:t>skew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7648" y="2417668"/>
            <a:ext cx="2999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transform:skew</a:t>
            </a:r>
            <a:r>
              <a:rPr lang="en-US" altLang="zh-CN" dirty="0" smtClean="0"/>
              <a:t>(30deg,10deg)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83761" y="2417668"/>
            <a:ext cx="2479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transform:skewX</a:t>
            </a:r>
            <a:r>
              <a:rPr lang="en-US" altLang="zh-CN" dirty="0" smtClean="0"/>
              <a:t>(30deg)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41206" y="2417668"/>
            <a:ext cx="2791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transform:skewY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10deg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48" y="2857500"/>
            <a:ext cx="2143125" cy="133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5" y="2952750"/>
            <a:ext cx="2190750" cy="1238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06" y="2953871"/>
            <a:ext cx="21907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93026" y="65254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latin typeface="+mj-ea"/>
                <a:ea typeface="+mj-ea"/>
              </a:rPr>
              <a:t>矩阵</a:t>
            </a:r>
            <a:r>
              <a:rPr lang="en-US" altLang="zh-CN" sz="4400" dirty="0" smtClean="0">
                <a:latin typeface="+mj-ea"/>
                <a:ea typeface="+mj-ea"/>
              </a:rPr>
              <a:t>matrix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47900" y="3244334"/>
            <a:ext cx="74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ffectLst/>
              </a:rPr>
              <a:t>matrix(&lt;number&gt;, &lt;number&gt;, &lt;number&gt;, &lt;number&gt;, &lt;number&gt;, &lt;number&gt;)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39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2385</Words>
  <Application>Microsoft Office PowerPoint</Application>
  <PresentationFormat>宽屏</PresentationFormat>
  <Paragraphs>170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Microsoft JhengHei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Baidu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V_,Lijiancong</dc:creator>
  <cp:lastModifiedBy>V_,Lijiancong</cp:lastModifiedBy>
  <cp:revision>42</cp:revision>
  <dcterms:created xsi:type="dcterms:W3CDTF">2017-06-05T04:42:25Z</dcterms:created>
  <dcterms:modified xsi:type="dcterms:W3CDTF">2017-06-05T08:26:07Z</dcterms:modified>
</cp:coreProperties>
</file>