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66" y="360"/>
      </p:cViewPr>
      <p:guideLst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07A9-3B84-41CB-9E62-33A5C3C968BD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B2DA-E412-432C-A635-4C6EB58D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0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07A9-3B84-41CB-9E62-33A5C3C968BD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B2DA-E412-432C-A635-4C6EB58D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52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07A9-3B84-41CB-9E62-33A5C3C968BD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B2DA-E412-432C-A635-4C6EB58D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9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07A9-3B84-41CB-9E62-33A5C3C968BD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B2DA-E412-432C-A635-4C6EB58D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36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07A9-3B84-41CB-9E62-33A5C3C968BD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B2DA-E412-432C-A635-4C6EB58D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07A9-3B84-41CB-9E62-33A5C3C968BD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B2DA-E412-432C-A635-4C6EB58D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33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07A9-3B84-41CB-9E62-33A5C3C968BD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B2DA-E412-432C-A635-4C6EB58D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63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07A9-3B84-41CB-9E62-33A5C3C968BD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B2DA-E412-432C-A635-4C6EB58D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3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07A9-3B84-41CB-9E62-33A5C3C968BD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B2DA-E412-432C-A635-4C6EB58D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1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07A9-3B84-41CB-9E62-33A5C3C968BD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B2DA-E412-432C-A635-4C6EB58D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07A9-3B84-41CB-9E62-33A5C3C968BD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B2DA-E412-432C-A635-4C6EB58D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73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407A9-3B84-41CB-9E62-33A5C3C968BD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8B2DA-E412-432C-A635-4C6EB58D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70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per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943069"/>
            <a:ext cx="9144000" cy="971862"/>
          </a:xfrm>
        </p:spPr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正则表达式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319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63825"/>
            <a:ext cx="9144000" cy="1363111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反义元字符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3269" y="2793656"/>
            <a:ext cx="9144000" cy="254697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\W		</a:t>
            </a:r>
            <a:r>
              <a:rPr lang="zh-CN" altLang="en-US" sz="1600" dirty="0" smtClean="0"/>
              <a:t>匹配任意不是字母，数字，下划线，汉字的字符</a:t>
            </a:r>
            <a:endParaRPr lang="en-US" altLang="zh-CN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\S		</a:t>
            </a:r>
            <a:r>
              <a:rPr lang="zh-CN" altLang="en-US" sz="1600" dirty="0" smtClean="0"/>
              <a:t>匹配任意不是空白符的字符</a:t>
            </a:r>
            <a:endParaRPr lang="en-US" altLang="zh-CN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\D		</a:t>
            </a:r>
            <a:r>
              <a:rPr lang="zh-CN" altLang="en-US" sz="1600" dirty="0" smtClean="0"/>
              <a:t>匹配任意非数字的字符</a:t>
            </a:r>
            <a:endParaRPr lang="en-US" altLang="zh-CN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\B		</a:t>
            </a:r>
            <a:r>
              <a:rPr lang="zh-CN" altLang="en-US" sz="1600" dirty="0" smtClean="0"/>
              <a:t>匹配不是单词开头或结束的位置</a:t>
            </a:r>
            <a:endParaRPr lang="en-US" altLang="zh-CN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[^x]		</a:t>
            </a:r>
            <a:r>
              <a:rPr lang="zh-CN" altLang="en-US" sz="1600" dirty="0" smtClean="0"/>
              <a:t>匹配除了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以外的任意字符</a:t>
            </a:r>
            <a:endParaRPr lang="en-US" altLang="zh-CN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[^</a:t>
            </a:r>
            <a:r>
              <a:rPr lang="en-US" altLang="zh-CN" sz="1600" dirty="0" err="1" smtClean="0"/>
              <a:t>aeiou</a:t>
            </a:r>
            <a:r>
              <a:rPr lang="en-US" altLang="zh-CN" sz="1600" dirty="0" smtClean="0"/>
              <a:t>]	</a:t>
            </a:r>
            <a:r>
              <a:rPr lang="zh-CN" altLang="en-US" sz="1600" dirty="0" smtClean="0"/>
              <a:t>匹配除了</a:t>
            </a:r>
            <a:r>
              <a:rPr lang="en-US" altLang="zh-CN" sz="1600" dirty="0" err="1" smtClean="0"/>
              <a:t>aeiou</a:t>
            </a:r>
            <a:r>
              <a:rPr lang="zh-CN" altLang="en-US" sz="1600" dirty="0" smtClean="0"/>
              <a:t>这几个字母以外的任意字符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4050786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63825"/>
            <a:ext cx="9144000" cy="1363111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重复限定符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3269" y="2793656"/>
            <a:ext cx="9144000" cy="254697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*		</a:t>
            </a:r>
            <a:r>
              <a:rPr lang="zh-CN" altLang="en-US" sz="1600" dirty="0" smtClean="0"/>
              <a:t>重复零次或更多次</a:t>
            </a:r>
            <a:endParaRPr lang="en-US" altLang="zh-CN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+		</a:t>
            </a:r>
            <a:r>
              <a:rPr lang="zh-CN" altLang="en-US" sz="1600" dirty="0" smtClean="0"/>
              <a:t>重复一次或更多次</a:t>
            </a:r>
            <a:endParaRPr lang="en-US" altLang="zh-CN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?		</a:t>
            </a:r>
            <a:r>
              <a:rPr lang="zh-CN" altLang="en-US" sz="1600" dirty="0" smtClean="0"/>
              <a:t>重复零次或一次</a:t>
            </a:r>
            <a:endParaRPr lang="en-US" altLang="zh-CN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{n}		</a:t>
            </a:r>
            <a:r>
              <a:rPr lang="zh-CN" altLang="en-US" sz="1600" dirty="0" smtClean="0"/>
              <a:t>重复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次</a:t>
            </a:r>
            <a:endParaRPr lang="en-US" altLang="zh-CN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{n,} </a:t>
            </a:r>
            <a:r>
              <a:rPr lang="en-US" altLang="zh-CN" sz="1600" dirty="0" smtClean="0"/>
              <a:t>		</a:t>
            </a:r>
            <a:r>
              <a:rPr lang="zh-CN" altLang="en-US" sz="1600" dirty="0" smtClean="0"/>
              <a:t>重复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次或更多次</a:t>
            </a:r>
            <a:endParaRPr lang="en-US" altLang="zh-CN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{</a:t>
            </a:r>
            <a:r>
              <a:rPr lang="en-US" altLang="zh-CN" sz="1600" dirty="0" err="1" smtClean="0"/>
              <a:t>n,m</a:t>
            </a:r>
            <a:r>
              <a:rPr lang="en-US" altLang="zh-CN" sz="1600" dirty="0" smtClean="0"/>
              <a:t>} </a:t>
            </a:r>
            <a:r>
              <a:rPr lang="en-US" altLang="zh-CN" sz="1600" dirty="0" smtClean="0"/>
              <a:t>		</a:t>
            </a:r>
            <a:r>
              <a:rPr lang="zh-CN" altLang="en-US" sz="1600" dirty="0" smtClean="0"/>
              <a:t>重复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m</a:t>
            </a:r>
            <a:r>
              <a:rPr lang="zh-CN" altLang="en-US" sz="1600" dirty="0" smtClean="0"/>
              <a:t>次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137833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63825"/>
            <a:ext cx="9144000" cy="1363111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其他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475603"/>
            <a:ext cx="9144000" cy="3474622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FF0000"/>
                </a:solidFill>
              </a:rPr>
              <a:t>(pattern)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匹配 </a:t>
            </a:r>
            <a:r>
              <a:rPr lang="en-US" altLang="zh-CN" sz="1600" dirty="0" smtClean="0"/>
              <a:t>pattern </a:t>
            </a:r>
            <a:r>
              <a:rPr lang="zh-CN" altLang="en-US" sz="1600" dirty="0" smtClean="0"/>
              <a:t>并获取这一匹配</a:t>
            </a:r>
            <a:endParaRPr lang="en-US" altLang="zh-CN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(?:pattern)	</a:t>
            </a:r>
            <a:r>
              <a:rPr lang="zh-CN" altLang="en-US" sz="1600" dirty="0" smtClean="0"/>
              <a:t>匹配 </a:t>
            </a:r>
            <a:r>
              <a:rPr lang="en-US" altLang="zh-CN" sz="1600" dirty="0" smtClean="0"/>
              <a:t>pattern </a:t>
            </a:r>
            <a:r>
              <a:rPr lang="zh-CN" altLang="en-US" sz="1600" dirty="0" smtClean="0"/>
              <a:t>但不获取匹配结果，非获取匹配，不进行存储供以后使用</a:t>
            </a:r>
            <a:endParaRPr lang="en-US" altLang="zh-CN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(?=pattern)	</a:t>
            </a:r>
            <a:r>
              <a:rPr lang="zh-CN" altLang="en-US" sz="1600" dirty="0" smtClean="0"/>
              <a:t>正向预查，在任何匹配 </a:t>
            </a:r>
            <a:r>
              <a:rPr lang="en-US" altLang="zh-CN" sz="1600" dirty="0" smtClean="0"/>
              <a:t>pattern </a:t>
            </a:r>
            <a:r>
              <a:rPr lang="zh-CN" altLang="en-US" sz="1600" dirty="0" smtClean="0"/>
              <a:t>的字符串开始处匹配查找字符串</a:t>
            </a:r>
            <a:endParaRPr lang="en-US" altLang="zh-CN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(?!pattern)	</a:t>
            </a:r>
            <a:r>
              <a:rPr lang="zh-CN" altLang="en-US" sz="1600" dirty="0" smtClean="0"/>
              <a:t>负向预查，在任何不匹配 </a:t>
            </a:r>
            <a:r>
              <a:rPr lang="en-US" altLang="zh-CN" sz="1600" dirty="0" smtClean="0"/>
              <a:t>pattern </a:t>
            </a:r>
            <a:r>
              <a:rPr lang="zh-CN" altLang="en-US" sz="1600" dirty="0" smtClean="0"/>
              <a:t>的字符串开始处匹配查找字符串</a:t>
            </a:r>
            <a:endParaRPr lang="en-US" altLang="zh-CN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rgbClr val="FF0000"/>
                </a:solidFill>
              </a:rPr>
              <a:t>x|y</a:t>
            </a:r>
            <a:r>
              <a:rPr lang="en-US" altLang="zh-CN" sz="1600" dirty="0" smtClean="0"/>
              <a:t>		</a:t>
            </a:r>
            <a:r>
              <a:rPr lang="zh-CN" altLang="en-US" sz="1600" dirty="0" smtClean="0"/>
              <a:t>匹配 </a:t>
            </a:r>
            <a:r>
              <a:rPr lang="en-US" altLang="zh-CN" sz="1600" dirty="0" smtClean="0"/>
              <a:t>x </a:t>
            </a:r>
            <a:r>
              <a:rPr lang="zh-CN" altLang="en-US" sz="1600" dirty="0" smtClean="0"/>
              <a:t>或 </a:t>
            </a:r>
            <a:r>
              <a:rPr lang="en-US" altLang="zh-CN" sz="1600" dirty="0" smtClean="0"/>
              <a:t>y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FF0000"/>
                </a:solidFill>
              </a:rPr>
              <a:t>[xyz]</a:t>
            </a:r>
            <a:r>
              <a:rPr lang="en-US" altLang="zh-CN" sz="1600" dirty="0" smtClean="0"/>
              <a:t>		</a:t>
            </a:r>
            <a:r>
              <a:rPr lang="zh-CN" altLang="en-US" sz="1600" dirty="0" smtClean="0"/>
              <a:t>字符集合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匹配所包含的任意一个字符</a:t>
            </a:r>
            <a:endParaRPr lang="en-US" altLang="zh-CN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[^xyz]		</a:t>
            </a:r>
            <a:r>
              <a:rPr lang="zh-CN" altLang="en-US" sz="1600" dirty="0" smtClean="0"/>
              <a:t>负值字符集合，匹配未包含的任意字符</a:t>
            </a:r>
            <a:endParaRPr lang="en-US" altLang="zh-CN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FF0000"/>
                </a:solidFill>
              </a:rPr>
              <a:t>[a-z]</a:t>
            </a:r>
            <a:r>
              <a:rPr lang="en-US" altLang="zh-CN" sz="1600" dirty="0" smtClean="0"/>
              <a:t>		</a:t>
            </a:r>
            <a:r>
              <a:rPr lang="zh-CN" altLang="en-US" sz="1600" dirty="0" smtClean="0"/>
              <a:t>字符范围，匹配指定范围内的任意字符</a:t>
            </a:r>
            <a:endParaRPr lang="en-US" altLang="zh-CN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[^a-z]		</a:t>
            </a:r>
            <a:r>
              <a:rPr lang="zh-CN" altLang="en-US" sz="1600" dirty="0" smtClean="0"/>
              <a:t>负值字符范围，匹配任何不在指定范围内的任意字符</a:t>
            </a:r>
            <a:endParaRPr lang="en-US" altLang="zh-CN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\cx		</a:t>
            </a:r>
            <a:r>
              <a:rPr lang="zh-CN" altLang="en-US" sz="1600" dirty="0" smtClean="0"/>
              <a:t>匹配由 </a:t>
            </a:r>
            <a:r>
              <a:rPr lang="en-US" altLang="zh-CN" sz="1600" dirty="0" smtClean="0"/>
              <a:t>x </a:t>
            </a:r>
            <a:r>
              <a:rPr lang="zh-CN" altLang="en-US" sz="1600" dirty="0" smtClean="0"/>
              <a:t>指明的控制字符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549119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63825"/>
            <a:ext cx="9144000" cy="1363111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运算符优先级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24000" y="2080544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正则表达式从左到右进行计算，并遵循优先级顺序，相同优先级的从左到右进行运算，不同优先级的运算先高后低。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54780"/>
            <a:ext cx="9143999" cy="367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90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6434"/>
            <a:ext cx="9144000" cy="1363111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方法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68299"/>
            <a:ext cx="9342783" cy="1606067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/>
              <a:t>test()</a:t>
            </a:r>
            <a:r>
              <a:rPr lang="en-US" altLang="zh-CN" sz="1600" dirty="0" smtClean="0"/>
              <a:t>		</a:t>
            </a:r>
            <a:r>
              <a:rPr lang="zh-CN" altLang="en-US" sz="1600" dirty="0" smtClean="0"/>
              <a:t>检索字符串中的指定值，返回值是 </a:t>
            </a:r>
            <a:r>
              <a:rPr lang="en-US" altLang="zh-CN" sz="1600" dirty="0" smtClean="0"/>
              <a:t>true </a:t>
            </a:r>
            <a:r>
              <a:rPr lang="zh-CN" altLang="en-US" sz="1600" dirty="0" smtClean="0"/>
              <a:t>或 </a:t>
            </a:r>
            <a:r>
              <a:rPr lang="en-US" altLang="zh-CN" sz="1600" dirty="0" smtClean="0"/>
              <a:t>false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/>
              <a:t>exec()	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检索字符串中的指定值，返回值是被找到的值。如果没有发现匹配，则返回 </a:t>
            </a:r>
            <a:r>
              <a:rPr lang="en-US" altLang="zh-CN" sz="1600" dirty="0" smtClean="0"/>
              <a:t>null</a:t>
            </a:r>
            <a:r>
              <a:rPr lang="zh-CN" altLang="en-US" sz="1600" dirty="0" smtClean="0"/>
              <a:t> </a:t>
            </a:r>
            <a:endParaRPr lang="en-US" altLang="zh-CN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/>
              <a:t>compile()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用于改变 </a:t>
            </a:r>
            <a:r>
              <a:rPr lang="en-US" altLang="zh-CN" sz="1600" dirty="0" err="1" smtClean="0"/>
              <a:t>RegExp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compile() </a:t>
            </a:r>
            <a:r>
              <a:rPr lang="zh-CN" altLang="en-US" sz="1600" dirty="0" smtClean="0"/>
              <a:t>既可以改变检索模式，也可以添加或删除第二个参数</a:t>
            </a:r>
          </a:p>
        </p:txBody>
      </p:sp>
    </p:spTree>
    <p:extLst>
      <p:ext uri="{BB962C8B-B14F-4D97-AF65-F5344CB8AC3E}">
        <p14:creationId xmlns:p14="http://schemas.microsoft.com/office/powerpoint/2010/main" val="515955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40415"/>
            <a:ext cx="9144000" cy="2429220"/>
          </a:xfrm>
        </p:spPr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487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119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 smtClean="0"/>
              <a:t>是什么？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2615400"/>
            <a:ext cx="1028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正则表达式</a:t>
            </a:r>
            <a:r>
              <a:rPr lang="en-US" altLang="zh-CN" dirty="0" smtClean="0"/>
              <a:t>(Regular Expression)</a:t>
            </a:r>
            <a:r>
              <a:rPr lang="zh-CN" altLang="en-US" dirty="0" smtClean="0"/>
              <a:t>是一种</a:t>
            </a:r>
            <a:r>
              <a:rPr lang="zh-CN" altLang="en-US" dirty="0" smtClean="0">
                <a:solidFill>
                  <a:srgbClr val="FF0000"/>
                </a:solidFill>
              </a:rPr>
              <a:t>文本模式</a:t>
            </a:r>
            <a:r>
              <a:rPr lang="zh-CN" altLang="en-US" dirty="0" smtClean="0"/>
              <a:t>，包括</a:t>
            </a:r>
            <a:r>
              <a:rPr lang="zh-CN" altLang="en-US" dirty="0" smtClean="0">
                <a:solidFill>
                  <a:srgbClr val="FF0000"/>
                </a:solidFill>
              </a:rPr>
              <a:t>普通字符</a:t>
            </a:r>
            <a:r>
              <a:rPr lang="zh-CN" altLang="en-US" dirty="0" smtClean="0"/>
              <a:t>（例如，</a:t>
            </a:r>
            <a:r>
              <a:rPr lang="en-US" altLang="zh-CN" dirty="0" smtClean="0"/>
              <a:t>a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z </a:t>
            </a:r>
            <a:r>
              <a:rPr lang="zh-CN" altLang="en-US" dirty="0" smtClean="0"/>
              <a:t>之间的字母）和</a:t>
            </a:r>
            <a:r>
              <a:rPr lang="zh-CN" altLang="en-US" dirty="0" smtClean="0">
                <a:solidFill>
                  <a:srgbClr val="FF0000"/>
                </a:solidFill>
              </a:rPr>
              <a:t>特殊字符</a:t>
            </a:r>
            <a:r>
              <a:rPr lang="zh-CN" altLang="en-US" dirty="0" smtClean="0"/>
              <a:t>（称为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元字符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8200" y="3939610"/>
            <a:ext cx="1028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正则表达式使用单个字符串来描述、匹配一系列匹配某个</a:t>
            </a:r>
            <a:r>
              <a:rPr lang="zh-CN" altLang="en-US" dirty="0" smtClean="0">
                <a:solidFill>
                  <a:srgbClr val="FF0000"/>
                </a:solidFill>
              </a:rPr>
              <a:t>句法规则</a:t>
            </a:r>
            <a:r>
              <a:rPr lang="zh-CN" altLang="en-US" dirty="0" smtClean="0"/>
              <a:t>的字符串。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948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0157" y="1100269"/>
            <a:ext cx="10252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^([a-zA-Z0-9_-])+@([a-zA-Z0-9_-])+((\.[a-zA-Z0-9_-]{2,3}){1,2})$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3154778"/>
            <a:ext cx="7877175" cy="2924175"/>
          </a:xfrm>
          <a:prstGeom prst="rect">
            <a:avLst/>
          </a:prstGeom>
        </p:spPr>
      </p:pic>
      <p:sp>
        <p:nvSpPr>
          <p:cNvPr id="4" name="文本框 3">
            <a:hlinkClick r:id="rId3"/>
          </p:cNvPr>
          <p:cNvSpPr txBox="1"/>
          <p:nvPr/>
        </p:nvSpPr>
        <p:spPr>
          <a:xfrm>
            <a:off x="5009805" y="2050611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https://</a:t>
            </a:r>
            <a:r>
              <a:rPr lang="en-US" altLang="zh-CN" dirty="0" smtClean="0">
                <a:hlinkClick r:id="rId3"/>
              </a:rPr>
              <a:t>regexper.com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89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905570"/>
            <a:ext cx="9144000" cy="91204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200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566" y="611958"/>
            <a:ext cx="10515600" cy="1051379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实例化</a:t>
            </a:r>
            <a:r>
              <a:rPr lang="zh-CN" altLang="en-US" sz="3600" dirty="0" smtClean="0"/>
              <a:t> </a:t>
            </a:r>
            <a:r>
              <a:rPr lang="en-US" altLang="zh-CN" sz="3600" dirty="0" err="1"/>
              <a:t>RegExp</a:t>
            </a:r>
            <a:endParaRPr lang="en-US" altLang="zh-CN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906566" y="2208071"/>
            <a:ext cx="10289771" cy="8156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字面</a:t>
            </a:r>
            <a:r>
              <a:rPr lang="zh-CN" altLang="en-US" sz="1600" dirty="0" smtClean="0">
                <a:solidFill>
                  <a:schemeClr val="tx1"/>
                </a:solidFill>
              </a:rPr>
              <a:t>量</a:t>
            </a:r>
            <a:r>
              <a:rPr lang="en-US" altLang="zh-CN" sz="1600" dirty="0" smtClean="0">
                <a:solidFill>
                  <a:schemeClr val="tx1"/>
                </a:solidFill>
              </a:rPr>
              <a:t>	</a:t>
            </a:r>
            <a:r>
              <a:rPr lang="en-US" altLang="zh-CN" dirty="0" smtClean="0"/>
              <a:t>	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2"/>
              </a:rPr>
              <a:t>/pattern/attributes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8197" y="3579493"/>
            <a:ext cx="10289771" cy="8925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构造函数</a:t>
            </a:r>
            <a:r>
              <a:rPr lang="en-US" altLang="zh-CN" dirty="0" smtClean="0"/>
              <a:t>	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2"/>
              </a:rPr>
              <a:t>new RegExp(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2"/>
              </a:rPr>
              <a:t>pattern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2"/>
              </a:rPr>
              <a:t>,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2"/>
              </a:rPr>
              <a:t>attributes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2"/>
              </a:rPr>
              <a:t>);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</a:rPr>
              <a:t>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</a:endParaRPr>
          </a:p>
          <a:p>
            <a:pPr lvl="0"/>
            <a:endParaRPr lang="zh-CN" altLang="zh-CN" sz="1600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8198" y="5393805"/>
            <a:ext cx="10289771" cy="43088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100" i="1" dirty="0" smtClean="0"/>
              <a:t>参数 </a:t>
            </a:r>
            <a:r>
              <a:rPr lang="en-US" altLang="zh-CN" sz="1100" i="1" dirty="0" smtClean="0"/>
              <a:t>pattern</a:t>
            </a:r>
            <a:r>
              <a:rPr lang="zh-CN" altLang="en-US" sz="1100" i="1" dirty="0" smtClean="0"/>
              <a:t> 是一个字符串，指定了正则表达式的模式或其他正则表达式。</a:t>
            </a:r>
            <a:endParaRPr lang="en-US" altLang="zh-CN" sz="1100" i="1" dirty="0" smtClean="0"/>
          </a:p>
          <a:p>
            <a:pPr lvl="0"/>
            <a:r>
              <a:rPr lang="zh-CN" altLang="en-US" sz="1100" i="1" dirty="0"/>
              <a:t>参数 </a:t>
            </a:r>
            <a:r>
              <a:rPr lang="en-US" altLang="zh-CN" sz="1100" i="1" dirty="0"/>
              <a:t>attributes</a:t>
            </a:r>
            <a:r>
              <a:rPr lang="zh-CN" altLang="en-US" sz="1100" i="1" dirty="0"/>
              <a:t> 是一个可选的字符串，包含属性 </a:t>
            </a:r>
            <a:r>
              <a:rPr lang="en-US" altLang="zh-CN" sz="1100" i="1" dirty="0"/>
              <a:t>"g"</a:t>
            </a:r>
            <a:r>
              <a:rPr lang="zh-CN" altLang="en-US" sz="1100" i="1" dirty="0"/>
              <a:t>、</a:t>
            </a:r>
            <a:r>
              <a:rPr lang="en-US" altLang="zh-CN" sz="1100" i="1" dirty="0"/>
              <a:t>"</a:t>
            </a:r>
            <a:r>
              <a:rPr lang="en-US" altLang="zh-CN" sz="1100" i="1" dirty="0" err="1"/>
              <a:t>i</a:t>
            </a:r>
            <a:r>
              <a:rPr lang="en-US" altLang="zh-CN" sz="1100" i="1" dirty="0"/>
              <a:t>" </a:t>
            </a:r>
            <a:r>
              <a:rPr lang="zh-CN" altLang="en-US" sz="1100" i="1" dirty="0"/>
              <a:t>和 </a:t>
            </a:r>
            <a:r>
              <a:rPr lang="en-US" altLang="zh-CN" sz="1100" i="1" dirty="0"/>
              <a:t>"m"</a:t>
            </a:r>
            <a:r>
              <a:rPr lang="zh-CN" altLang="en-US" sz="1100" i="1" dirty="0"/>
              <a:t>，分别用于指定全局匹配、区分大小写的匹配和多行匹配。</a:t>
            </a:r>
            <a:endParaRPr lang="zh-CN" altLang="zh-CN" sz="1100" i="1" dirty="0"/>
          </a:p>
        </p:txBody>
      </p:sp>
    </p:spTree>
    <p:extLst>
      <p:ext uri="{BB962C8B-B14F-4D97-AF65-F5344CB8AC3E}">
        <p14:creationId xmlns:p14="http://schemas.microsoft.com/office/powerpoint/2010/main" val="2694394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93541"/>
            <a:ext cx="9144000" cy="989787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字面量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v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 = /\</a:t>
            </a:r>
            <a:r>
              <a:rPr lang="en-US" altLang="zh-CN" dirty="0" err="1" smtClean="0"/>
              <a:t>bisb</a:t>
            </a:r>
            <a:r>
              <a:rPr lang="en-US" altLang="zh-CN" dirty="0" smtClean="0"/>
              <a:t>\/g;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093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93541"/>
            <a:ext cx="9144000" cy="989787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构造函数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n-NO" altLang="zh-CN" dirty="0" smtClean="0"/>
              <a:t>var reg = new RegExp('\\bis\\b','g');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70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93541"/>
            <a:ext cx="9144000" cy="989787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修饰符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600" dirty="0"/>
              <a:t>g	</a:t>
            </a:r>
            <a:r>
              <a:rPr lang="en-US" altLang="zh-CN" sz="1600" dirty="0" smtClean="0">
                <a:solidFill>
                  <a:srgbClr val="FF0000"/>
                </a:solidFill>
              </a:rPr>
              <a:t>g</a:t>
            </a:r>
            <a:r>
              <a:rPr lang="en-US" altLang="zh-CN" sz="1600" dirty="0" smtClean="0"/>
              <a:t>lobal		</a:t>
            </a:r>
            <a:r>
              <a:rPr lang="zh-CN" altLang="en-US" sz="1600" dirty="0" smtClean="0"/>
              <a:t>执行</a:t>
            </a:r>
            <a:r>
              <a:rPr lang="zh-CN" altLang="en-US" sz="1600" dirty="0"/>
              <a:t>全局匹配（查找所有匹配而非在找到第一个匹配后停止）</a:t>
            </a:r>
            <a:endParaRPr lang="en-US" altLang="zh-CN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i</a:t>
            </a:r>
            <a:r>
              <a:rPr lang="en-US" altLang="zh-CN" sz="1600" dirty="0"/>
              <a:t>	</a:t>
            </a:r>
            <a:r>
              <a:rPr lang="en-US" altLang="zh-CN" sz="1600" dirty="0" smtClean="0">
                <a:solidFill>
                  <a:srgbClr val="FF0000"/>
                </a:solidFill>
              </a:rPr>
              <a:t>i</a:t>
            </a:r>
            <a:r>
              <a:rPr lang="en-US" altLang="zh-CN" sz="1600" dirty="0" smtClean="0"/>
              <a:t>gnore Case	</a:t>
            </a:r>
            <a:r>
              <a:rPr lang="zh-CN" altLang="en-US" sz="1600" dirty="0" smtClean="0"/>
              <a:t>执行</a:t>
            </a:r>
            <a:r>
              <a:rPr lang="zh-CN" altLang="en-US" sz="1600" dirty="0"/>
              <a:t>对大小写不敏感的匹配</a:t>
            </a:r>
            <a:endParaRPr lang="en-US" altLang="zh-CN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600" dirty="0"/>
              <a:t>m	</a:t>
            </a:r>
            <a:r>
              <a:rPr lang="en-US" altLang="zh-CN" sz="1600" dirty="0" smtClean="0">
                <a:solidFill>
                  <a:srgbClr val="FF0000"/>
                </a:solidFill>
              </a:rPr>
              <a:t>m</a:t>
            </a:r>
            <a:r>
              <a:rPr lang="en-US" altLang="zh-CN" sz="1600" dirty="0" smtClean="0"/>
              <a:t>ultiline		</a:t>
            </a:r>
            <a:r>
              <a:rPr lang="zh-CN" altLang="en-US" sz="1600" dirty="0" smtClean="0"/>
              <a:t>执行</a:t>
            </a:r>
            <a:r>
              <a:rPr lang="zh-CN" altLang="en-US" sz="1600" dirty="0"/>
              <a:t>多行匹配</a:t>
            </a:r>
            <a:endParaRPr lang="en-US" altLang="zh-CN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0689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63825"/>
            <a:ext cx="9144000" cy="1363111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元字符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3269" y="2793656"/>
            <a:ext cx="9144000" cy="266624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\w	</a:t>
            </a:r>
            <a:r>
              <a:rPr lang="en-US" altLang="zh-CN" sz="1600" dirty="0" smtClean="0">
                <a:solidFill>
                  <a:srgbClr val="FF0000"/>
                </a:solidFill>
              </a:rPr>
              <a:t>w</a:t>
            </a:r>
            <a:r>
              <a:rPr lang="en-US" altLang="zh-CN" sz="1600" dirty="0" smtClean="0"/>
              <a:t>ord	</a:t>
            </a:r>
            <a:r>
              <a:rPr lang="zh-CN" altLang="en-US" sz="1600" dirty="0" smtClean="0"/>
              <a:t>匹配字母或数字或下划线或汉字</a:t>
            </a:r>
            <a:endParaRPr lang="en-US" altLang="zh-CN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\s	</a:t>
            </a:r>
            <a:r>
              <a:rPr lang="en-US" altLang="zh-CN" sz="1600" dirty="0" smtClean="0">
                <a:solidFill>
                  <a:srgbClr val="FF0000"/>
                </a:solidFill>
              </a:rPr>
              <a:t>s</a:t>
            </a:r>
            <a:r>
              <a:rPr lang="en-US" altLang="zh-CN" sz="1600" dirty="0" smtClean="0"/>
              <a:t>pace	</a:t>
            </a:r>
            <a:r>
              <a:rPr lang="zh-CN" altLang="en-US" sz="1600" dirty="0" smtClean="0"/>
              <a:t>匹配任意的空白符</a:t>
            </a:r>
            <a:endParaRPr lang="en-US" altLang="zh-CN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\d	</a:t>
            </a:r>
            <a:r>
              <a:rPr lang="en-US" altLang="zh-CN" sz="1600" dirty="0" smtClean="0">
                <a:solidFill>
                  <a:srgbClr val="FF0000"/>
                </a:solidFill>
              </a:rPr>
              <a:t>d</a:t>
            </a:r>
            <a:r>
              <a:rPr lang="en-US" altLang="zh-CN" sz="1600" dirty="0" smtClean="0"/>
              <a:t>igit	</a:t>
            </a:r>
            <a:r>
              <a:rPr lang="zh-CN" altLang="en-US" sz="1600" dirty="0" smtClean="0"/>
              <a:t>匹配数字</a:t>
            </a:r>
            <a:endParaRPr lang="en-US" altLang="zh-CN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\b	</a:t>
            </a:r>
            <a:r>
              <a:rPr lang="en-US" altLang="zh-CN" sz="1600" dirty="0" smtClean="0">
                <a:solidFill>
                  <a:srgbClr val="FF0000"/>
                </a:solidFill>
              </a:rPr>
              <a:t>b</a:t>
            </a:r>
            <a:r>
              <a:rPr lang="en-US" altLang="zh-CN" sz="1600" dirty="0" smtClean="0"/>
              <a:t>oundary	</a:t>
            </a:r>
            <a:r>
              <a:rPr lang="zh-CN" altLang="en-US" sz="1600" dirty="0" smtClean="0"/>
              <a:t>匹配单词的开始或结束（单词边界）</a:t>
            </a:r>
            <a:endParaRPr lang="en-US" altLang="zh-CN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.		</a:t>
            </a:r>
            <a:r>
              <a:rPr lang="zh-CN" altLang="en-US" sz="1600" dirty="0" smtClean="0"/>
              <a:t>匹配除换行符以外的任意字符</a:t>
            </a:r>
            <a:endParaRPr lang="en-US" altLang="zh-CN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^		</a:t>
            </a:r>
            <a:r>
              <a:rPr lang="zh-CN" altLang="en-US" sz="1600" dirty="0" smtClean="0"/>
              <a:t>匹配行的开始</a:t>
            </a:r>
            <a:endParaRPr lang="en-US" altLang="zh-CN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$		</a:t>
            </a:r>
            <a:r>
              <a:rPr lang="zh-CN" altLang="en-US" sz="1600" dirty="0" smtClean="0"/>
              <a:t>匹配行的结束</a:t>
            </a:r>
            <a:endParaRPr lang="en-US" altLang="zh-CN" sz="1600" dirty="0" smtClean="0"/>
          </a:p>
          <a:p>
            <a:pPr algn="l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8746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207</Words>
  <Application>Microsoft Office PowerPoint</Application>
  <PresentationFormat>宽屏</PresentationFormat>
  <Paragraphs>63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 Unicode MS</vt:lpstr>
      <vt:lpstr>宋体</vt:lpstr>
      <vt:lpstr>Arial</vt:lpstr>
      <vt:lpstr>Calibri</vt:lpstr>
      <vt:lpstr>Calibri Light</vt:lpstr>
      <vt:lpstr>Office 主题</vt:lpstr>
      <vt:lpstr>Javascript正则表达式</vt:lpstr>
      <vt:lpstr>是什么？</vt:lpstr>
      <vt:lpstr>PowerPoint 演示文稿</vt:lpstr>
      <vt:lpstr>test</vt:lpstr>
      <vt:lpstr>实例化 RegExp</vt:lpstr>
      <vt:lpstr>字面量</vt:lpstr>
      <vt:lpstr>构造函数</vt:lpstr>
      <vt:lpstr>修饰符</vt:lpstr>
      <vt:lpstr>元字符</vt:lpstr>
      <vt:lpstr>反义元字符</vt:lpstr>
      <vt:lpstr>重复限定符</vt:lpstr>
      <vt:lpstr>其他</vt:lpstr>
      <vt:lpstr>运算符优先级</vt:lpstr>
      <vt:lpstr>方法</vt:lpstr>
      <vt:lpstr>Thanks</vt:lpstr>
    </vt:vector>
  </TitlesOfParts>
  <Company>Baidu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下的正则表达式</dc:title>
  <dc:creator>V_,Lijiancong</dc:creator>
  <cp:lastModifiedBy>V_,Lijiancong</cp:lastModifiedBy>
  <cp:revision>38</cp:revision>
  <dcterms:created xsi:type="dcterms:W3CDTF">2017-01-04T13:34:32Z</dcterms:created>
  <dcterms:modified xsi:type="dcterms:W3CDTF">2017-01-05T12:23:50Z</dcterms:modified>
</cp:coreProperties>
</file>