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5" r:id="rId6"/>
    <p:sldId id="272" r:id="rId7"/>
    <p:sldId id="273" r:id="rId8"/>
    <p:sldId id="274" r:id="rId9"/>
    <p:sldId id="265" r:id="rId10"/>
    <p:sldId id="266" r:id="rId11"/>
    <p:sldId id="267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935"/>
    <a:srgbClr val="1AAC97"/>
    <a:srgbClr val="E24EE2"/>
    <a:srgbClr val="FBC979"/>
    <a:srgbClr val="F9AA2F"/>
    <a:srgbClr val="AEC86F"/>
    <a:srgbClr val="75B44A"/>
    <a:srgbClr val="C6D898"/>
    <a:srgbClr val="C54E34"/>
    <a:srgbClr val="43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61A02-8662-403D-B2C1-E8EA3B7EA4C7}" type="datetimeFigureOut">
              <a:rPr lang="fr-FR" smtClean="0"/>
              <a:t>04/05/2018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B9B8A-87ED-4EE9-AF45-0BC766997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60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B9B8A-87ED-4EE9-AF45-0BC766997E5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75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7461-EDC0-4E5D-A613-6B97D30E769A}" type="datetime1">
              <a:rPr lang="fr-FR" smtClean="0"/>
              <a:t>04/05/2018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75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2013-2F88-423A-B0B1-8C3492BBB21C}" type="datetime1">
              <a:rPr lang="fr-FR" smtClean="0"/>
              <a:t>04/05/2018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04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4CD2-2BDB-4C3A-8B92-715256E57F8B}" type="datetime1">
              <a:rPr lang="fr-FR" smtClean="0"/>
              <a:t>04/05/2018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15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FD93-EC93-412F-A046-B2ABE971E9EA}" type="datetime1">
              <a:rPr lang="fr-FR" smtClean="0"/>
              <a:t>04/05/2018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46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C655-B85D-49A6-86E8-3F2A5FF7F8B7}" type="datetime1">
              <a:rPr lang="fr-FR" smtClean="0"/>
              <a:t>04/05/2018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76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A17A-2935-4FCF-ABE3-E8F0BB4C0396}" type="datetime1">
              <a:rPr lang="fr-FR" smtClean="0"/>
              <a:t>04/05/2018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12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7613-8F23-4A32-9692-E7D56E203953}" type="datetime1">
              <a:rPr lang="fr-FR" smtClean="0"/>
              <a:t>04/05/2018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25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4E2C-42E9-47F9-9988-431F8F2E847C}" type="datetime1">
              <a:rPr lang="fr-FR" smtClean="0"/>
              <a:t>04/05/2018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91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252-39CC-460F-ADA5-3EC2A8209C18}" type="datetime1">
              <a:rPr lang="fr-FR" smtClean="0"/>
              <a:t>04/05/2018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65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A5ED-122E-40D0-8991-836B1ECBD265}" type="datetime1">
              <a:rPr lang="fr-FR" smtClean="0"/>
              <a:t>04/05/2018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31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E451-FF5E-439C-AD3F-5A5B16B415B1}" type="datetime1">
              <a:rPr lang="fr-FR" smtClean="0"/>
              <a:t>04/05/2018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95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915C5-4C56-41E5-B825-D528DCD2B11C}" type="datetime1">
              <a:rPr lang="fr-FR" smtClean="0"/>
              <a:t>04/05/2018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CF5EE-FF49-49BC-9C1C-1AE82B229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66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1455820"/>
            <a:ext cx="7772400" cy="1621005"/>
          </a:xfrm>
        </p:spPr>
        <p:txBody>
          <a:bodyPr>
            <a:normAutofit/>
          </a:bodyPr>
          <a:lstStyle/>
          <a:p>
            <a:r>
              <a:rPr lang="fr-FR" sz="4800" dirty="0" smtClean="0"/>
              <a:t>Etude de la gestion et du suivi des mesures disciplinaires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734385"/>
            <a:ext cx="6858000" cy="1655762"/>
          </a:xfrm>
        </p:spPr>
        <p:txBody>
          <a:bodyPr/>
          <a:lstStyle/>
          <a:p>
            <a:r>
              <a:rPr lang="fr-FR" dirty="0" smtClean="0"/>
              <a:t>Collège Paul Bert – Rapport préliminaire</a:t>
            </a:r>
          </a:p>
          <a:p>
            <a:r>
              <a:rPr lang="fr-FR" dirty="0" smtClean="0"/>
              <a:t>12</a:t>
            </a:r>
            <a:r>
              <a:rPr lang="fr-FR" dirty="0" smtClean="0"/>
              <a:t>/05/2018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5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10</a:t>
            </a:fld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985038" y="3274434"/>
            <a:ext cx="948171" cy="692296"/>
          </a:xfrm>
          <a:prstGeom prst="ellipse">
            <a:avLst/>
          </a:prstGeom>
          <a:solidFill>
            <a:srgbClr val="AEC86F">
              <a:alpha val="89804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Carnet</a:t>
            </a:r>
          </a:p>
        </p:txBody>
      </p:sp>
      <p:sp>
        <p:nvSpPr>
          <p:cNvPr id="6" name="Ellipse 5"/>
          <p:cNvSpPr/>
          <p:nvPr/>
        </p:nvSpPr>
        <p:spPr>
          <a:xfrm>
            <a:off x="3436793" y="3274434"/>
            <a:ext cx="948171" cy="692296"/>
          </a:xfrm>
          <a:prstGeom prst="ellipse">
            <a:avLst/>
          </a:prstGeom>
          <a:solidFill>
            <a:srgbClr val="AEC86F">
              <a:alpha val="89804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ENC</a:t>
            </a:r>
          </a:p>
        </p:txBody>
      </p:sp>
      <p:sp>
        <p:nvSpPr>
          <p:cNvPr id="7" name="Ellipse 6"/>
          <p:cNvSpPr/>
          <p:nvPr/>
        </p:nvSpPr>
        <p:spPr>
          <a:xfrm>
            <a:off x="2813338" y="1999113"/>
            <a:ext cx="1356015" cy="692296"/>
          </a:xfrm>
          <a:prstGeom prst="ellipse">
            <a:avLst/>
          </a:prstGeom>
          <a:solidFill>
            <a:srgbClr val="1AAC97">
              <a:alpha val="89804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Professeurs</a:t>
            </a:r>
          </a:p>
        </p:txBody>
      </p:sp>
      <p:sp>
        <p:nvSpPr>
          <p:cNvPr id="8" name="Ellipse 7"/>
          <p:cNvSpPr/>
          <p:nvPr/>
        </p:nvSpPr>
        <p:spPr>
          <a:xfrm>
            <a:off x="4985038" y="1999113"/>
            <a:ext cx="1356015" cy="692296"/>
          </a:xfrm>
          <a:prstGeom prst="ellipse">
            <a:avLst/>
          </a:prstGeom>
          <a:solidFill>
            <a:srgbClr val="1AAC97">
              <a:alpha val="89804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Agents</a:t>
            </a:r>
          </a:p>
        </p:txBody>
      </p:sp>
      <p:sp>
        <p:nvSpPr>
          <p:cNvPr id="21" name="Forme libre 20"/>
          <p:cNvSpPr/>
          <p:nvPr/>
        </p:nvSpPr>
        <p:spPr>
          <a:xfrm>
            <a:off x="3475759" y="2688648"/>
            <a:ext cx="257175" cy="615661"/>
          </a:xfrm>
          <a:custGeom>
            <a:avLst/>
            <a:gdLst>
              <a:gd name="connsiteX0" fmla="*/ 0 w 342900"/>
              <a:gd name="connsiteY0" fmla="*/ 0 h 820881"/>
              <a:gd name="connsiteX1" fmla="*/ 51955 w 342900"/>
              <a:gd name="connsiteY1" fmla="*/ 228600 h 820881"/>
              <a:gd name="connsiteX2" fmla="*/ 51955 w 342900"/>
              <a:gd name="connsiteY2" fmla="*/ 228600 h 820881"/>
              <a:gd name="connsiteX3" fmla="*/ 135082 w 342900"/>
              <a:gd name="connsiteY3" fmla="*/ 436418 h 820881"/>
              <a:gd name="connsiteX4" fmla="*/ 342900 w 342900"/>
              <a:gd name="connsiteY4" fmla="*/ 820881 h 8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" h="820881">
                <a:moveTo>
                  <a:pt x="0" y="0"/>
                </a:moveTo>
                <a:lnTo>
                  <a:pt x="51955" y="228600"/>
                </a:lnTo>
                <a:lnTo>
                  <a:pt x="51955" y="228600"/>
                </a:lnTo>
                <a:cubicBezTo>
                  <a:pt x="65809" y="263236"/>
                  <a:pt x="86591" y="337705"/>
                  <a:pt x="135082" y="436418"/>
                </a:cubicBezTo>
                <a:cubicBezTo>
                  <a:pt x="183573" y="535131"/>
                  <a:pt x="263236" y="678006"/>
                  <a:pt x="342900" y="820881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2" name="Forme libre 21"/>
          <p:cNvSpPr/>
          <p:nvPr/>
        </p:nvSpPr>
        <p:spPr>
          <a:xfrm>
            <a:off x="3467966" y="2688648"/>
            <a:ext cx="1823605" cy="600075"/>
          </a:xfrm>
          <a:custGeom>
            <a:avLst/>
            <a:gdLst>
              <a:gd name="connsiteX0" fmla="*/ 0 w 2431473"/>
              <a:gd name="connsiteY0" fmla="*/ 0 h 800100"/>
              <a:gd name="connsiteX1" fmla="*/ 976746 w 2431473"/>
              <a:gd name="connsiteY1" fmla="*/ 103909 h 800100"/>
              <a:gd name="connsiteX2" fmla="*/ 1953491 w 2431473"/>
              <a:gd name="connsiteY2" fmla="*/ 477981 h 800100"/>
              <a:gd name="connsiteX3" fmla="*/ 2431473 w 2431473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473" h="800100">
                <a:moveTo>
                  <a:pt x="0" y="0"/>
                </a:moveTo>
                <a:cubicBezTo>
                  <a:pt x="325582" y="12123"/>
                  <a:pt x="651164" y="24246"/>
                  <a:pt x="976746" y="103909"/>
                </a:cubicBezTo>
                <a:cubicBezTo>
                  <a:pt x="1302328" y="183573"/>
                  <a:pt x="1711036" y="361949"/>
                  <a:pt x="1953491" y="477981"/>
                </a:cubicBezTo>
                <a:cubicBezTo>
                  <a:pt x="2195946" y="594013"/>
                  <a:pt x="2313709" y="697056"/>
                  <a:pt x="2431473" y="8001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3" name="Forme libre 22"/>
          <p:cNvSpPr/>
          <p:nvPr/>
        </p:nvSpPr>
        <p:spPr>
          <a:xfrm>
            <a:off x="4114800" y="2670712"/>
            <a:ext cx="1410566" cy="633597"/>
          </a:xfrm>
          <a:custGeom>
            <a:avLst/>
            <a:gdLst>
              <a:gd name="connsiteX0" fmla="*/ 1880754 w 1880754"/>
              <a:gd name="connsiteY0" fmla="*/ 3133 h 844796"/>
              <a:gd name="connsiteX1" fmla="*/ 955963 w 1880754"/>
              <a:gd name="connsiteY1" fmla="*/ 44696 h 844796"/>
              <a:gd name="connsiteX2" fmla="*/ 353291 w 1880754"/>
              <a:gd name="connsiteY2" fmla="*/ 314860 h 844796"/>
              <a:gd name="connsiteX3" fmla="*/ 0 w 1880754"/>
              <a:gd name="connsiteY3" fmla="*/ 844796 h 84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0754" h="844796">
                <a:moveTo>
                  <a:pt x="1880754" y="3133"/>
                </a:moveTo>
                <a:cubicBezTo>
                  <a:pt x="1545647" y="-2063"/>
                  <a:pt x="1210540" y="-7259"/>
                  <a:pt x="955963" y="44696"/>
                </a:cubicBezTo>
                <a:cubicBezTo>
                  <a:pt x="701386" y="96651"/>
                  <a:pt x="512618" y="181510"/>
                  <a:pt x="353291" y="314860"/>
                </a:cubicBezTo>
                <a:cubicBezTo>
                  <a:pt x="193964" y="448210"/>
                  <a:pt x="96982" y="646503"/>
                  <a:pt x="0" y="844796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4" name="Forme libre 23"/>
          <p:cNvSpPr/>
          <p:nvPr/>
        </p:nvSpPr>
        <p:spPr>
          <a:xfrm>
            <a:off x="5525366" y="2657475"/>
            <a:ext cx="141813" cy="631248"/>
          </a:xfrm>
          <a:custGeom>
            <a:avLst/>
            <a:gdLst>
              <a:gd name="connsiteX0" fmla="*/ 0 w 189084"/>
              <a:gd name="connsiteY0" fmla="*/ 0 h 841664"/>
              <a:gd name="connsiteX1" fmla="*/ 187037 w 189084"/>
              <a:gd name="connsiteY1" fmla="*/ 238991 h 841664"/>
              <a:gd name="connsiteX2" fmla="*/ 83128 w 189084"/>
              <a:gd name="connsiteY2" fmla="*/ 841664 h 84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084" h="841664">
                <a:moveTo>
                  <a:pt x="0" y="0"/>
                </a:moveTo>
                <a:cubicBezTo>
                  <a:pt x="86591" y="49357"/>
                  <a:pt x="173182" y="98714"/>
                  <a:pt x="187037" y="238991"/>
                </a:cubicBezTo>
                <a:cubicBezTo>
                  <a:pt x="200892" y="379268"/>
                  <a:pt x="142010" y="610466"/>
                  <a:pt x="83128" y="84166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5" name="Rectangle 24"/>
          <p:cNvSpPr/>
          <p:nvPr/>
        </p:nvSpPr>
        <p:spPr>
          <a:xfrm>
            <a:off x="3436792" y="4457700"/>
            <a:ext cx="2496416" cy="420832"/>
          </a:xfrm>
          <a:prstGeom prst="rect">
            <a:avLst/>
          </a:prstGeom>
          <a:solidFill>
            <a:srgbClr val="C5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Vie scolaire</a:t>
            </a:r>
          </a:p>
        </p:txBody>
      </p:sp>
      <p:cxnSp>
        <p:nvCxnSpPr>
          <p:cNvPr id="27" name="Connecteur droit avec flèche 26"/>
          <p:cNvCxnSpPr>
            <a:stCxn id="6" idx="4"/>
            <a:endCxn id="25" idx="0"/>
          </p:cNvCxnSpPr>
          <p:nvPr/>
        </p:nvCxnSpPr>
        <p:spPr>
          <a:xfrm>
            <a:off x="3910879" y="3966729"/>
            <a:ext cx="774122" cy="4909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5" idx="4"/>
            <a:endCxn id="25" idx="0"/>
          </p:cNvCxnSpPr>
          <p:nvPr/>
        </p:nvCxnSpPr>
        <p:spPr>
          <a:xfrm flipH="1">
            <a:off x="4685000" y="3966729"/>
            <a:ext cx="774123" cy="4909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rganigramme : Données 29"/>
          <p:cNvSpPr/>
          <p:nvPr/>
        </p:nvSpPr>
        <p:spPr>
          <a:xfrm>
            <a:off x="917864" y="3992707"/>
            <a:ext cx="1636568" cy="464993"/>
          </a:xfrm>
          <a:prstGeom prst="flowChartInputOutput">
            <a:avLst/>
          </a:prstGeom>
          <a:solidFill>
            <a:srgbClr val="F9AA2F"/>
          </a:solidFill>
          <a:ln>
            <a:solidFill>
              <a:srgbClr val="F9AA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Vérification</a:t>
            </a:r>
          </a:p>
        </p:txBody>
      </p:sp>
      <p:cxnSp>
        <p:nvCxnSpPr>
          <p:cNvPr id="32" name="Connecteur en angle 31"/>
          <p:cNvCxnSpPr>
            <a:stCxn id="25" idx="2"/>
            <a:endCxn id="30" idx="3"/>
          </p:cNvCxnSpPr>
          <p:nvPr/>
        </p:nvCxnSpPr>
        <p:spPr>
          <a:xfrm rot="5400000" flipH="1">
            <a:off x="2918330" y="3111862"/>
            <a:ext cx="420832" cy="3112510"/>
          </a:xfrm>
          <a:prstGeom prst="bentConnector3">
            <a:avLst>
              <a:gd name="adj1" fmla="val -40741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33"/>
          <p:cNvCxnSpPr>
            <a:stCxn id="30" idx="1"/>
            <a:endCxn id="6" idx="2"/>
          </p:cNvCxnSpPr>
          <p:nvPr/>
        </p:nvCxnSpPr>
        <p:spPr>
          <a:xfrm rot="5400000" flipH="1" flipV="1">
            <a:off x="2400407" y="2956322"/>
            <a:ext cx="372126" cy="1700645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6" idx="3"/>
            <a:endCxn id="30" idx="5"/>
          </p:cNvCxnSpPr>
          <p:nvPr/>
        </p:nvCxnSpPr>
        <p:spPr>
          <a:xfrm flipH="1">
            <a:off x="2390775" y="3865345"/>
            <a:ext cx="1184874" cy="35985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e libre 18"/>
          <p:cNvSpPr/>
          <p:nvPr/>
        </p:nvSpPr>
        <p:spPr>
          <a:xfrm>
            <a:off x="3475759" y="2693842"/>
            <a:ext cx="1823605" cy="600075"/>
          </a:xfrm>
          <a:custGeom>
            <a:avLst/>
            <a:gdLst>
              <a:gd name="connsiteX0" fmla="*/ 0 w 2431473"/>
              <a:gd name="connsiteY0" fmla="*/ 0 h 800100"/>
              <a:gd name="connsiteX1" fmla="*/ 976746 w 2431473"/>
              <a:gd name="connsiteY1" fmla="*/ 103909 h 800100"/>
              <a:gd name="connsiteX2" fmla="*/ 1953491 w 2431473"/>
              <a:gd name="connsiteY2" fmla="*/ 477981 h 800100"/>
              <a:gd name="connsiteX3" fmla="*/ 2431473 w 2431473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473" h="800100">
                <a:moveTo>
                  <a:pt x="0" y="0"/>
                </a:moveTo>
                <a:cubicBezTo>
                  <a:pt x="325582" y="12123"/>
                  <a:pt x="651164" y="24246"/>
                  <a:pt x="976746" y="103909"/>
                </a:cubicBezTo>
                <a:cubicBezTo>
                  <a:pt x="1302328" y="183573"/>
                  <a:pt x="1711036" y="361949"/>
                  <a:pt x="1953491" y="477981"/>
                </a:cubicBezTo>
                <a:cubicBezTo>
                  <a:pt x="2195946" y="594013"/>
                  <a:pt x="2313709" y="697056"/>
                  <a:pt x="2431473" y="80010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cxnSp>
        <p:nvCxnSpPr>
          <p:cNvPr id="26" name="Connecteur droit avec flèche 25"/>
          <p:cNvCxnSpPr/>
          <p:nvPr/>
        </p:nvCxnSpPr>
        <p:spPr>
          <a:xfrm flipH="1">
            <a:off x="4685000" y="3966729"/>
            <a:ext cx="774123" cy="4909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2370270" y="3865344"/>
            <a:ext cx="1184874" cy="359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831899" y="2844975"/>
            <a:ext cx="1804307" cy="367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500" dirty="0">
                <a:solidFill>
                  <a:srgbClr val="FF0000"/>
                </a:solidFill>
                <a:latin typeface="Tertre Med" panose="02040906030600000004" pitchFamily="18" charset="0"/>
              </a:rPr>
              <a:t>Vérifications difficiles</a:t>
            </a:r>
          </a:p>
        </p:txBody>
      </p:sp>
      <p:sp>
        <p:nvSpPr>
          <p:cNvPr id="31" name="Forme libre 30"/>
          <p:cNvSpPr/>
          <p:nvPr/>
        </p:nvSpPr>
        <p:spPr>
          <a:xfrm>
            <a:off x="5513763" y="2665268"/>
            <a:ext cx="141813" cy="631248"/>
          </a:xfrm>
          <a:custGeom>
            <a:avLst/>
            <a:gdLst>
              <a:gd name="connsiteX0" fmla="*/ 0 w 189084"/>
              <a:gd name="connsiteY0" fmla="*/ 0 h 841664"/>
              <a:gd name="connsiteX1" fmla="*/ 187037 w 189084"/>
              <a:gd name="connsiteY1" fmla="*/ 238991 h 841664"/>
              <a:gd name="connsiteX2" fmla="*/ 83128 w 189084"/>
              <a:gd name="connsiteY2" fmla="*/ 841664 h 84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084" h="841664">
                <a:moveTo>
                  <a:pt x="0" y="0"/>
                </a:moveTo>
                <a:cubicBezTo>
                  <a:pt x="86591" y="49357"/>
                  <a:pt x="173182" y="98714"/>
                  <a:pt x="187037" y="238991"/>
                </a:cubicBezTo>
                <a:cubicBezTo>
                  <a:pt x="200892" y="379268"/>
                  <a:pt x="142010" y="610466"/>
                  <a:pt x="83128" y="841664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33" name="Titre 1"/>
          <p:cNvSpPr txBox="1">
            <a:spLocks/>
          </p:cNvSpPr>
          <p:nvPr/>
        </p:nvSpPr>
        <p:spPr>
          <a:xfrm>
            <a:off x="628650" y="232822"/>
            <a:ext cx="7886700" cy="66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smtClean="0">
                <a:solidFill>
                  <a:schemeClr val="bg1">
                    <a:lumMod val="50000"/>
                  </a:schemeClr>
                </a:solidFill>
                <a:latin typeface="Tertre Med" panose="02040906030600000004" pitchFamily="18" charset="0"/>
              </a:rPr>
              <a:t>Le suivi des mesures disciplinaires actuel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Tertre Med" panose="020409060306000000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3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69293"/>
            <a:ext cx="7886700" cy="660148"/>
          </a:xfrm>
        </p:spPr>
        <p:txBody>
          <a:bodyPr>
            <a:norm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Tertre Med" panose="02040906030600000004" pitchFamily="18" charset="0"/>
              </a:rPr>
              <a:t>Ebauche de solutions </a:t>
            </a: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11</a:t>
            </a:fld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985038" y="3274434"/>
            <a:ext cx="948171" cy="692296"/>
          </a:xfrm>
          <a:prstGeom prst="ellipse">
            <a:avLst/>
          </a:prstGeom>
          <a:solidFill>
            <a:srgbClr val="AEC86F">
              <a:alpha val="89804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Carnet</a:t>
            </a:r>
          </a:p>
        </p:txBody>
      </p:sp>
      <p:sp>
        <p:nvSpPr>
          <p:cNvPr id="6" name="Ellipse 5"/>
          <p:cNvSpPr/>
          <p:nvPr/>
        </p:nvSpPr>
        <p:spPr>
          <a:xfrm>
            <a:off x="3436793" y="3274434"/>
            <a:ext cx="948171" cy="692296"/>
          </a:xfrm>
          <a:prstGeom prst="ellipse">
            <a:avLst/>
          </a:prstGeom>
          <a:solidFill>
            <a:srgbClr val="AEC86F">
              <a:alpha val="89804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ENC</a:t>
            </a:r>
          </a:p>
        </p:txBody>
      </p:sp>
      <p:sp>
        <p:nvSpPr>
          <p:cNvPr id="7" name="Ellipse 6"/>
          <p:cNvSpPr/>
          <p:nvPr/>
        </p:nvSpPr>
        <p:spPr>
          <a:xfrm>
            <a:off x="2813338" y="1999113"/>
            <a:ext cx="1356015" cy="692296"/>
          </a:xfrm>
          <a:prstGeom prst="ellipse">
            <a:avLst/>
          </a:prstGeom>
          <a:solidFill>
            <a:srgbClr val="1AAC97">
              <a:alpha val="89804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Professeurs</a:t>
            </a:r>
          </a:p>
        </p:txBody>
      </p:sp>
      <p:sp>
        <p:nvSpPr>
          <p:cNvPr id="8" name="Ellipse 7"/>
          <p:cNvSpPr/>
          <p:nvPr/>
        </p:nvSpPr>
        <p:spPr>
          <a:xfrm>
            <a:off x="4985038" y="1999113"/>
            <a:ext cx="1356015" cy="692296"/>
          </a:xfrm>
          <a:prstGeom prst="ellipse">
            <a:avLst/>
          </a:prstGeom>
          <a:solidFill>
            <a:srgbClr val="1AAC97">
              <a:alpha val="89804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Agents</a:t>
            </a:r>
          </a:p>
        </p:txBody>
      </p:sp>
      <p:sp>
        <p:nvSpPr>
          <p:cNvPr id="21" name="Forme libre 20"/>
          <p:cNvSpPr/>
          <p:nvPr/>
        </p:nvSpPr>
        <p:spPr>
          <a:xfrm>
            <a:off x="3475759" y="2688648"/>
            <a:ext cx="257175" cy="615661"/>
          </a:xfrm>
          <a:custGeom>
            <a:avLst/>
            <a:gdLst>
              <a:gd name="connsiteX0" fmla="*/ 0 w 342900"/>
              <a:gd name="connsiteY0" fmla="*/ 0 h 820881"/>
              <a:gd name="connsiteX1" fmla="*/ 51955 w 342900"/>
              <a:gd name="connsiteY1" fmla="*/ 228600 h 820881"/>
              <a:gd name="connsiteX2" fmla="*/ 51955 w 342900"/>
              <a:gd name="connsiteY2" fmla="*/ 228600 h 820881"/>
              <a:gd name="connsiteX3" fmla="*/ 135082 w 342900"/>
              <a:gd name="connsiteY3" fmla="*/ 436418 h 820881"/>
              <a:gd name="connsiteX4" fmla="*/ 342900 w 342900"/>
              <a:gd name="connsiteY4" fmla="*/ 820881 h 8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" h="820881">
                <a:moveTo>
                  <a:pt x="0" y="0"/>
                </a:moveTo>
                <a:lnTo>
                  <a:pt x="51955" y="228600"/>
                </a:lnTo>
                <a:lnTo>
                  <a:pt x="51955" y="228600"/>
                </a:lnTo>
                <a:cubicBezTo>
                  <a:pt x="65809" y="263236"/>
                  <a:pt x="86591" y="337705"/>
                  <a:pt x="135082" y="436418"/>
                </a:cubicBezTo>
                <a:cubicBezTo>
                  <a:pt x="183573" y="535131"/>
                  <a:pt x="263236" y="678006"/>
                  <a:pt x="342900" y="820881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2" name="Forme libre 21"/>
          <p:cNvSpPr/>
          <p:nvPr/>
        </p:nvSpPr>
        <p:spPr>
          <a:xfrm>
            <a:off x="3467966" y="2688648"/>
            <a:ext cx="1823605" cy="600075"/>
          </a:xfrm>
          <a:custGeom>
            <a:avLst/>
            <a:gdLst>
              <a:gd name="connsiteX0" fmla="*/ 0 w 2431473"/>
              <a:gd name="connsiteY0" fmla="*/ 0 h 800100"/>
              <a:gd name="connsiteX1" fmla="*/ 976746 w 2431473"/>
              <a:gd name="connsiteY1" fmla="*/ 103909 h 800100"/>
              <a:gd name="connsiteX2" fmla="*/ 1953491 w 2431473"/>
              <a:gd name="connsiteY2" fmla="*/ 477981 h 800100"/>
              <a:gd name="connsiteX3" fmla="*/ 2431473 w 2431473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473" h="800100">
                <a:moveTo>
                  <a:pt x="0" y="0"/>
                </a:moveTo>
                <a:cubicBezTo>
                  <a:pt x="325582" y="12123"/>
                  <a:pt x="651164" y="24246"/>
                  <a:pt x="976746" y="103909"/>
                </a:cubicBezTo>
                <a:cubicBezTo>
                  <a:pt x="1302328" y="183573"/>
                  <a:pt x="1711036" y="361949"/>
                  <a:pt x="1953491" y="477981"/>
                </a:cubicBezTo>
                <a:cubicBezTo>
                  <a:pt x="2195946" y="594013"/>
                  <a:pt x="2313709" y="697056"/>
                  <a:pt x="2431473" y="8001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3" name="Forme libre 22"/>
          <p:cNvSpPr/>
          <p:nvPr/>
        </p:nvSpPr>
        <p:spPr>
          <a:xfrm>
            <a:off x="4114800" y="2670712"/>
            <a:ext cx="1410566" cy="633597"/>
          </a:xfrm>
          <a:custGeom>
            <a:avLst/>
            <a:gdLst>
              <a:gd name="connsiteX0" fmla="*/ 1880754 w 1880754"/>
              <a:gd name="connsiteY0" fmla="*/ 3133 h 844796"/>
              <a:gd name="connsiteX1" fmla="*/ 955963 w 1880754"/>
              <a:gd name="connsiteY1" fmla="*/ 44696 h 844796"/>
              <a:gd name="connsiteX2" fmla="*/ 353291 w 1880754"/>
              <a:gd name="connsiteY2" fmla="*/ 314860 h 844796"/>
              <a:gd name="connsiteX3" fmla="*/ 0 w 1880754"/>
              <a:gd name="connsiteY3" fmla="*/ 844796 h 84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0754" h="844796">
                <a:moveTo>
                  <a:pt x="1880754" y="3133"/>
                </a:moveTo>
                <a:cubicBezTo>
                  <a:pt x="1545647" y="-2063"/>
                  <a:pt x="1210540" y="-7259"/>
                  <a:pt x="955963" y="44696"/>
                </a:cubicBezTo>
                <a:cubicBezTo>
                  <a:pt x="701386" y="96651"/>
                  <a:pt x="512618" y="181510"/>
                  <a:pt x="353291" y="314860"/>
                </a:cubicBezTo>
                <a:cubicBezTo>
                  <a:pt x="193964" y="448210"/>
                  <a:pt x="96982" y="646503"/>
                  <a:pt x="0" y="844796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4" name="Forme libre 23"/>
          <p:cNvSpPr/>
          <p:nvPr/>
        </p:nvSpPr>
        <p:spPr>
          <a:xfrm>
            <a:off x="5516568" y="2657475"/>
            <a:ext cx="141813" cy="631248"/>
          </a:xfrm>
          <a:custGeom>
            <a:avLst/>
            <a:gdLst>
              <a:gd name="connsiteX0" fmla="*/ 0 w 189084"/>
              <a:gd name="connsiteY0" fmla="*/ 0 h 841664"/>
              <a:gd name="connsiteX1" fmla="*/ 187037 w 189084"/>
              <a:gd name="connsiteY1" fmla="*/ 238991 h 841664"/>
              <a:gd name="connsiteX2" fmla="*/ 83128 w 189084"/>
              <a:gd name="connsiteY2" fmla="*/ 841664 h 84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084" h="841664">
                <a:moveTo>
                  <a:pt x="0" y="0"/>
                </a:moveTo>
                <a:cubicBezTo>
                  <a:pt x="86591" y="49357"/>
                  <a:pt x="173182" y="98714"/>
                  <a:pt x="187037" y="238991"/>
                </a:cubicBezTo>
                <a:cubicBezTo>
                  <a:pt x="200892" y="379268"/>
                  <a:pt x="142010" y="610466"/>
                  <a:pt x="83128" y="84166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5" name="Rectangle 24"/>
          <p:cNvSpPr/>
          <p:nvPr/>
        </p:nvSpPr>
        <p:spPr>
          <a:xfrm>
            <a:off x="3436792" y="4457700"/>
            <a:ext cx="2496416" cy="420832"/>
          </a:xfrm>
          <a:prstGeom prst="rect">
            <a:avLst/>
          </a:prstGeom>
          <a:solidFill>
            <a:srgbClr val="C5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Vie scolaire</a:t>
            </a:r>
          </a:p>
        </p:txBody>
      </p:sp>
      <p:cxnSp>
        <p:nvCxnSpPr>
          <p:cNvPr id="27" name="Connecteur droit avec flèche 26"/>
          <p:cNvCxnSpPr>
            <a:stCxn id="6" idx="4"/>
            <a:endCxn id="25" idx="0"/>
          </p:cNvCxnSpPr>
          <p:nvPr/>
        </p:nvCxnSpPr>
        <p:spPr>
          <a:xfrm>
            <a:off x="3910879" y="3966729"/>
            <a:ext cx="774122" cy="4909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5" idx="4"/>
            <a:endCxn id="25" idx="0"/>
          </p:cNvCxnSpPr>
          <p:nvPr/>
        </p:nvCxnSpPr>
        <p:spPr>
          <a:xfrm flipH="1">
            <a:off x="4685000" y="3966729"/>
            <a:ext cx="774123" cy="4909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rganigramme : Données 29"/>
          <p:cNvSpPr/>
          <p:nvPr/>
        </p:nvSpPr>
        <p:spPr>
          <a:xfrm>
            <a:off x="917864" y="3992707"/>
            <a:ext cx="1636568" cy="464993"/>
          </a:xfrm>
          <a:prstGeom prst="flowChartInputOutput">
            <a:avLst/>
          </a:prstGeom>
          <a:solidFill>
            <a:srgbClr val="F9AA2F"/>
          </a:solidFill>
          <a:ln>
            <a:solidFill>
              <a:srgbClr val="F9AA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Vérification</a:t>
            </a:r>
          </a:p>
        </p:txBody>
      </p:sp>
      <p:cxnSp>
        <p:nvCxnSpPr>
          <p:cNvPr id="32" name="Connecteur en angle 31"/>
          <p:cNvCxnSpPr>
            <a:stCxn id="25" idx="2"/>
            <a:endCxn id="30" idx="3"/>
          </p:cNvCxnSpPr>
          <p:nvPr/>
        </p:nvCxnSpPr>
        <p:spPr>
          <a:xfrm rot="5400000" flipH="1">
            <a:off x="2918330" y="3111862"/>
            <a:ext cx="420832" cy="3112510"/>
          </a:xfrm>
          <a:prstGeom prst="bentConnector3">
            <a:avLst>
              <a:gd name="adj1" fmla="val -40741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33"/>
          <p:cNvCxnSpPr>
            <a:stCxn id="30" idx="1"/>
            <a:endCxn id="6" idx="2"/>
          </p:cNvCxnSpPr>
          <p:nvPr/>
        </p:nvCxnSpPr>
        <p:spPr>
          <a:xfrm rot="5400000" flipH="1" flipV="1">
            <a:off x="2400407" y="2956322"/>
            <a:ext cx="372126" cy="1700645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6" idx="3"/>
            <a:endCxn id="30" idx="5"/>
          </p:cNvCxnSpPr>
          <p:nvPr/>
        </p:nvCxnSpPr>
        <p:spPr>
          <a:xfrm flipH="1">
            <a:off x="2390775" y="3865345"/>
            <a:ext cx="1184874" cy="35985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e libre 18"/>
          <p:cNvSpPr/>
          <p:nvPr/>
        </p:nvSpPr>
        <p:spPr>
          <a:xfrm>
            <a:off x="3475759" y="2693842"/>
            <a:ext cx="1823605" cy="600075"/>
          </a:xfrm>
          <a:custGeom>
            <a:avLst/>
            <a:gdLst>
              <a:gd name="connsiteX0" fmla="*/ 0 w 2431473"/>
              <a:gd name="connsiteY0" fmla="*/ 0 h 800100"/>
              <a:gd name="connsiteX1" fmla="*/ 976746 w 2431473"/>
              <a:gd name="connsiteY1" fmla="*/ 103909 h 800100"/>
              <a:gd name="connsiteX2" fmla="*/ 1953491 w 2431473"/>
              <a:gd name="connsiteY2" fmla="*/ 477981 h 800100"/>
              <a:gd name="connsiteX3" fmla="*/ 2431473 w 2431473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473" h="800100">
                <a:moveTo>
                  <a:pt x="0" y="0"/>
                </a:moveTo>
                <a:cubicBezTo>
                  <a:pt x="325582" y="12123"/>
                  <a:pt x="651164" y="24246"/>
                  <a:pt x="976746" y="103909"/>
                </a:cubicBezTo>
                <a:cubicBezTo>
                  <a:pt x="1302328" y="183573"/>
                  <a:pt x="1711036" y="361949"/>
                  <a:pt x="1953491" y="477981"/>
                </a:cubicBezTo>
                <a:cubicBezTo>
                  <a:pt x="2195946" y="594013"/>
                  <a:pt x="2313709" y="697056"/>
                  <a:pt x="2431473" y="80010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0" name="Forme libre 19"/>
          <p:cNvSpPr/>
          <p:nvPr/>
        </p:nvSpPr>
        <p:spPr>
          <a:xfrm>
            <a:off x="5513763" y="2665268"/>
            <a:ext cx="141813" cy="631248"/>
          </a:xfrm>
          <a:custGeom>
            <a:avLst/>
            <a:gdLst>
              <a:gd name="connsiteX0" fmla="*/ 0 w 189084"/>
              <a:gd name="connsiteY0" fmla="*/ 0 h 841664"/>
              <a:gd name="connsiteX1" fmla="*/ 187037 w 189084"/>
              <a:gd name="connsiteY1" fmla="*/ 238991 h 841664"/>
              <a:gd name="connsiteX2" fmla="*/ 83128 w 189084"/>
              <a:gd name="connsiteY2" fmla="*/ 841664 h 84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084" h="841664">
                <a:moveTo>
                  <a:pt x="0" y="0"/>
                </a:moveTo>
                <a:cubicBezTo>
                  <a:pt x="86591" y="49357"/>
                  <a:pt x="173182" y="98714"/>
                  <a:pt x="187037" y="238991"/>
                </a:cubicBezTo>
                <a:cubicBezTo>
                  <a:pt x="200892" y="379268"/>
                  <a:pt x="142010" y="610466"/>
                  <a:pt x="83128" y="841664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cxnSp>
        <p:nvCxnSpPr>
          <p:cNvPr id="26" name="Connecteur droit avec flèche 25"/>
          <p:cNvCxnSpPr/>
          <p:nvPr/>
        </p:nvCxnSpPr>
        <p:spPr>
          <a:xfrm flipH="1">
            <a:off x="4685000" y="3966915"/>
            <a:ext cx="774123" cy="4909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831899" y="2844975"/>
            <a:ext cx="1804307" cy="367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500" dirty="0">
                <a:solidFill>
                  <a:srgbClr val="FF0000"/>
                </a:solidFill>
                <a:latin typeface="Tertre Med" panose="02040906030600000004" pitchFamily="18" charset="0"/>
              </a:rPr>
              <a:t>Vérifications difficiles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322889" y="3329635"/>
            <a:ext cx="2936036" cy="1434689"/>
            <a:chOff x="526656" y="3290453"/>
            <a:chExt cx="3914715" cy="1912918"/>
          </a:xfrm>
        </p:grpSpPr>
        <p:sp>
          <p:nvSpPr>
            <p:cNvPr id="4" name="Rectangle 3"/>
            <p:cNvSpPr/>
            <p:nvPr/>
          </p:nvSpPr>
          <p:spPr>
            <a:xfrm>
              <a:off x="642257" y="3290453"/>
              <a:ext cx="3799114" cy="1912918"/>
            </a:xfrm>
            <a:prstGeom prst="rect">
              <a:avLst/>
            </a:prstGeom>
            <a:solidFill>
              <a:schemeClr val="bg1">
                <a:lumMod val="50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6656" y="3307571"/>
              <a:ext cx="1903809" cy="4695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ertre Med" panose="02040906030600000004" pitchFamily="18" charset="0"/>
                </a:rPr>
                <a:t>Automatisation</a:t>
              </a:r>
            </a:p>
          </p:txBody>
        </p:sp>
      </p:grpSp>
      <p:cxnSp>
        <p:nvCxnSpPr>
          <p:cNvPr id="31" name="Connecteur en angle 30"/>
          <p:cNvCxnSpPr>
            <a:stCxn id="25" idx="2"/>
            <a:endCxn id="4" idx="2"/>
          </p:cNvCxnSpPr>
          <p:nvPr/>
        </p:nvCxnSpPr>
        <p:spPr>
          <a:xfrm rot="5400000" flipH="1">
            <a:off x="3202525" y="3396057"/>
            <a:ext cx="114208" cy="2850742"/>
          </a:xfrm>
          <a:prstGeom prst="bentConnector3">
            <a:avLst>
              <a:gd name="adj1" fmla="val -200161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965552" y="5042431"/>
            <a:ext cx="2660257" cy="473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500" dirty="0">
                <a:solidFill>
                  <a:schemeClr val="accent2"/>
                </a:solidFill>
                <a:latin typeface="Tertre Med" panose="02040906030600000004" pitchFamily="18" charset="0"/>
              </a:rPr>
              <a:t>Rappel automatique</a:t>
            </a:r>
          </a:p>
        </p:txBody>
      </p:sp>
      <p:cxnSp>
        <p:nvCxnSpPr>
          <p:cNvPr id="37" name="Connecteur droit avec flèche 36"/>
          <p:cNvCxnSpPr/>
          <p:nvPr/>
        </p:nvCxnSpPr>
        <p:spPr>
          <a:xfrm flipH="1">
            <a:off x="2370270" y="3865344"/>
            <a:ext cx="1184874" cy="359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97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4" grpId="0" animBg="1"/>
      <p:bldP spid="19" grpId="0" animBg="1"/>
      <p:bldP spid="20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88856"/>
            <a:ext cx="7886700" cy="660148"/>
          </a:xfrm>
        </p:spPr>
        <p:txBody>
          <a:bodyPr>
            <a:norm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Tertre Med" panose="02040906030600000004" pitchFamily="18" charset="0"/>
              </a:rPr>
              <a:t>Faisabilité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12</a:t>
            </a:fld>
            <a:endParaRPr lang="fr-FR"/>
          </a:p>
        </p:txBody>
      </p:sp>
      <p:grpSp>
        <p:nvGrpSpPr>
          <p:cNvPr id="48" name="Groupe 47"/>
          <p:cNvGrpSpPr/>
          <p:nvPr/>
        </p:nvGrpSpPr>
        <p:grpSpPr>
          <a:xfrm>
            <a:off x="394807" y="2896714"/>
            <a:ext cx="2869462" cy="1962173"/>
            <a:chOff x="850431" y="1721292"/>
            <a:chExt cx="3149268" cy="2099594"/>
          </a:xfrm>
        </p:grpSpPr>
        <p:grpSp>
          <p:nvGrpSpPr>
            <p:cNvPr id="16" name="Groupe 15"/>
            <p:cNvGrpSpPr/>
            <p:nvPr/>
          </p:nvGrpSpPr>
          <p:grpSpPr>
            <a:xfrm>
              <a:off x="850431" y="1721292"/>
              <a:ext cx="1564389" cy="2099593"/>
              <a:chOff x="850431" y="1721292"/>
              <a:chExt cx="1564389" cy="209959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50431" y="1721292"/>
                <a:ext cx="1564389" cy="20995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41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35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110343" y="1813211"/>
                <a:ext cx="1077686" cy="5816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350" dirty="0"/>
                  <a:t>Carnet de liaison</a:t>
                </a:r>
              </a:p>
            </p:txBody>
          </p:sp>
        </p:grpSp>
        <p:grpSp>
          <p:nvGrpSpPr>
            <p:cNvPr id="15" name="Groupe 14"/>
            <p:cNvGrpSpPr/>
            <p:nvPr/>
          </p:nvGrpSpPr>
          <p:grpSpPr>
            <a:xfrm>
              <a:off x="2495611" y="1788079"/>
              <a:ext cx="497093" cy="581646"/>
              <a:chOff x="2794907" y="1813211"/>
              <a:chExt cx="497093" cy="58164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794907" y="1813211"/>
                <a:ext cx="497093" cy="5816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350" dirty="0"/>
              </a:p>
            </p:txBody>
          </p:sp>
          <p:pic>
            <p:nvPicPr>
              <p:cNvPr id="1026" name="Picture 2" descr="Image associÃ©e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4907" y="1855487"/>
                <a:ext cx="497093" cy="4970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e 16"/>
            <p:cNvGrpSpPr/>
            <p:nvPr/>
          </p:nvGrpSpPr>
          <p:grpSpPr>
            <a:xfrm>
              <a:off x="2435310" y="1721292"/>
              <a:ext cx="1564389" cy="2099594"/>
              <a:chOff x="2652252" y="1699493"/>
              <a:chExt cx="1564389" cy="209959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652252" y="1699493"/>
                <a:ext cx="1564389" cy="209959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41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35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78573" y="1806161"/>
                <a:ext cx="862227" cy="2424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350" dirty="0"/>
                  <a:t>Nom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72854" y="2104034"/>
                <a:ext cx="867947" cy="2424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200" dirty="0"/>
                  <a:t>Prénom</a:t>
                </a:r>
              </a:p>
            </p:txBody>
          </p:sp>
        </p:grpSp>
        <p:cxnSp>
          <p:nvCxnSpPr>
            <p:cNvPr id="19" name="Connecteur droit 18"/>
            <p:cNvCxnSpPr/>
            <p:nvPr/>
          </p:nvCxnSpPr>
          <p:spPr>
            <a:xfrm>
              <a:off x="2414820" y="1721292"/>
              <a:ext cx="0" cy="20995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2" name="Imag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821" y="1612037"/>
            <a:ext cx="730065" cy="1007086"/>
          </a:xfrm>
          <a:prstGeom prst="rect">
            <a:avLst/>
          </a:prstGeom>
        </p:spPr>
      </p:pic>
      <p:pic>
        <p:nvPicPr>
          <p:cNvPr id="1030" name="Picture 6" descr="RÃ©sultat de recherche d'images pour &quot;accolade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538" y="2681539"/>
            <a:ext cx="650911" cy="1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orme libre 82"/>
          <p:cNvSpPr/>
          <p:nvPr/>
        </p:nvSpPr>
        <p:spPr>
          <a:xfrm>
            <a:off x="1356951" y="2175888"/>
            <a:ext cx="563526" cy="148993"/>
          </a:xfrm>
          <a:custGeom>
            <a:avLst/>
            <a:gdLst>
              <a:gd name="connsiteX0" fmla="*/ 563526 w 563526"/>
              <a:gd name="connsiteY0" fmla="*/ 21265 h 148993"/>
              <a:gd name="connsiteX1" fmla="*/ 446568 w 563526"/>
              <a:gd name="connsiteY1" fmla="*/ 148856 h 148993"/>
              <a:gd name="connsiteX2" fmla="*/ 0 w 563526"/>
              <a:gd name="connsiteY2" fmla="*/ 0 h 14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526" h="148993">
                <a:moveTo>
                  <a:pt x="563526" y="21265"/>
                </a:moveTo>
                <a:cubicBezTo>
                  <a:pt x="552007" y="86832"/>
                  <a:pt x="540489" y="152400"/>
                  <a:pt x="446568" y="148856"/>
                </a:cubicBezTo>
                <a:cubicBezTo>
                  <a:pt x="352647" y="145312"/>
                  <a:pt x="176323" y="72656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662254" y="1671620"/>
            <a:ext cx="976460" cy="51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Tertre Med" panose="02040906030600000004" pitchFamily="18" charset="0"/>
              </a:rPr>
              <a:t>Puce RFID</a:t>
            </a:r>
            <a:endParaRPr lang="fr-FR" sz="1600" dirty="0">
              <a:solidFill>
                <a:srgbClr val="FF0000"/>
              </a:solidFill>
              <a:latin typeface="Tertre Med" panose="02040906030600000004" pitchFamily="18" charset="0"/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5222295" y="3400821"/>
            <a:ext cx="3271607" cy="9957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Identification unique et automatisée pour chaque élève</a:t>
            </a:r>
            <a:endParaRPr lang="fr-FR" dirty="0"/>
          </a:p>
        </p:txBody>
      </p:sp>
      <p:sp>
        <p:nvSpPr>
          <p:cNvPr id="98" name="Flèche droite 97"/>
          <p:cNvSpPr/>
          <p:nvPr/>
        </p:nvSpPr>
        <p:spPr>
          <a:xfrm>
            <a:off x="3529075" y="3668856"/>
            <a:ext cx="1430008" cy="4178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08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/>
      <p:bldP spid="88" grpId="0" animBg="1"/>
      <p:bldP spid="9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145313" y="3487478"/>
            <a:ext cx="5798287" cy="2564146"/>
          </a:xfrm>
          <a:prstGeom prst="rect">
            <a:avLst/>
          </a:prstGeom>
          <a:solidFill>
            <a:schemeClr val="accent2">
              <a:lumMod val="60000"/>
              <a:lumOff val="40000"/>
              <a:alpha val="3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88856"/>
            <a:ext cx="7886700" cy="660148"/>
          </a:xfrm>
        </p:spPr>
        <p:txBody>
          <a:bodyPr>
            <a:norm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Tertre Med" panose="02040906030600000004" pitchFamily="18" charset="0"/>
              </a:rPr>
              <a:t>Faisabilité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968314" y="6357142"/>
            <a:ext cx="2057400" cy="365125"/>
          </a:xfrm>
        </p:spPr>
        <p:txBody>
          <a:bodyPr/>
          <a:lstStyle/>
          <a:p>
            <a:fld id="{381CF5EE-FF49-49BC-9C1C-1AE82B2294A0}" type="slidenum">
              <a:rPr lang="fr-FR" smtClean="0"/>
              <a:t>13</a:t>
            </a:fld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7487850" y="3940747"/>
            <a:ext cx="1337837" cy="1683251"/>
            <a:chOff x="394807" y="2896714"/>
            <a:chExt cx="1425396" cy="1962172"/>
          </a:xfrm>
        </p:grpSpPr>
        <p:grpSp>
          <p:nvGrpSpPr>
            <p:cNvPr id="16" name="Groupe 15"/>
            <p:cNvGrpSpPr/>
            <p:nvPr/>
          </p:nvGrpSpPr>
          <p:grpSpPr>
            <a:xfrm>
              <a:off x="394807" y="2896714"/>
              <a:ext cx="1425396" cy="1962172"/>
              <a:chOff x="850431" y="1721292"/>
              <a:chExt cx="1564389" cy="209959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50431" y="1721292"/>
                <a:ext cx="1564389" cy="20995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41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35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110343" y="1813211"/>
                <a:ext cx="1077686" cy="5816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350" dirty="0"/>
                  <a:t>Carnet de liaison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849160" y="3919961"/>
              <a:ext cx="516690" cy="435319"/>
            </a:xfrm>
            <a:prstGeom prst="rect">
              <a:avLst/>
            </a:prstGeom>
            <a:solidFill>
              <a:srgbClr val="C54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350" dirty="0" smtClean="0"/>
                <a:t>RFID</a:t>
              </a:r>
              <a:endParaRPr lang="fr-FR" sz="1350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307048" y="4201560"/>
            <a:ext cx="3383749" cy="1687996"/>
            <a:chOff x="536501" y="1300840"/>
            <a:chExt cx="3695257" cy="2162689"/>
          </a:xfrm>
        </p:grpSpPr>
        <p:sp>
          <p:nvSpPr>
            <p:cNvPr id="24" name="Rectangle 23"/>
            <p:cNvSpPr/>
            <p:nvPr/>
          </p:nvSpPr>
          <p:spPr>
            <a:xfrm>
              <a:off x="536502" y="1300840"/>
              <a:ext cx="3695256" cy="216268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6501" y="1300841"/>
              <a:ext cx="2153536" cy="3684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/>
                <a:t>Salle d’enseignement</a:t>
              </a:r>
              <a:endParaRPr lang="fr-FR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6783" y="1942967"/>
              <a:ext cx="1327200" cy="1139807"/>
            </a:xfrm>
            <a:prstGeom prst="rect">
              <a:avLst/>
            </a:prstGeom>
            <a:solidFill>
              <a:schemeClr val="bg2">
                <a:lumMod val="25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 smtClean="0"/>
                <a:t>Post </a:t>
              </a:r>
            </a:p>
            <a:p>
              <a:pPr algn="ctr"/>
              <a:r>
                <a:rPr lang="fr-FR" dirty="0" smtClean="0"/>
                <a:t>informatisé</a:t>
              </a:r>
              <a:endParaRPr lang="fr-F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83233" y="2250977"/>
              <a:ext cx="927530" cy="523786"/>
            </a:xfrm>
            <a:prstGeom prst="rect">
              <a:avLst/>
            </a:prstGeom>
            <a:solidFill>
              <a:srgbClr val="C54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/>
                <a:t>Lecteur RFID</a:t>
              </a:r>
              <a:endParaRPr lang="fr-FR" sz="1400" dirty="0"/>
            </a:p>
          </p:txBody>
        </p:sp>
        <p:cxnSp>
          <p:nvCxnSpPr>
            <p:cNvPr id="8" name="Connecteur en angle 7"/>
            <p:cNvCxnSpPr>
              <a:stCxn id="28" idx="1"/>
              <a:endCxn id="26" idx="3"/>
            </p:cNvCxnSpPr>
            <p:nvPr/>
          </p:nvCxnSpPr>
          <p:spPr>
            <a:xfrm rot="10800000" flipV="1">
              <a:off x="2083983" y="2512869"/>
              <a:ext cx="699250" cy="1"/>
            </a:xfrm>
            <a:prstGeom prst="bentConnector3">
              <a:avLst/>
            </a:prstGeom>
            <a:ln w="28575">
              <a:solidFill>
                <a:srgbClr val="C54E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>
            <a:off x="4206359" y="3777850"/>
            <a:ext cx="1399512" cy="2111706"/>
            <a:chOff x="536501" y="1300840"/>
            <a:chExt cx="1541722" cy="2677766"/>
          </a:xfrm>
        </p:grpSpPr>
        <p:sp>
          <p:nvSpPr>
            <p:cNvPr id="49" name="Rectangle 48"/>
            <p:cNvSpPr/>
            <p:nvPr/>
          </p:nvSpPr>
          <p:spPr>
            <a:xfrm>
              <a:off x="536503" y="1300840"/>
              <a:ext cx="1541720" cy="2677766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6501" y="1300841"/>
              <a:ext cx="1541722" cy="3684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/>
                <a:t>Porte d’entrée</a:t>
              </a:r>
              <a:endParaRPr lang="fr-FR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56783" y="1942967"/>
              <a:ext cx="783292" cy="1830046"/>
            </a:xfrm>
            <a:prstGeom prst="rect">
              <a:avLst/>
            </a:prstGeom>
            <a:solidFill>
              <a:schemeClr val="bg2">
                <a:lumMod val="25000"/>
                <a:alpha val="3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 smtClean="0"/>
                <a:t>Borne</a:t>
              </a:r>
              <a:endParaRPr lang="fr-FR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56783" y="1942966"/>
              <a:ext cx="783292" cy="523786"/>
            </a:xfrm>
            <a:prstGeom prst="rect">
              <a:avLst/>
            </a:prstGeom>
            <a:solidFill>
              <a:srgbClr val="C54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smtClean="0"/>
                <a:t>Lecteur RFID</a:t>
              </a:r>
              <a:endParaRPr lang="fr-FR" sz="1400" dirty="0"/>
            </a:p>
          </p:txBody>
        </p:sp>
      </p:grpSp>
      <p:sp>
        <p:nvSpPr>
          <p:cNvPr id="34" name="Arc 33"/>
          <p:cNvSpPr/>
          <p:nvPr/>
        </p:nvSpPr>
        <p:spPr>
          <a:xfrm rot="7630850" flipH="1">
            <a:off x="5229738" y="4454484"/>
            <a:ext cx="1184826" cy="1067734"/>
          </a:xfrm>
          <a:prstGeom prst="arc">
            <a:avLst/>
          </a:prstGeom>
          <a:ln w="28575">
            <a:solidFill>
              <a:srgbClr val="C54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Arc 58"/>
          <p:cNvSpPr/>
          <p:nvPr/>
        </p:nvSpPr>
        <p:spPr>
          <a:xfrm rot="6924702" flipH="1">
            <a:off x="5732564" y="4388443"/>
            <a:ext cx="1184826" cy="1067734"/>
          </a:xfrm>
          <a:prstGeom prst="arc">
            <a:avLst>
              <a:gd name="adj1" fmla="val 14076700"/>
              <a:gd name="adj2" fmla="val 0"/>
            </a:avLst>
          </a:prstGeom>
          <a:ln w="28575">
            <a:solidFill>
              <a:srgbClr val="C54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Arc 59"/>
          <p:cNvSpPr/>
          <p:nvPr/>
        </p:nvSpPr>
        <p:spPr>
          <a:xfrm rot="6343731" flipH="1">
            <a:off x="6203493" y="4315265"/>
            <a:ext cx="1184826" cy="1067734"/>
          </a:xfrm>
          <a:prstGeom prst="arc">
            <a:avLst>
              <a:gd name="adj1" fmla="val 12811735"/>
              <a:gd name="adj2" fmla="val 0"/>
            </a:avLst>
          </a:prstGeom>
          <a:ln w="28575">
            <a:solidFill>
              <a:srgbClr val="C54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Arc 60"/>
          <p:cNvSpPr/>
          <p:nvPr/>
        </p:nvSpPr>
        <p:spPr>
          <a:xfrm rot="13560427">
            <a:off x="7241374" y="4473531"/>
            <a:ext cx="844264" cy="852984"/>
          </a:xfrm>
          <a:prstGeom prst="arc">
            <a:avLst/>
          </a:prstGeom>
          <a:ln w="28575">
            <a:solidFill>
              <a:srgbClr val="C54E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Arc 61"/>
          <p:cNvSpPr/>
          <p:nvPr/>
        </p:nvSpPr>
        <p:spPr>
          <a:xfrm rot="14675298">
            <a:off x="6789345" y="4458919"/>
            <a:ext cx="844264" cy="852983"/>
          </a:xfrm>
          <a:prstGeom prst="arc">
            <a:avLst>
              <a:gd name="adj1" fmla="val 14076700"/>
              <a:gd name="adj2" fmla="val 0"/>
            </a:avLst>
          </a:prstGeom>
          <a:ln w="28575">
            <a:solidFill>
              <a:srgbClr val="C54E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/>
          <p:cNvSpPr/>
          <p:nvPr/>
        </p:nvSpPr>
        <p:spPr>
          <a:xfrm rot="15256269">
            <a:off x="6264389" y="4465005"/>
            <a:ext cx="844264" cy="852984"/>
          </a:xfrm>
          <a:prstGeom prst="arc">
            <a:avLst>
              <a:gd name="adj1" fmla="val 12811735"/>
              <a:gd name="adj2" fmla="val 0"/>
            </a:avLst>
          </a:prstGeom>
          <a:ln w="28575">
            <a:solidFill>
              <a:srgbClr val="C54E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3697020" y="1077309"/>
            <a:ext cx="1876953" cy="1096828"/>
          </a:xfrm>
          <a:prstGeom prst="ellipse">
            <a:avLst/>
          </a:prstGeom>
          <a:solidFill>
            <a:srgbClr val="1AAC97">
              <a:alpha val="89804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000" dirty="0" smtClean="0"/>
              <a:t>Réseau privé du collège</a:t>
            </a:r>
            <a:endParaRPr lang="fr-FR" sz="2000" dirty="0"/>
          </a:p>
        </p:txBody>
      </p:sp>
      <p:cxnSp>
        <p:nvCxnSpPr>
          <p:cNvPr id="58" name="Connecteur en angle 57"/>
          <p:cNvCxnSpPr>
            <a:stCxn id="54" idx="0"/>
            <a:endCxn id="85" idx="4"/>
          </p:cNvCxnSpPr>
          <p:nvPr/>
        </p:nvCxnSpPr>
        <p:spPr>
          <a:xfrm rot="5400000" flipH="1" flipV="1">
            <a:off x="3183307" y="2035288"/>
            <a:ext cx="1313341" cy="1591040"/>
          </a:xfrm>
          <a:prstGeom prst="bentConnector3">
            <a:avLst/>
          </a:prstGeom>
          <a:ln w="28575">
            <a:solidFill>
              <a:srgbClr val="1AAC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605516" y="2200900"/>
            <a:ext cx="1960065" cy="731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1AAC97"/>
                </a:solidFill>
                <a:latin typeface="Tertre Med" panose="02040906030600000004" pitchFamily="18" charset="0"/>
              </a:rPr>
              <a:t>Traitement de l’information en amont</a:t>
            </a:r>
            <a:endParaRPr lang="fr-FR" dirty="0">
              <a:solidFill>
                <a:srgbClr val="1AAC97"/>
              </a:solidFill>
              <a:latin typeface="Tertre Med" panose="020409060306000000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66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4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85" grpId="0" animBg="1"/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>
          <a:xfrm>
            <a:off x="818524" y="5901195"/>
            <a:ext cx="7336647" cy="936363"/>
          </a:xfrm>
          <a:prstGeom prst="rect">
            <a:avLst/>
          </a:prstGeom>
          <a:solidFill>
            <a:srgbClr val="1AAC97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600" dirty="0">
              <a:solidFill>
                <a:schemeClr val="bg1"/>
              </a:solidFill>
              <a:latin typeface="Tertre Med" panose="02040906030600000004" pitchFamily="18" charset="0"/>
            </a:endParaRPr>
          </a:p>
        </p:txBody>
      </p:sp>
      <p:cxnSp>
        <p:nvCxnSpPr>
          <p:cNvPr id="86" name="Connecteur en angle 85"/>
          <p:cNvCxnSpPr>
            <a:stCxn id="45" idx="1"/>
            <a:endCxn id="23" idx="3"/>
          </p:cNvCxnSpPr>
          <p:nvPr/>
        </p:nvCxnSpPr>
        <p:spPr>
          <a:xfrm rot="10800000">
            <a:off x="3758390" y="4431668"/>
            <a:ext cx="1026705" cy="3536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279366" y="6061835"/>
            <a:ext cx="2357170" cy="589031"/>
          </a:xfrm>
          <a:prstGeom prst="rect">
            <a:avLst/>
          </a:prstGeom>
          <a:solidFill>
            <a:srgbClr val="1AA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ertre Med" panose="02040906030600000004" pitchFamily="18" charset="0"/>
              </a:rPr>
              <a:t>CODE D’IDENTIFICATION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Tertre Med" panose="02040906030600000004" pitchFamily="18" charset="0"/>
              </a:rPr>
              <a:t>DE L’ELEVE</a:t>
            </a:r>
            <a:endParaRPr lang="fr-FR" sz="1600" dirty="0">
              <a:solidFill>
                <a:schemeClr val="bg1"/>
              </a:solidFill>
              <a:latin typeface="Tertre Med" panose="02040906030600000004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107074"/>
            <a:ext cx="7886700" cy="660148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Tertre Med" panose="02040906030600000004" pitchFamily="18" charset="0"/>
              </a:rPr>
              <a:t>Fonctionnement simplifié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Tertre Med" panose="020409060306000000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14</a:t>
            </a:fld>
            <a:endParaRPr lang="fr-FR" dirty="0"/>
          </a:p>
        </p:txBody>
      </p:sp>
      <p:sp>
        <p:nvSpPr>
          <p:cNvPr id="37" name="Ellipse 36"/>
          <p:cNvSpPr/>
          <p:nvPr/>
        </p:nvSpPr>
        <p:spPr>
          <a:xfrm>
            <a:off x="628650" y="675924"/>
            <a:ext cx="1560510" cy="775635"/>
          </a:xfrm>
          <a:prstGeom prst="ellipse">
            <a:avLst/>
          </a:prstGeom>
          <a:solidFill>
            <a:srgbClr val="1AAC97">
              <a:alpha val="89804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000" dirty="0" smtClean="0"/>
              <a:t>ENC</a:t>
            </a:r>
            <a:endParaRPr lang="fr-FR" sz="2000" dirty="0"/>
          </a:p>
        </p:txBody>
      </p:sp>
      <p:sp>
        <p:nvSpPr>
          <p:cNvPr id="18" name="Losange 17"/>
          <p:cNvSpPr/>
          <p:nvPr/>
        </p:nvSpPr>
        <p:spPr>
          <a:xfrm>
            <a:off x="6977684" y="442934"/>
            <a:ext cx="2062716" cy="1127052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Vie scolaire</a:t>
            </a:r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1288659" y="6061835"/>
            <a:ext cx="2357170" cy="589031"/>
          </a:xfrm>
          <a:prstGeom prst="rect">
            <a:avLst/>
          </a:prstGeom>
          <a:solidFill>
            <a:srgbClr val="1AA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ertre Med" panose="02040906030600000004" pitchFamily="18" charset="0"/>
              </a:rPr>
              <a:t>ACTION DEMANDEE</a:t>
            </a:r>
            <a:endParaRPr lang="fr-FR" sz="1600" dirty="0">
              <a:solidFill>
                <a:schemeClr val="bg1"/>
              </a:solidFill>
              <a:latin typeface="Tertre Med" panose="02040906030600000004" pitchFamily="18" charset="0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4785094" y="3898900"/>
            <a:ext cx="3887034" cy="1772820"/>
            <a:chOff x="2983543" y="1340704"/>
            <a:chExt cx="3964607" cy="1844611"/>
          </a:xfrm>
        </p:grpSpPr>
        <p:grpSp>
          <p:nvGrpSpPr>
            <p:cNvPr id="44" name="Groupe 43"/>
            <p:cNvGrpSpPr/>
            <p:nvPr/>
          </p:nvGrpSpPr>
          <p:grpSpPr>
            <a:xfrm>
              <a:off x="2983543" y="1340704"/>
              <a:ext cx="3914679" cy="1844611"/>
              <a:chOff x="2543271" y="1724087"/>
              <a:chExt cx="3914679" cy="165229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543271" y="1724087"/>
                <a:ext cx="3914679" cy="165229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341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35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561843" y="1724087"/>
                <a:ext cx="1728260" cy="315632"/>
              </a:xfrm>
              <a:prstGeom prst="rect">
                <a:avLst/>
              </a:prstGeom>
              <a:solidFill>
                <a:srgbClr val="E24EE2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dirty="0" smtClean="0"/>
                  <a:t>Fichier interne</a:t>
                </a:r>
                <a:endParaRPr lang="fr-FR" dirty="0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3596195" y="2160911"/>
                <a:ext cx="1814074" cy="778650"/>
              </a:xfrm>
              <a:prstGeom prst="ellipse">
                <a:avLst/>
              </a:prstGeom>
              <a:solidFill>
                <a:srgbClr val="E24EE2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400" dirty="0" smtClean="0"/>
                  <a:t>Fichier d’attribution des identifiants</a:t>
                </a:r>
                <a:endParaRPr lang="fr-FR" sz="1400" dirty="0"/>
              </a:p>
            </p:txBody>
          </p:sp>
        </p:grpSp>
        <p:cxnSp>
          <p:nvCxnSpPr>
            <p:cNvPr id="6" name="Connecteur droit avec flèche 5"/>
            <p:cNvCxnSpPr>
              <a:stCxn id="45" idx="1"/>
              <a:endCxn id="55" idx="2"/>
            </p:cNvCxnSpPr>
            <p:nvPr/>
          </p:nvCxnSpPr>
          <p:spPr>
            <a:xfrm>
              <a:off x="2983543" y="2263010"/>
              <a:ext cx="1052924" cy="0"/>
            </a:xfrm>
            <a:prstGeom prst="straightConnector1">
              <a:avLst/>
            </a:prstGeom>
            <a:ln w="28575">
              <a:solidFill>
                <a:srgbClr val="E24EE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>
              <a:stCxn id="55" idx="6"/>
              <a:endCxn id="45" idx="3"/>
            </p:cNvCxnSpPr>
            <p:nvPr/>
          </p:nvCxnSpPr>
          <p:spPr>
            <a:xfrm>
              <a:off x="5850541" y="2263010"/>
              <a:ext cx="1047681" cy="0"/>
            </a:xfrm>
            <a:prstGeom prst="straightConnector1">
              <a:avLst/>
            </a:prstGeom>
            <a:ln w="28575">
              <a:solidFill>
                <a:srgbClr val="E24EE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5219890" y="2580038"/>
              <a:ext cx="1728260" cy="566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 smtClean="0">
                  <a:solidFill>
                    <a:srgbClr val="E24EE2"/>
                  </a:solidFill>
                </a:rPr>
                <a:t>Code d’identification</a:t>
              </a:r>
              <a:endParaRPr lang="fr-FR" sz="1600" dirty="0">
                <a:solidFill>
                  <a:srgbClr val="E24EE2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51319" y="2382146"/>
              <a:ext cx="1190861" cy="8031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rgbClr val="E24EE2"/>
                  </a:solidFill>
                </a:rPr>
                <a:t>Nom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rgbClr val="E24EE2"/>
                  </a:solidFill>
                </a:rPr>
                <a:t>Prénom</a:t>
              </a:r>
              <a:endParaRPr lang="fr-FR" sz="1600" dirty="0">
                <a:solidFill>
                  <a:srgbClr val="E24EE2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rgbClr val="E24EE2"/>
                  </a:solidFill>
                </a:rPr>
                <a:t>Classe</a:t>
              </a:r>
              <a:endParaRPr lang="fr-FR" sz="1600" dirty="0">
                <a:solidFill>
                  <a:srgbClr val="E24EE2"/>
                </a:solidFill>
              </a:endParaRPr>
            </a:p>
          </p:txBody>
        </p:sp>
      </p:grpSp>
      <p:cxnSp>
        <p:nvCxnSpPr>
          <p:cNvPr id="20" name="Connecteur en angle 19"/>
          <p:cNvCxnSpPr>
            <a:stCxn id="54" idx="3"/>
            <a:endCxn id="45" idx="3"/>
          </p:cNvCxnSpPr>
          <p:nvPr/>
        </p:nvCxnSpPr>
        <p:spPr>
          <a:xfrm flipV="1">
            <a:off x="7636536" y="4785310"/>
            <a:ext cx="986641" cy="1571041"/>
          </a:xfrm>
          <a:prstGeom prst="bentConnector3">
            <a:avLst>
              <a:gd name="adj1" fmla="val 1231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en angle 86"/>
          <p:cNvCxnSpPr>
            <a:stCxn id="43" idx="3"/>
            <a:endCxn id="85" idx="3"/>
          </p:cNvCxnSpPr>
          <p:nvPr/>
        </p:nvCxnSpPr>
        <p:spPr>
          <a:xfrm flipV="1">
            <a:off x="3645829" y="5217042"/>
            <a:ext cx="96229" cy="1139309"/>
          </a:xfrm>
          <a:prstGeom prst="bentConnector3">
            <a:avLst>
              <a:gd name="adj1" fmla="val 33755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e 102"/>
          <p:cNvGrpSpPr/>
          <p:nvPr/>
        </p:nvGrpSpPr>
        <p:grpSpPr>
          <a:xfrm>
            <a:off x="571229" y="3702463"/>
            <a:ext cx="3187160" cy="1969257"/>
            <a:chOff x="598892" y="2198710"/>
            <a:chExt cx="3187160" cy="1969257"/>
          </a:xfrm>
        </p:grpSpPr>
        <p:grpSp>
          <p:nvGrpSpPr>
            <p:cNvPr id="27" name="Groupe 26"/>
            <p:cNvGrpSpPr/>
            <p:nvPr/>
          </p:nvGrpSpPr>
          <p:grpSpPr>
            <a:xfrm>
              <a:off x="744280" y="2198710"/>
              <a:ext cx="3041772" cy="1969257"/>
              <a:chOff x="983381" y="1434671"/>
              <a:chExt cx="3041772" cy="1969257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983381" y="1434671"/>
                <a:ext cx="2910593" cy="1969257"/>
                <a:chOff x="-87112" y="1030139"/>
                <a:chExt cx="2910593" cy="1969257"/>
              </a:xfrm>
            </p:grpSpPr>
            <p:grpSp>
              <p:nvGrpSpPr>
                <p:cNvPr id="39" name="Groupe 38"/>
                <p:cNvGrpSpPr/>
                <p:nvPr/>
              </p:nvGrpSpPr>
              <p:grpSpPr>
                <a:xfrm>
                  <a:off x="-87112" y="1030139"/>
                  <a:ext cx="2910593" cy="1969257"/>
                  <a:chOff x="2472673" y="1407128"/>
                  <a:chExt cx="2910593" cy="1969257"/>
                </a:xfrm>
              </p:grpSpPr>
              <p:sp>
                <p:nvSpPr>
                  <p:cNvPr id="64" name="Rectangle 63"/>
                  <p:cNvSpPr/>
                  <p:nvPr/>
                </p:nvSpPr>
                <p:spPr>
                  <a:xfrm>
                    <a:off x="2477996" y="1407128"/>
                    <a:ext cx="2905270" cy="196925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34118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 sz="1350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2472673" y="1417713"/>
                    <a:ext cx="1798858" cy="388704"/>
                  </a:xfrm>
                  <a:prstGeom prst="rect">
                    <a:avLst/>
                  </a:prstGeom>
                  <a:solidFill>
                    <a:srgbClr val="AEC86F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fr-FR" dirty="0" smtClean="0"/>
                      <a:t>Fichier interne</a:t>
                    </a:r>
                    <a:endParaRPr lang="fr-FR" dirty="0"/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2686764" y="2715669"/>
                    <a:ext cx="1159508" cy="595014"/>
                  </a:xfrm>
                  <a:prstGeom prst="rect">
                    <a:avLst/>
                  </a:prstGeom>
                  <a:solidFill>
                    <a:srgbClr val="AEC86F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fr-FR" dirty="0" smtClean="0"/>
                      <a:t>(3) : Croix</a:t>
                    </a:r>
                    <a:endParaRPr lang="fr-FR" dirty="0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2689667" y="2014444"/>
                    <a:ext cx="1182851" cy="603370"/>
                  </a:xfrm>
                  <a:prstGeom prst="rect">
                    <a:avLst/>
                  </a:prstGeom>
                  <a:solidFill>
                    <a:srgbClr val="AEC86F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fr-FR" dirty="0" smtClean="0"/>
                      <a:t>(2) :Heure de colle</a:t>
                    </a:r>
                    <a:endParaRPr lang="fr-FR" dirty="0"/>
                  </a:p>
                </p:txBody>
              </p:sp>
            </p:grpSp>
            <p:sp>
              <p:nvSpPr>
                <p:cNvPr id="84" name="Rectangle 83"/>
                <p:cNvSpPr/>
                <p:nvPr/>
              </p:nvSpPr>
              <p:spPr>
                <a:xfrm>
                  <a:off x="1448661" y="1862265"/>
                  <a:ext cx="1144978" cy="603370"/>
                </a:xfrm>
                <a:prstGeom prst="rect">
                  <a:avLst/>
                </a:prstGeom>
                <a:solidFill>
                  <a:srgbClr val="AEC86F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fr-FR" dirty="0" smtClean="0"/>
                    <a:t>(1) : Appel</a:t>
                  </a:r>
                  <a:endParaRPr lang="fr-FR" dirty="0"/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3786375" y="2066021"/>
                <a:ext cx="238778" cy="1957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770044" y="2851395"/>
                <a:ext cx="238778" cy="1957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598892" y="2618707"/>
              <a:ext cx="238778" cy="1957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1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00446" y="3029986"/>
              <a:ext cx="238778" cy="1957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2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07409" y="3706903"/>
              <a:ext cx="238778" cy="1957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3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7" name="Connecteur en angle 126"/>
          <p:cNvCxnSpPr>
            <a:stCxn id="97" idx="1"/>
            <a:endCxn id="37" idx="2"/>
          </p:cNvCxnSpPr>
          <p:nvPr/>
        </p:nvCxnSpPr>
        <p:spPr>
          <a:xfrm rot="10800000" flipH="1">
            <a:off x="579746" y="1063743"/>
            <a:ext cx="48904" cy="4244769"/>
          </a:xfrm>
          <a:prstGeom prst="bentConnector3">
            <a:avLst>
              <a:gd name="adj1" fmla="val -10979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en angle 129"/>
          <p:cNvCxnSpPr>
            <a:stCxn id="96" idx="1"/>
            <a:endCxn id="37" idx="2"/>
          </p:cNvCxnSpPr>
          <p:nvPr/>
        </p:nvCxnSpPr>
        <p:spPr>
          <a:xfrm rot="10800000" flipH="1">
            <a:off x="572782" y="1063742"/>
            <a:ext cx="55867" cy="3567852"/>
          </a:xfrm>
          <a:prstGeom prst="bentConnector3">
            <a:avLst>
              <a:gd name="adj1" fmla="val -8088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en angle 132"/>
          <p:cNvCxnSpPr>
            <a:stCxn id="95" idx="1"/>
            <a:endCxn id="37" idx="2"/>
          </p:cNvCxnSpPr>
          <p:nvPr/>
        </p:nvCxnSpPr>
        <p:spPr>
          <a:xfrm rot="10800000" flipH="1">
            <a:off x="571228" y="1063743"/>
            <a:ext cx="57421" cy="3156573"/>
          </a:xfrm>
          <a:prstGeom prst="bentConnector3">
            <a:avLst>
              <a:gd name="adj1" fmla="val -60179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en angle 141"/>
          <p:cNvCxnSpPr>
            <a:stCxn id="96" idx="1"/>
            <a:endCxn id="72" idx="1"/>
          </p:cNvCxnSpPr>
          <p:nvPr/>
        </p:nvCxnSpPr>
        <p:spPr>
          <a:xfrm rot="10800000" flipH="1">
            <a:off x="572782" y="2264452"/>
            <a:ext cx="2041877" cy="2367142"/>
          </a:xfrm>
          <a:prstGeom prst="bentConnector3">
            <a:avLst>
              <a:gd name="adj1" fmla="val -10154"/>
            </a:avLst>
          </a:prstGeom>
          <a:ln w="19050">
            <a:solidFill>
              <a:srgbClr val="FBB93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en angle 145"/>
          <p:cNvCxnSpPr>
            <a:stCxn id="97" idx="1"/>
            <a:endCxn id="72" idx="1"/>
          </p:cNvCxnSpPr>
          <p:nvPr/>
        </p:nvCxnSpPr>
        <p:spPr>
          <a:xfrm rot="10800000" flipH="1">
            <a:off x="579746" y="2264453"/>
            <a:ext cx="2034914" cy="3044059"/>
          </a:xfrm>
          <a:prstGeom prst="bentConnector3">
            <a:avLst>
              <a:gd name="adj1" fmla="val -5487"/>
            </a:avLst>
          </a:prstGeom>
          <a:ln w="19050">
            <a:solidFill>
              <a:srgbClr val="FBB93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e 157"/>
          <p:cNvGrpSpPr/>
          <p:nvPr/>
        </p:nvGrpSpPr>
        <p:grpSpPr>
          <a:xfrm>
            <a:off x="2614660" y="1241590"/>
            <a:ext cx="3914679" cy="2205085"/>
            <a:chOff x="2614660" y="1351266"/>
            <a:chExt cx="3914679" cy="2205085"/>
          </a:xfrm>
        </p:grpSpPr>
        <p:grpSp>
          <p:nvGrpSpPr>
            <p:cNvPr id="17" name="Groupe 16"/>
            <p:cNvGrpSpPr/>
            <p:nvPr/>
          </p:nvGrpSpPr>
          <p:grpSpPr>
            <a:xfrm>
              <a:off x="2614660" y="1351266"/>
              <a:ext cx="3914679" cy="2045724"/>
              <a:chOff x="4781267" y="2670984"/>
              <a:chExt cx="3914679" cy="2045724"/>
            </a:xfrm>
          </p:grpSpPr>
          <p:grpSp>
            <p:nvGrpSpPr>
              <p:cNvPr id="71" name="Groupe 70"/>
              <p:cNvGrpSpPr/>
              <p:nvPr/>
            </p:nvGrpSpPr>
            <p:grpSpPr>
              <a:xfrm>
                <a:off x="4781267" y="2670984"/>
                <a:ext cx="3914679" cy="2045724"/>
                <a:chOff x="2659021" y="2174393"/>
                <a:chExt cx="3914679" cy="1892789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2659021" y="2174393"/>
                  <a:ext cx="3914679" cy="189278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4118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350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2660262" y="2174393"/>
                  <a:ext cx="1728260" cy="388704"/>
                </a:xfrm>
                <a:prstGeom prst="rect">
                  <a:avLst/>
                </a:prstGeom>
                <a:solidFill>
                  <a:srgbClr val="F9AA2F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fr-FR" dirty="0" smtClean="0"/>
                    <a:t>Vérification</a:t>
                  </a:r>
                  <a:endParaRPr lang="fr-FR" dirty="0"/>
                </a:p>
              </p:txBody>
            </p:sp>
          </p:grpSp>
          <p:sp>
            <p:nvSpPr>
              <p:cNvPr id="76" name="Rectangle 75"/>
              <p:cNvSpPr/>
              <p:nvPr/>
            </p:nvSpPr>
            <p:spPr>
              <a:xfrm>
                <a:off x="5104681" y="3279847"/>
                <a:ext cx="1390326" cy="682449"/>
              </a:xfrm>
              <a:prstGeom prst="rect">
                <a:avLst/>
              </a:prstGeom>
              <a:solidFill>
                <a:srgbClr val="F9AA2F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dirty="0" smtClean="0"/>
                  <a:t>Nombre de croix</a:t>
                </a:r>
                <a:endParaRPr lang="fr-FR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027616" y="3170839"/>
                <a:ext cx="1390326" cy="900463"/>
              </a:xfrm>
              <a:prstGeom prst="rect">
                <a:avLst/>
              </a:prstGeom>
              <a:solidFill>
                <a:srgbClr val="F9AA2F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dirty="0" smtClean="0"/>
                  <a:t>Heure de colle effectuée </a:t>
                </a:r>
                <a:endParaRPr lang="fr-FR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629637" y="4123949"/>
                <a:ext cx="823953" cy="369281"/>
              </a:xfrm>
              <a:prstGeom prst="rect">
                <a:avLst/>
              </a:prstGeom>
              <a:solidFill>
                <a:srgbClr val="FBC979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dirty="0" smtClean="0"/>
                  <a:t>&gt; seuil</a:t>
                </a:r>
                <a:endParaRPr lang="fr-FR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736109" y="4179156"/>
                <a:ext cx="681834" cy="369281"/>
              </a:xfrm>
              <a:prstGeom prst="rect">
                <a:avLst/>
              </a:prstGeom>
              <a:solidFill>
                <a:srgbClr val="FBC979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dirty="0" smtClean="0"/>
                  <a:t>OUI</a:t>
                </a:r>
                <a:endParaRPr lang="fr-FR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007149" y="4181262"/>
                <a:ext cx="681834" cy="369281"/>
              </a:xfrm>
              <a:prstGeom prst="rect">
                <a:avLst/>
              </a:prstGeom>
              <a:solidFill>
                <a:srgbClr val="FBC979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dirty="0" smtClean="0"/>
                  <a:t>NON</a:t>
                </a:r>
                <a:endParaRPr lang="fr-FR" dirty="0"/>
              </a:p>
            </p:txBody>
          </p:sp>
        </p:grpSp>
        <p:sp>
          <p:nvSpPr>
            <p:cNvPr id="155" name="Rectangle 154"/>
            <p:cNvSpPr/>
            <p:nvPr/>
          </p:nvSpPr>
          <p:spPr>
            <a:xfrm>
              <a:off x="5069901" y="3285706"/>
              <a:ext cx="209465" cy="2640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799620" y="3292331"/>
              <a:ext cx="209465" cy="2640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700515" y="3292331"/>
              <a:ext cx="209465" cy="2640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9" name="Groupe 168"/>
          <p:cNvGrpSpPr/>
          <p:nvPr/>
        </p:nvGrpSpPr>
        <p:grpSpPr>
          <a:xfrm>
            <a:off x="2189160" y="680707"/>
            <a:ext cx="3715193" cy="2765969"/>
            <a:chOff x="2189160" y="680707"/>
            <a:chExt cx="3715193" cy="2765969"/>
          </a:xfrm>
        </p:grpSpPr>
        <p:cxnSp>
          <p:nvCxnSpPr>
            <p:cNvPr id="159" name="Connecteur en angle 158"/>
            <p:cNvCxnSpPr>
              <a:stCxn id="156" idx="2"/>
              <a:endCxn id="37" idx="6"/>
            </p:cNvCxnSpPr>
            <p:nvPr/>
          </p:nvCxnSpPr>
          <p:spPr>
            <a:xfrm rot="5400000" flipH="1">
              <a:off x="2855290" y="397613"/>
              <a:ext cx="2382933" cy="3715193"/>
            </a:xfrm>
            <a:prstGeom prst="bentConnector4">
              <a:avLst>
                <a:gd name="adj1" fmla="val -9593"/>
                <a:gd name="adj2" fmla="val -2357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2588199" y="680707"/>
              <a:ext cx="1067886" cy="392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  <a:latin typeface="Tertre Med" panose="02040906030600000004" pitchFamily="18" charset="0"/>
                </a:rPr>
                <a:t>Clôture</a:t>
              </a:r>
              <a:endParaRPr lang="fr-FR" dirty="0">
                <a:solidFill>
                  <a:schemeClr val="tx1"/>
                </a:solidFill>
                <a:latin typeface="Tertre Med" panose="02040906030600000004" pitchFamily="18" charset="0"/>
              </a:endParaRPr>
            </a:p>
          </p:txBody>
        </p:sp>
      </p:grpSp>
      <p:cxnSp>
        <p:nvCxnSpPr>
          <p:cNvPr id="170" name="Connecteur en angle 169"/>
          <p:cNvCxnSpPr/>
          <p:nvPr/>
        </p:nvCxnSpPr>
        <p:spPr>
          <a:xfrm rot="5400000" flipH="1" flipV="1">
            <a:off x="5691311" y="1087423"/>
            <a:ext cx="1870064" cy="2834408"/>
          </a:xfrm>
          <a:prstGeom prst="bentConnector3">
            <a:avLst>
              <a:gd name="adj1" fmla="val -162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7502320" y="2471989"/>
            <a:ext cx="1283369" cy="524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ertre Med" panose="02040906030600000004" pitchFamily="18" charset="0"/>
              </a:rPr>
              <a:t>Notification</a:t>
            </a:r>
            <a:endParaRPr lang="fr-FR" dirty="0">
              <a:solidFill>
                <a:schemeClr val="tx1"/>
              </a:solidFill>
              <a:latin typeface="Tertre Med" panose="02040906030600000004" pitchFamily="18" charset="0"/>
            </a:endParaRPr>
          </a:p>
        </p:txBody>
      </p:sp>
      <p:cxnSp>
        <p:nvCxnSpPr>
          <p:cNvPr id="177" name="Connecteur en angle 176"/>
          <p:cNvCxnSpPr>
            <a:stCxn id="157" idx="2"/>
          </p:cNvCxnSpPr>
          <p:nvPr/>
        </p:nvCxnSpPr>
        <p:spPr>
          <a:xfrm rot="5400000" flipH="1" flipV="1">
            <a:off x="5024819" y="361907"/>
            <a:ext cx="1865196" cy="4304339"/>
          </a:xfrm>
          <a:prstGeom prst="bentConnector4">
            <a:avLst>
              <a:gd name="adj1" fmla="val -20807"/>
              <a:gd name="adj2" fmla="val 1055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e 187"/>
          <p:cNvGrpSpPr/>
          <p:nvPr/>
        </p:nvGrpSpPr>
        <p:grpSpPr>
          <a:xfrm>
            <a:off x="1457270" y="2191678"/>
            <a:ext cx="2347978" cy="1387148"/>
            <a:chOff x="1457270" y="2191678"/>
            <a:chExt cx="2347978" cy="1387148"/>
          </a:xfrm>
        </p:grpSpPr>
        <p:cxnSp>
          <p:nvCxnSpPr>
            <p:cNvPr id="183" name="Connecteur en angle 182"/>
            <p:cNvCxnSpPr>
              <a:stCxn id="157" idx="2"/>
              <a:endCxn id="76" idx="1"/>
            </p:cNvCxnSpPr>
            <p:nvPr/>
          </p:nvCxnSpPr>
          <p:spPr>
            <a:xfrm rot="5400000" flipH="1">
              <a:off x="2744162" y="2385590"/>
              <a:ext cx="1254997" cy="867174"/>
            </a:xfrm>
            <a:prstGeom prst="bentConnector4">
              <a:avLst>
                <a:gd name="adj1" fmla="val -8048"/>
                <a:gd name="adj2" fmla="val 12636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/>
            <p:cNvSpPr/>
            <p:nvPr/>
          </p:nvSpPr>
          <p:spPr>
            <a:xfrm>
              <a:off x="1457270" y="2719672"/>
              <a:ext cx="1283369" cy="8591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  <a:latin typeface="Tertre Med" panose="02040906030600000004" pitchFamily="18" charset="0"/>
                </a:rPr>
                <a:t>Remise à 0 du compteur</a:t>
              </a:r>
              <a:endParaRPr lang="fr-FR" sz="1600" dirty="0">
                <a:solidFill>
                  <a:schemeClr val="tx1"/>
                </a:solidFill>
                <a:latin typeface="Tertre Med" panose="020409060306000000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6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7" grpId="0" animBg="1"/>
      <p:bldP spid="18" grpId="0" animBg="1"/>
      <p:bldP spid="43" grpId="0" animBg="1"/>
      <p:bldP spid="1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2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28650" y="232822"/>
            <a:ext cx="7886700" cy="660148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Tertre Med" panose="02040906030600000004" pitchFamily="18" charset="0"/>
              </a:rPr>
              <a:t>Fonctions de la vie scolaire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Tertre Med" panose="020409060306000000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604" t="20519" r="58791" b="63013"/>
          <a:stretch/>
        </p:blipFill>
        <p:spPr>
          <a:xfrm>
            <a:off x="2421082" y="1922318"/>
            <a:ext cx="1475509" cy="109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3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28650" y="232822"/>
            <a:ext cx="7886700" cy="660148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Tertre Med" panose="02040906030600000004" pitchFamily="18" charset="0"/>
              </a:rPr>
              <a:t>Fonctions de la vie scolaire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Tertre Med" panose="020409060306000000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68760" y="562896"/>
            <a:ext cx="2546640" cy="2159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606" t="10958" r="32581" b="63013"/>
          <a:stretch/>
        </p:blipFill>
        <p:spPr>
          <a:xfrm>
            <a:off x="2421082" y="1288869"/>
            <a:ext cx="3953592" cy="17244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27863" y="2395104"/>
            <a:ext cx="2098964" cy="446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4334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7869" y="2891271"/>
            <a:ext cx="4294043" cy="2408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5" name="Rectangle 4"/>
          <p:cNvSpPr/>
          <p:nvPr/>
        </p:nvSpPr>
        <p:spPr>
          <a:xfrm>
            <a:off x="5887750" y="935833"/>
            <a:ext cx="1921019" cy="1815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4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28650" y="232822"/>
            <a:ext cx="7886700" cy="660148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Tertre Med" panose="02040906030600000004" pitchFamily="18" charset="0"/>
              </a:rPr>
              <a:t>Fonctions de la vie scolaire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Tertre Med" panose="020409060306000000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028788"/>
            <a:ext cx="5592726" cy="3829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9" name="Rectangle 8"/>
          <p:cNvSpPr/>
          <p:nvPr/>
        </p:nvSpPr>
        <p:spPr>
          <a:xfrm>
            <a:off x="4958538" y="6011148"/>
            <a:ext cx="2133600" cy="846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605" t="968" r="5044" b="63013"/>
          <a:stretch/>
        </p:blipFill>
        <p:spPr>
          <a:xfrm>
            <a:off x="2421081" y="627017"/>
            <a:ext cx="6557455" cy="238634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7863" y="2395104"/>
            <a:ext cx="2098964" cy="446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107940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7869" y="2891271"/>
            <a:ext cx="4294043" cy="2408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5" name="Rectangle 4"/>
          <p:cNvSpPr/>
          <p:nvPr/>
        </p:nvSpPr>
        <p:spPr>
          <a:xfrm>
            <a:off x="5887750" y="935833"/>
            <a:ext cx="1921019" cy="1815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5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28650" y="232822"/>
            <a:ext cx="7886700" cy="660148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Tertre Med" panose="02040906030600000004" pitchFamily="18" charset="0"/>
              </a:rPr>
              <a:t>Fonctions de la vie scolaire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Tertre Med" panose="020409060306000000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028788"/>
            <a:ext cx="5592726" cy="3829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9" name="Rectangle 8"/>
          <p:cNvSpPr/>
          <p:nvPr/>
        </p:nvSpPr>
        <p:spPr>
          <a:xfrm>
            <a:off x="4958538" y="6011148"/>
            <a:ext cx="2133600" cy="846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605" t="967" r="3202" b="22532"/>
          <a:stretch/>
        </p:blipFill>
        <p:spPr>
          <a:xfrm>
            <a:off x="2421081" y="627017"/>
            <a:ext cx="6731628" cy="50683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73114" y="3012119"/>
            <a:ext cx="2546535" cy="3077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22333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7869" y="2891271"/>
            <a:ext cx="4294043" cy="2408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5" name="Rectangle 4"/>
          <p:cNvSpPr/>
          <p:nvPr/>
        </p:nvSpPr>
        <p:spPr>
          <a:xfrm>
            <a:off x="5887750" y="935833"/>
            <a:ext cx="1921019" cy="1815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6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28650" y="232822"/>
            <a:ext cx="7886700" cy="660148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Tertre Med" panose="02040906030600000004" pitchFamily="18" charset="0"/>
              </a:rPr>
              <a:t>Fonctions de la vie scolaire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Tertre Med" panose="020409060306000000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8" t="130" r="3184" b="4984"/>
          <a:stretch/>
        </p:blipFill>
        <p:spPr>
          <a:xfrm>
            <a:off x="31174" y="571500"/>
            <a:ext cx="9123218" cy="6286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" y="4752752"/>
            <a:ext cx="7102549" cy="2105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26224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7869" y="2891271"/>
            <a:ext cx="4294043" cy="2408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5" name="Rectangle 4"/>
          <p:cNvSpPr/>
          <p:nvPr/>
        </p:nvSpPr>
        <p:spPr>
          <a:xfrm>
            <a:off x="5887750" y="935833"/>
            <a:ext cx="1921019" cy="1815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7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28650" y="232822"/>
            <a:ext cx="7886700" cy="660148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Tertre Med" panose="02040906030600000004" pitchFamily="18" charset="0"/>
              </a:rPr>
              <a:t>Fonctions de la vie scolaire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Tertre Med" panose="020409060306000000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8" t="130" r="3184" b="4984"/>
          <a:stretch/>
        </p:blipFill>
        <p:spPr>
          <a:xfrm>
            <a:off x="31174" y="571500"/>
            <a:ext cx="9123218" cy="6286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41181" y="4752752"/>
            <a:ext cx="4561367" cy="2105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30504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7869" y="2891271"/>
            <a:ext cx="4294043" cy="2408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5" name="Rectangle 4"/>
          <p:cNvSpPr/>
          <p:nvPr/>
        </p:nvSpPr>
        <p:spPr>
          <a:xfrm>
            <a:off x="5887750" y="935833"/>
            <a:ext cx="1921019" cy="1815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8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28650" y="232822"/>
            <a:ext cx="7886700" cy="660148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Tertre Med" panose="02040906030600000004" pitchFamily="18" charset="0"/>
              </a:rPr>
              <a:t>Fonctions de la vie scolaire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Tertre Med" panose="020409060306000000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8" t="130" r="3184" b="4984"/>
          <a:stretch/>
        </p:blipFill>
        <p:spPr>
          <a:xfrm>
            <a:off x="31174" y="571500"/>
            <a:ext cx="9123218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32822"/>
            <a:ext cx="7886700" cy="660148"/>
          </a:xfrm>
        </p:spPr>
        <p:txBody>
          <a:bodyPr>
            <a:norm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Tertre Med" panose="02040906030600000004" pitchFamily="18" charset="0"/>
              </a:rPr>
              <a:t>Le suivi des mesures disciplinaires actuel</a:t>
            </a:r>
          </a:p>
        </p:txBody>
      </p:sp>
      <p:sp>
        <p:nvSpPr>
          <p:cNvPr id="37" name="Espace réservé du numéro de diapositive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F5EE-FF49-49BC-9C1C-1AE82B2294A0}" type="slidenum">
              <a:rPr lang="fr-FR" smtClean="0"/>
              <a:t>9</a:t>
            </a:fld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985038" y="3274434"/>
            <a:ext cx="948171" cy="692296"/>
          </a:xfrm>
          <a:prstGeom prst="ellipse">
            <a:avLst/>
          </a:prstGeom>
          <a:solidFill>
            <a:srgbClr val="AEC86F">
              <a:alpha val="89804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Carnet</a:t>
            </a:r>
          </a:p>
        </p:txBody>
      </p:sp>
      <p:sp>
        <p:nvSpPr>
          <p:cNvPr id="6" name="Ellipse 5"/>
          <p:cNvSpPr/>
          <p:nvPr/>
        </p:nvSpPr>
        <p:spPr>
          <a:xfrm>
            <a:off x="3436793" y="3274434"/>
            <a:ext cx="948171" cy="692296"/>
          </a:xfrm>
          <a:prstGeom prst="ellipse">
            <a:avLst/>
          </a:prstGeom>
          <a:solidFill>
            <a:srgbClr val="AEC86F">
              <a:alpha val="89804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ENC</a:t>
            </a:r>
          </a:p>
        </p:txBody>
      </p:sp>
      <p:sp>
        <p:nvSpPr>
          <p:cNvPr id="7" name="Ellipse 6"/>
          <p:cNvSpPr/>
          <p:nvPr/>
        </p:nvSpPr>
        <p:spPr>
          <a:xfrm>
            <a:off x="2813338" y="1999113"/>
            <a:ext cx="1356015" cy="692296"/>
          </a:xfrm>
          <a:prstGeom prst="ellipse">
            <a:avLst/>
          </a:prstGeom>
          <a:solidFill>
            <a:srgbClr val="1AAC97">
              <a:alpha val="89804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Professeurs</a:t>
            </a:r>
          </a:p>
        </p:txBody>
      </p:sp>
      <p:sp>
        <p:nvSpPr>
          <p:cNvPr id="8" name="Ellipse 7"/>
          <p:cNvSpPr/>
          <p:nvPr/>
        </p:nvSpPr>
        <p:spPr>
          <a:xfrm>
            <a:off x="4985038" y="1999113"/>
            <a:ext cx="1356015" cy="692296"/>
          </a:xfrm>
          <a:prstGeom prst="ellipse">
            <a:avLst/>
          </a:prstGeom>
          <a:solidFill>
            <a:srgbClr val="1AAC97">
              <a:alpha val="89804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Agents</a:t>
            </a:r>
          </a:p>
        </p:txBody>
      </p:sp>
      <p:sp>
        <p:nvSpPr>
          <p:cNvPr id="21" name="Forme libre 20"/>
          <p:cNvSpPr/>
          <p:nvPr/>
        </p:nvSpPr>
        <p:spPr>
          <a:xfrm>
            <a:off x="3475759" y="2688648"/>
            <a:ext cx="257175" cy="615661"/>
          </a:xfrm>
          <a:custGeom>
            <a:avLst/>
            <a:gdLst>
              <a:gd name="connsiteX0" fmla="*/ 0 w 342900"/>
              <a:gd name="connsiteY0" fmla="*/ 0 h 820881"/>
              <a:gd name="connsiteX1" fmla="*/ 51955 w 342900"/>
              <a:gd name="connsiteY1" fmla="*/ 228600 h 820881"/>
              <a:gd name="connsiteX2" fmla="*/ 51955 w 342900"/>
              <a:gd name="connsiteY2" fmla="*/ 228600 h 820881"/>
              <a:gd name="connsiteX3" fmla="*/ 135082 w 342900"/>
              <a:gd name="connsiteY3" fmla="*/ 436418 h 820881"/>
              <a:gd name="connsiteX4" fmla="*/ 342900 w 342900"/>
              <a:gd name="connsiteY4" fmla="*/ 820881 h 8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" h="820881">
                <a:moveTo>
                  <a:pt x="0" y="0"/>
                </a:moveTo>
                <a:lnTo>
                  <a:pt x="51955" y="228600"/>
                </a:lnTo>
                <a:lnTo>
                  <a:pt x="51955" y="228600"/>
                </a:lnTo>
                <a:cubicBezTo>
                  <a:pt x="65809" y="263236"/>
                  <a:pt x="86591" y="337705"/>
                  <a:pt x="135082" y="436418"/>
                </a:cubicBezTo>
                <a:cubicBezTo>
                  <a:pt x="183573" y="535131"/>
                  <a:pt x="263236" y="678006"/>
                  <a:pt x="342900" y="820881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2" name="Forme libre 21"/>
          <p:cNvSpPr/>
          <p:nvPr/>
        </p:nvSpPr>
        <p:spPr>
          <a:xfrm>
            <a:off x="3467966" y="2688648"/>
            <a:ext cx="1823605" cy="600075"/>
          </a:xfrm>
          <a:custGeom>
            <a:avLst/>
            <a:gdLst>
              <a:gd name="connsiteX0" fmla="*/ 0 w 2431473"/>
              <a:gd name="connsiteY0" fmla="*/ 0 h 800100"/>
              <a:gd name="connsiteX1" fmla="*/ 976746 w 2431473"/>
              <a:gd name="connsiteY1" fmla="*/ 103909 h 800100"/>
              <a:gd name="connsiteX2" fmla="*/ 1953491 w 2431473"/>
              <a:gd name="connsiteY2" fmla="*/ 477981 h 800100"/>
              <a:gd name="connsiteX3" fmla="*/ 2431473 w 2431473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473" h="800100">
                <a:moveTo>
                  <a:pt x="0" y="0"/>
                </a:moveTo>
                <a:cubicBezTo>
                  <a:pt x="325582" y="12123"/>
                  <a:pt x="651164" y="24246"/>
                  <a:pt x="976746" y="103909"/>
                </a:cubicBezTo>
                <a:cubicBezTo>
                  <a:pt x="1302328" y="183573"/>
                  <a:pt x="1711036" y="361949"/>
                  <a:pt x="1953491" y="477981"/>
                </a:cubicBezTo>
                <a:cubicBezTo>
                  <a:pt x="2195946" y="594013"/>
                  <a:pt x="2313709" y="697056"/>
                  <a:pt x="2431473" y="80010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3" name="Forme libre 22"/>
          <p:cNvSpPr/>
          <p:nvPr/>
        </p:nvSpPr>
        <p:spPr>
          <a:xfrm>
            <a:off x="4114800" y="2670712"/>
            <a:ext cx="1410566" cy="633597"/>
          </a:xfrm>
          <a:custGeom>
            <a:avLst/>
            <a:gdLst>
              <a:gd name="connsiteX0" fmla="*/ 1880754 w 1880754"/>
              <a:gd name="connsiteY0" fmla="*/ 3133 h 844796"/>
              <a:gd name="connsiteX1" fmla="*/ 955963 w 1880754"/>
              <a:gd name="connsiteY1" fmla="*/ 44696 h 844796"/>
              <a:gd name="connsiteX2" fmla="*/ 353291 w 1880754"/>
              <a:gd name="connsiteY2" fmla="*/ 314860 h 844796"/>
              <a:gd name="connsiteX3" fmla="*/ 0 w 1880754"/>
              <a:gd name="connsiteY3" fmla="*/ 844796 h 84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0754" h="844796">
                <a:moveTo>
                  <a:pt x="1880754" y="3133"/>
                </a:moveTo>
                <a:cubicBezTo>
                  <a:pt x="1545647" y="-2063"/>
                  <a:pt x="1210540" y="-7259"/>
                  <a:pt x="955963" y="44696"/>
                </a:cubicBezTo>
                <a:cubicBezTo>
                  <a:pt x="701386" y="96651"/>
                  <a:pt x="512618" y="181510"/>
                  <a:pt x="353291" y="314860"/>
                </a:cubicBezTo>
                <a:cubicBezTo>
                  <a:pt x="193964" y="448210"/>
                  <a:pt x="96982" y="646503"/>
                  <a:pt x="0" y="844796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4" name="Forme libre 23"/>
          <p:cNvSpPr/>
          <p:nvPr/>
        </p:nvSpPr>
        <p:spPr>
          <a:xfrm>
            <a:off x="5525366" y="2657475"/>
            <a:ext cx="141813" cy="631248"/>
          </a:xfrm>
          <a:custGeom>
            <a:avLst/>
            <a:gdLst>
              <a:gd name="connsiteX0" fmla="*/ 0 w 189084"/>
              <a:gd name="connsiteY0" fmla="*/ 0 h 841664"/>
              <a:gd name="connsiteX1" fmla="*/ 187037 w 189084"/>
              <a:gd name="connsiteY1" fmla="*/ 238991 h 841664"/>
              <a:gd name="connsiteX2" fmla="*/ 83128 w 189084"/>
              <a:gd name="connsiteY2" fmla="*/ 841664 h 84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084" h="841664">
                <a:moveTo>
                  <a:pt x="0" y="0"/>
                </a:moveTo>
                <a:cubicBezTo>
                  <a:pt x="86591" y="49357"/>
                  <a:pt x="173182" y="98714"/>
                  <a:pt x="187037" y="238991"/>
                </a:cubicBezTo>
                <a:cubicBezTo>
                  <a:pt x="200892" y="379268"/>
                  <a:pt x="142010" y="610466"/>
                  <a:pt x="83128" y="84166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50"/>
          </a:p>
        </p:txBody>
      </p:sp>
      <p:sp>
        <p:nvSpPr>
          <p:cNvPr id="25" name="Rectangle 24"/>
          <p:cNvSpPr/>
          <p:nvPr/>
        </p:nvSpPr>
        <p:spPr>
          <a:xfrm>
            <a:off x="3436792" y="4457700"/>
            <a:ext cx="2496416" cy="420832"/>
          </a:xfrm>
          <a:prstGeom prst="rect">
            <a:avLst/>
          </a:prstGeom>
          <a:solidFill>
            <a:srgbClr val="C54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Vie scolaire</a:t>
            </a:r>
          </a:p>
        </p:txBody>
      </p:sp>
      <p:cxnSp>
        <p:nvCxnSpPr>
          <p:cNvPr id="27" name="Connecteur droit avec flèche 26"/>
          <p:cNvCxnSpPr>
            <a:stCxn id="6" idx="4"/>
            <a:endCxn id="25" idx="0"/>
          </p:cNvCxnSpPr>
          <p:nvPr/>
        </p:nvCxnSpPr>
        <p:spPr>
          <a:xfrm>
            <a:off x="3910879" y="3966729"/>
            <a:ext cx="774122" cy="4909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5" idx="4"/>
            <a:endCxn id="25" idx="0"/>
          </p:cNvCxnSpPr>
          <p:nvPr/>
        </p:nvCxnSpPr>
        <p:spPr>
          <a:xfrm flipH="1">
            <a:off x="4685000" y="3966729"/>
            <a:ext cx="774123" cy="4909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rganigramme : Données 29"/>
          <p:cNvSpPr/>
          <p:nvPr/>
        </p:nvSpPr>
        <p:spPr>
          <a:xfrm>
            <a:off x="917864" y="3992707"/>
            <a:ext cx="1636568" cy="464993"/>
          </a:xfrm>
          <a:prstGeom prst="flowChartInputOutput">
            <a:avLst/>
          </a:prstGeom>
          <a:solidFill>
            <a:srgbClr val="F9AA2F"/>
          </a:solidFill>
          <a:ln>
            <a:solidFill>
              <a:srgbClr val="F9AA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350" dirty="0"/>
              <a:t>Vérification</a:t>
            </a:r>
          </a:p>
        </p:txBody>
      </p:sp>
      <p:cxnSp>
        <p:nvCxnSpPr>
          <p:cNvPr id="32" name="Connecteur en angle 31"/>
          <p:cNvCxnSpPr>
            <a:stCxn id="25" idx="2"/>
            <a:endCxn id="30" idx="3"/>
          </p:cNvCxnSpPr>
          <p:nvPr/>
        </p:nvCxnSpPr>
        <p:spPr>
          <a:xfrm rot="5400000" flipH="1">
            <a:off x="2918330" y="3111862"/>
            <a:ext cx="420832" cy="3112510"/>
          </a:xfrm>
          <a:prstGeom prst="bentConnector3">
            <a:avLst>
              <a:gd name="adj1" fmla="val -40741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33"/>
          <p:cNvCxnSpPr>
            <a:stCxn id="30" idx="1"/>
            <a:endCxn id="6" idx="2"/>
          </p:cNvCxnSpPr>
          <p:nvPr/>
        </p:nvCxnSpPr>
        <p:spPr>
          <a:xfrm rot="5400000" flipH="1" flipV="1">
            <a:off x="2400407" y="2956322"/>
            <a:ext cx="372126" cy="1700645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6" idx="3"/>
            <a:endCxn id="30" idx="5"/>
          </p:cNvCxnSpPr>
          <p:nvPr/>
        </p:nvCxnSpPr>
        <p:spPr>
          <a:xfrm flipH="1">
            <a:off x="2390775" y="3865345"/>
            <a:ext cx="1184874" cy="35985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6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213</Words>
  <Application>Microsoft Office PowerPoint</Application>
  <PresentationFormat>Affichage à l'écran (4:3)</PresentationFormat>
  <Paragraphs>96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Tertre Med</vt:lpstr>
      <vt:lpstr>Thème Office</vt:lpstr>
      <vt:lpstr>Etude de la gestion et du suivi des mesures disciplinaires</vt:lpstr>
      <vt:lpstr>Fonctions de la vie scolaire</vt:lpstr>
      <vt:lpstr>Fonctions de la vie scolaire</vt:lpstr>
      <vt:lpstr>Fonctions de la vie scolaire</vt:lpstr>
      <vt:lpstr>Fonctions de la vie scolaire</vt:lpstr>
      <vt:lpstr>Fonctions de la vie scolaire</vt:lpstr>
      <vt:lpstr>Fonctions de la vie scolaire</vt:lpstr>
      <vt:lpstr>Fonctions de la vie scolaire</vt:lpstr>
      <vt:lpstr>Le suivi des mesures disciplinaires actuel</vt:lpstr>
      <vt:lpstr>Présentation PowerPoint</vt:lpstr>
      <vt:lpstr>Ebauche de solutions </vt:lpstr>
      <vt:lpstr>Faisabilité</vt:lpstr>
      <vt:lpstr>Faisabilité</vt:lpstr>
      <vt:lpstr>Fonctionnement simplifié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Weber</dc:creator>
  <cp:lastModifiedBy>Benjamin Weber</cp:lastModifiedBy>
  <cp:revision>32</cp:revision>
  <dcterms:created xsi:type="dcterms:W3CDTF">2018-05-02T19:31:12Z</dcterms:created>
  <dcterms:modified xsi:type="dcterms:W3CDTF">2018-05-03T23:02:16Z</dcterms:modified>
</cp:coreProperties>
</file>