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83" r:id="rId15"/>
    <p:sldId id="284" r:id="rId16"/>
    <p:sldId id="285" r:id="rId17"/>
    <p:sldId id="286" r:id="rId18"/>
    <p:sldId id="287" r:id="rId19"/>
    <p:sldId id="288" r:id="rId20"/>
    <p:sldId id="267" r:id="rId21"/>
    <p:sldId id="274" r:id="rId22"/>
    <p:sldId id="289" r:id="rId23"/>
    <p:sldId id="275" r:id="rId24"/>
    <p:sldId id="276" r:id="rId25"/>
    <p:sldId id="277" r:id="rId26"/>
    <p:sldId id="281" r:id="rId27"/>
    <p:sldId id="282" r:id="rId28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Merriweather" panose="02020500000000000000" charset="0"/>
      <p:regular r:id="rId36"/>
      <p:bold r:id="rId37"/>
      <p:italic r:id="rId38"/>
      <p:boldItalic r:id="rId39"/>
    </p:embeddedFont>
    <p:embeddedFont>
      <p:font typeface="Roboto" panose="02020500000000000000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0B6620-19E9-44E9-A20E-BD4BD65F0AF1}">
  <a:tblStyle styleId="{8F0B6620-19E9-44E9-A20E-BD4BD65F0A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3522" autoAdjust="0"/>
  </p:normalViewPr>
  <p:slideViewPr>
    <p:cSldViewPr snapToGrid="0">
      <p:cViewPr varScale="1">
        <p:scale>
          <a:sx n="66" d="100"/>
          <a:sy n="66" d="100"/>
        </p:scale>
        <p:origin x="12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2682c669a77cbdd" providerId="LiveId" clId="{5AA92A35-2E20-44CA-B9F6-16AE8E8537CB}"/>
    <pc:docChg chg="undo addSld delSld modSld">
      <pc:chgData name="" userId="72682c669a77cbdd" providerId="LiveId" clId="{5AA92A35-2E20-44CA-B9F6-16AE8E8537CB}" dt="2020-04-20T08:58:14.344" v="22" actId="20577"/>
      <pc:docMkLst>
        <pc:docMk/>
      </pc:docMkLst>
      <pc:sldChg chg="modNotesTx">
        <pc:chgData name="" userId="72682c669a77cbdd" providerId="LiveId" clId="{5AA92A35-2E20-44CA-B9F6-16AE8E8537CB}" dt="2020-04-20T07:06:52.770" v="0" actId="20577"/>
        <pc:sldMkLst>
          <pc:docMk/>
          <pc:sldMk cId="0" sldId="265"/>
        </pc:sldMkLst>
      </pc:sldChg>
      <pc:sldChg chg="modNotesTx">
        <pc:chgData name="" userId="72682c669a77cbdd" providerId="LiveId" clId="{5AA92A35-2E20-44CA-B9F6-16AE8E8537CB}" dt="2020-04-20T07:06:57.151" v="1" actId="20577"/>
        <pc:sldMkLst>
          <pc:docMk/>
          <pc:sldMk cId="0" sldId="266"/>
        </pc:sldMkLst>
      </pc:sldChg>
      <pc:sldChg chg="modNotesTx">
        <pc:chgData name="" userId="72682c669a77cbdd" providerId="LiveId" clId="{5AA92A35-2E20-44CA-B9F6-16AE8E8537CB}" dt="2020-04-20T07:07:27.829" v="10" actId="20577"/>
        <pc:sldMkLst>
          <pc:docMk/>
          <pc:sldMk cId="0" sldId="267"/>
        </pc:sldMkLst>
      </pc:sldChg>
      <pc:sldChg chg="modNotesTx">
        <pc:chgData name="" userId="72682c669a77cbdd" providerId="LiveId" clId="{5AA92A35-2E20-44CA-B9F6-16AE8E8537CB}" dt="2020-04-20T07:10:45.005" v="13" actId="20577"/>
        <pc:sldMkLst>
          <pc:docMk/>
          <pc:sldMk cId="0" sldId="268"/>
        </pc:sldMkLst>
      </pc:sldChg>
      <pc:sldChg chg="modNotesTx">
        <pc:chgData name="" userId="72682c669a77cbdd" providerId="LiveId" clId="{5AA92A35-2E20-44CA-B9F6-16AE8E8537CB}" dt="2020-04-20T07:07:31.898" v="11" actId="20577"/>
        <pc:sldMkLst>
          <pc:docMk/>
          <pc:sldMk cId="0" sldId="274"/>
        </pc:sldMkLst>
      </pc:sldChg>
      <pc:sldChg chg="modSp">
        <pc:chgData name="" userId="72682c669a77cbdd" providerId="LiveId" clId="{5AA92A35-2E20-44CA-B9F6-16AE8E8537CB}" dt="2020-04-20T08:58:14.344" v="22" actId="20577"/>
        <pc:sldMkLst>
          <pc:docMk/>
          <pc:sldMk cId="0" sldId="281"/>
        </pc:sldMkLst>
        <pc:spChg chg="mod">
          <ac:chgData name="" userId="72682c669a77cbdd" providerId="LiveId" clId="{5AA92A35-2E20-44CA-B9F6-16AE8E8537CB}" dt="2020-04-20T08:58:14.344" v="22" actId="20577"/>
          <ac:spMkLst>
            <pc:docMk/>
            <pc:sldMk cId="0" sldId="281"/>
            <ac:spMk id="489" creationId="{00000000-0000-0000-0000-000000000000}"/>
          </ac:spMkLst>
        </pc:spChg>
      </pc:sldChg>
      <pc:sldChg chg="modNotesTx">
        <pc:chgData name="" userId="72682c669a77cbdd" providerId="LiveId" clId="{5AA92A35-2E20-44CA-B9F6-16AE8E8537CB}" dt="2020-04-20T07:07:00.172" v="2" actId="20577"/>
        <pc:sldMkLst>
          <pc:docMk/>
          <pc:sldMk cId="3231317135" sldId="283"/>
        </pc:sldMkLst>
      </pc:sldChg>
      <pc:sldChg chg="modNotesTx">
        <pc:chgData name="" userId="72682c669a77cbdd" providerId="LiveId" clId="{5AA92A35-2E20-44CA-B9F6-16AE8E8537CB}" dt="2020-04-20T07:07:04.554" v="3" actId="20577"/>
        <pc:sldMkLst>
          <pc:docMk/>
          <pc:sldMk cId="3973667625" sldId="284"/>
        </pc:sldMkLst>
      </pc:sldChg>
      <pc:sldChg chg="add del modNotesTx">
        <pc:chgData name="" userId="72682c669a77cbdd" providerId="LiveId" clId="{5AA92A35-2E20-44CA-B9F6-16AE8E8537CB}" dt="2020-04-20T07:07:10.436" v="6" actId="2696"/>
        <pc:sldMkLst>
          <pc:docMk/>
          <pc:sldMk cId="2395093080" sldId="285"/>
        </pc:sldMkLst>
      </pc:sldChg>
      <pc:sldChg chg="modNotesTx">
        <pc:chgData name="" userId="72682c669a77cbdd" providerId="LiveId" clId="{5AA92A35-2E20-44CA-B9F6-16AE8E8537CB}" dt="2020-04-20T07:07:13.449" v="7" actId="20577"/>
        <pc:sldMkLst>
          <pc:docMk/>
          <pc:sldMk cId="2249416550" sldId="286"/>
        </pc:sldMkLst>
      </pc:sldChg>
      <pc:sldChg chg="modNotesTx">
        <pc:chgData name="" userId="72682c669a77cbdd" providerId="LiveId" clId="{5AA92A35-2E20-44CA-B9F6-16AE8E8537CB}" dt="2020-04-20T07:07:17.998" v="8" actId="20577"/>
        <pc:sldMkLst>
          <pc:docMk/>
          <pc:sldMk cId="314509740" sldId="287"/>
        </pc:sldMkLst>
      </pc:sldChg>
      <pc:sldChg chg="modNotesTx">
        <pc:chgData name="" userId="72682c669a77cbdd" providerId="LiveId" clId="{5AA92A35-2E20-44CA-B9F6-16AE8E8537CB}" dt="2020-04-20T07:07:22.222" v="9" actId="20577"/>
        <pc:sldMkLst>
          <pc:docMk/>
          <pc:sldMk cId="2966836207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7000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386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7ce14ab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7ce14ab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5971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7ce14ab7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7ce14ab7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40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108b8cb63_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g5108b8cb63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454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3101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108b8cb63_7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5108b8cb63_7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g5108b8cb63_7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8481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108b8cb63_3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5108b8cb63_3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g5108b8cb63_3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1848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108b8cb63_3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0" name="Google Shape;360;g5108b8cb63_3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154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108b8cb63_3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g5108b8cb63_3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0" name="Google Shape;410;g5108b8cb63_3_1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683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ACDAE2-1044-44AA-8E16-BB9FD2E2B3C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636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7ce14ab7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7ce14ab7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30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c3cb3b5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7c3cb3b5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399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7ce14ab7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7ce14ab7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5904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7ce14ab7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7ce14ab7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630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7ce14ab7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7ce14ab7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1070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7ce14ab7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7ce14ab7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674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7c3cb3b5c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7c3cb3b5c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epoch、filter、batch size大小、dropout rate、learning rate...都能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7035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7ef6160f4_2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7ef6160f4_2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352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7ef6160f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7ef6160f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161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7c3cb3b5c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7c3cb3b5c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01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7c3cb3b5c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7c3cb3b5c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 dirty="0"/>
              <a:t>不要裝在C槽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 dirty="0"/>
              <a:t>所有軟體都要裝同一個槽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 dirty="0"/>
              <a:t>加入環境變數要打勾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861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7c3cb3b5c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7c3cb3b5c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79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7c3cb3b5c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7c3cb3b5c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5423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7c3cb3b5c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7c3cb3b5c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737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7c3cb3b5c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7c3cb3b5c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741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7ce14ab7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7ce14ab7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載入套件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95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訂版面配置">
  <p:cSld name="AUTOLAYOUT">
    <p:bg>
      <p:bgPr>
        <a:solidFill>
          <a:srgbClr val="37474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p13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66;p13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iphone.com/news/201802/31oWxcSnayBIUJh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speech.ee.ntu.edu.tw/~tlkagk/courses_MLDS18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ontinuum.io/archiv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 dirty="0">
                <a:latin typeface="Microsoft JhengHei"/>
                <a:ea typeface="Microsoft JhengHei"/>
                <a:cs typeface="Microsoft JhengHei"/>
                <a:sym typeface="Microsoft JhengHei"/>
              </a:rPr>
              <a:t>K</a:t>
            </a:r>
            <a:r>
              <a:rPr lang="zh-TW" sz="4800" dirty="0">
                <a:latin typeface="Microsoft JhengHei"/>
                <a:ea typeface="Microsoft JhengHei"/>
                <a:cs typeface="Microsoft JhengHei"/>
                <a:sym typeface="Microsoft JhengHei"/>
              </a:rPr>
              <a:t>eras安裝&amp;作業要求</a:t>
            </a:r>
            <a:endParaRPr sz="4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4.2 變數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0" y="1505239"/>
            <a:ext cx="8438164" cy="28022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17" y="1458107"/>
            <a:ext cx="7814472" cy="3583656"/>
          </a:xfrm>
          <a:prstGeom prst="rect">
            <a:avLst/>
          </a:prstGeom>
        </p:spPr>
      </p:pic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4.3 Preprocessing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42260" y="188196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The whole CNN</a:t>
            </a:r>
            <a:endParaRPr/>
          </a:p>
        </p:txBody>
      </p:sp>
      <p:grpSp>
        <p:nvGrpSpPr>
          <p:cNvPr id="245" name="Google Shape;245;p38"/>
          <p:cNvGrpSpPr/>
          <p:nvPr/>
        </p:nvGrpSpPr>
        <p:grpSpPr>
          <a:xfrm>
            <a:off x="749703" y="1705761"/>
            <a:ext cx="2906568" cy="2401108"/>
            <a:chOff x="-1626455" y="3999117"/>
            <a:chExt cx="2906568" cy="3201477"/>
          </a:xfrm>
        </p:grpSpPr>
        <p:pic>
          <p:nvPicPr>
            <p:cNvPr id="246" name="Google Shape;24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38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Fully Connected Feedforward network</a:t>
              </a: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8" name="Google Shape;248;p38" descr="http://s.hswstatic.com/gif/whiskers-sam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15292" y="158672"/>
            <a:ext cx="1328254" cy="90321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8"/>
          <p:cNvSpPr txBox="1"/>
          <p:nvPr/>
        </p:nvSpPr>
        <p:spPr>
          <a:xfrm>
            <a:off x="1277455" y="1279477"/>
            <a:ext cx="204676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 dog ……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8"/>
          <p:cNvSpPr/>
          <p:nvPr/>
        </p:nvSpPr>
        <p:spPr>
          <a:xfrm>
            <a:off x="5249923" y="1447129"/>
            <a:ext cx="1736724" cy="417366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Convolution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8"/>
          <p:cNvSpPr/>
          <p:nvPr/>
        </p:nvSpPr>
        <p:spPr>
          <a:xfrm>
            <a:off x="5249923" y="2272138"/>
            <a:ext cx="1736724" cy="417366"/>
          </a:xfrm>
          <a:prstGeom prst="rect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 Pooling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8"/>
          <p:cNvSpPr/>
          <p:nvPr/>
        </p:nvSpPr>
        <p:spPr>
          <a:xfrm>
            <a:off x="5249923" y="3073298"/>
            <a:ext cx="1736724" cy="417366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Convolution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8"/>
          <p:cNvSpPr/>
          <p:nvPr/>
        </p:nvSpPr>
        <p:spPr>
          <a:xfrm>
            <a:off x="5249923" y="3848237"/>
            <a:ext cx="1736724" cy="417366"/>
          </a:xfrm>
          <a:prstGeom prst="rect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 Pooling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3324218" y="4541750"/>
            <a:ext cx="1556991" cy="346249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Flatten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8"/>
          <p:cNvSpPr/>
          <p:nvPr/>
        </p:nvSpPr>
        <p:spPr>
          <a:xfrm>
            <a:off x="5869620" y="1088820"/>
            <a:ext cx="545690" cy="33135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8"/>
          <p:cNvSpPr/>
          <p:nvPr/>
        </p:nvSpPr>
        <p:spPr>
          <a:xfrm>
            <a:off x="5869620" y="1921906"/>
            <a:ext cx="545690" cy="33135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8"/>
          <p:cNvSpPr/>
          <p:nvPr/>
        </p:nvSpPr>
        <p:spPr>
          <a:xfrm>
            <a:off x="5869620" y="2740639"/>
            <a:ext cx="545690" cy="33135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8"/>
          <p:cNvSpPr/>
          <p:nvPr/>
        </p:nvSpPr>
        <p:spPr>
          <a:xfrm>
            <a:off x="5869620" y="3516884"/>
            <a:ext cx="545690" cy="33135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8"/>
          <p:cNvSpPr/>
          <p:nvPr/>
        </p:nvSpPr>
        <p:spPr>
          <a:xfrm rot="10800000">
            <a:off x="4881209" y="4315051"/>
            <a:ext cx="1378857" cy="563807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8"/>
          <p:cNvSpPr/>
          <p:nvPr/>
        </p:nvSpPr>
        <p:spPr>
          <a:xfrm rot="-5400000">
            <a:off x="2275267" y="3850903"/>
            <a:ext cx="726317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7424968" y="2561068"/>
            <a:ext cx="1690625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repeat many times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8"/>
          <p:cNvSpPr/>
          <p:nvPr/>
        </p:nvSpPr>
        <p:spPr>
          <a:xfrm flipH="1">
            <a:off x="7026249" y="1354906"/>
            <a:ext cx="334434" cy="3035575"/>
          </a:xfrm>
          <a:prstGeom prst="leftBrace">
            <a:avLst>
              <a:gd name="adj1" fmla="val 72890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5169420" y="1398214"/>
            <a:ext cx="1856830" cy="52238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8"/>
          <p:cNvSpPr/>
          <p:nvPr/>
        </p:nvSpPr>
        <p:spPr>
          <a:xfrm>
            <a:off x="5189870" y="3021213"/>
            <a:ext cx="1856830" cy="52238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881833" y="1799297"/>
          <a:ext cx="215547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2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079438" y="4041728"/>
            <a:ext cx="176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/>
              <a:t>6 x 6 image</a:t>
            </a:r>
            <a:endParaRPr lang="zh-TW" altLang="en-US" sz="1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087965" y="1551647"/>
          <a:ext cx="1216617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236586" y="1815930"/>
            <a:ext cx="10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/>
              <a:t>Filter 1</a:t>
            </a:r>
            <a:endParaRPr lang="zh-TW" altLang="en-US" sz="1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5087965" y="2770200"/>
          <a:ext cx="1216617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236586" y="3024656"/>
            <a:ext cx="10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/>
              <a:t>Filter 2</a:t>
            </a:r>
            <a:endParaRPr lang="zh-TW" altLang="en-US" sz="1800" dirty="0"/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5515550" y="3753006"/>
            <a:ext cx="531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……</a:t>
            </a:r>
            <a:endParaRPr lang="zh-TW" altLang="en-US" sz="21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60259" y="861206"/>
            <a:ext cx="295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rgbClr val="FF0000"/>
                </a:solidFill>
              </a:rPr>
              <a:t>Those are the network parameters to be learned.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394528" y="2159668"/>
            <a:ext cx="92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Matrix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94528" y="3337227"/>
            <a:ext cx="105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Matrix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53497" y="4387977"/>
            <a:ext cx="266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Each filter detects a small pattern (3 x 3). 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3131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3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dirty="0"/>
              <a:t>CNN – Convolution</a:t>
            </a:r>
            <a:endParaRPr dirty="0"/>
          </a:p>
        </p:txBody>
      </p:sp>
      <p:graphicFrame>
        <p:nvGraphicFramePr>
          <p:cNvPr id="271" name="Google Shape;271;p39"/>
          <p:cNvGraphicFramePr/>
          <p:nvPr/>
        </p:nvGraphicFramePr>
        <p:xfrm>
          <a:off x="985111" y="1799296"/>
          <a:ext cx="2874000" cy="2057520"/>
        </p:xfrm>
        <a:graphic>
          <a:graphicData uri="http://schemas.openxmlformats.org/drawingml/2006/table">
            <a:tbl>
              <a:tblPr firstRow="1" bandRow="1">
                <a:noFill/>
                <a:tableStyleId>{8F0B6620-19E9-44E9-A20E-BD4BD65F0AF1}</a:tableStyleId>
              </a:tblPr>
              <a:tblGrid>
                <a:gridCol w="47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2" name="Google Shape;272;p39"/>
          <p:cNvSpPr txBox="1"/>
          <p:nvPr/>
        </p:nvSpPr>
        <p:spPr>
          <a:xfrm>
            <a:off x="1248583" y="4041727"/>
            <a:ext cx="234702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x 6 image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3" name="Google Shape;273;p39"/>
          <p:cNvGraphicFramePr/>
          <p:nvPr/>
        </p:nvGraphicFramePr>
        <p:xfrm>
          <a:off x="5563892" y="358804"/>
          <a:ext cx="1622175" cy="1028760"/>
        </p:xfrm>
        <a:graphic>
          <a:graphicData uri="http://schemas.openxmlformats.org/drawingml/2006/table">
            <a:tbl>
              <a:tblPr firstRow="1" bandRow="1">
                <a:noFill/>
                <a:tableStyleId>{8F0B6620-19E9-44E9-A20E-BD4BD65F0AF1}</a:tableStyleId>
              </a:tblPr>
              <a:tblGrid>
                <a:gridCol w="54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F2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F2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 dirty="0"/>
                        <a:t>-1</a:t>
                      </a:r>
                      <a:endParaRPr sz="1800" u="none" strike="noStrike" cap="none" dirty="0"/>
                    </a:p>
                  </a:txBody>
                  <a:tcPr marL="91450" marR="91450" marT="34300" marB="3430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 dirty="0"/>
                        <a:t>1</a:t>
                      </a:r>
                      <a:endParaRPr sz="1800" u="none" strike="noStrike" cap="none" dirty="0"/>
                    </a:p>
                  </a:txBody>
                  <a:tcPr marL="91450" marR="91450" marT="34300" marB="34300">
                    <a:solidFill>
                      <a:srgbClr val="F2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4" name="Google Shape;274;p39"/>
          <p:cNvSpPr txBox="1"/>
          <p:nvPr/>
        </p:nvSpPr>
        <p:spPr>
          <a:xfrm>
            <a:off x="7186046" y="700029"/>
            <a:ext cx="144812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9"/>
          <p:cNvSpPr/>
          <p:nvPr/>
        </p:nvSpPr>
        <p:spPr>
          <a:xfrm>
            <a:off x="985111" y="1799296"/>
            <a:ext cx="1417126" cy="103689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9"/>
          <p:cNvSpPr/>
          <p:nvPr/>
        </p:nvSpPr>
        <p:spPr>
          <a:xfrm>
            <a:off x="4722062" y="2090987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9"/>
          <p:cNvSpPr/>
          <p:nvPr/>
        </p:nvSpPr>
        <p:spPr>
          <a:xfrm>
            <a:off x="5563891" y="2090987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9"/>
          <p:cNvSpPr/>
          <p:nvPr/>
        </p:nvSpPr>
        <p:spPr>
          <a:xfrm>
            <a:off x="6405720" y="2090987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9"/>
          <p:cNvSpPr/>
          <p:nvPr/>
        </p:nvSpPr>
        <p:spPr>
          <a:xfrm>
            <a:off x="7247549" y="2090987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9"/>
          <p:cNvSpPr/>
          <p:nvPr/>
        </p:nvSpPr>
        <p:spPr>
          <a:xfrm>
            <a:off x="4722062" y="2691062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9"/>
          <p:cNvSpPr/>
          <p:nvPr/>
        </p:nvSpPr>
        <p:spPr>
          <a:xfrm>
            <a:off x="5563891" y="2691062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9"/>
          <p:cNvSpPr/>
          <p:nvPr/>
        </p:nvSpPr>
        <p:spPr>
          <a:xfrm>
            <a:off x="6405720" y="2691062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9"/>
          <p:cNvSpPr/>
          <p:nvPr/>
        </p:nvSpPr>
        <p:spPr>
          <a:xfrm>
            <a:off x="7247549" y="2691062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9"/>
          <p:cNvSpPr/>
          <p:nvPr/>
        </p:nvSpPr>
        <p:spPr>
          <a:xfrm>
            <a:off x="4722062" y="333439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9"/>
          <p:cNvSpPr/>
          <p:nvPr/>
        </p:nvSpPr>
        <p:spPr>
          <a:xfrm>
            <a:off x="5563891" y="333439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9"/>
          <p:cNvSpPr/>
          <p:nvPr/>
        </p:nvSpPr>
        <p:spPr>
          <a:xfrm>
            <a:off x="6405720" y="333439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9"/>
          <p:cNvSpPr/>
          <p:nvPr/>
        </p:nvSpPr>
        <p:spPr>
          <a:xfrm>
            <a:off x="7247549" y="333439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9"/>
          <p:cNvSpPr/>
          <p:nvPr/>
        </p:nvSpPr>
        <p:spPr>
          <a:xfrm>
            <a:off x="4732036" y="394485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5563891" y="3934466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6405720" y="3934466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7247549" y="3934466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9"/>
          <p:cNvSpPr/>
          <p:nvPr/>
        </p:nvSpPr>
        <p:spPr>
          <a:xfrm>
            <a:off x="1484714" y="1799296"/>
            <a:ext cx="1417126" cy="103689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1930824" y="1801655"/>
            <a:ext cx="1417126" cy="103689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2432953" y="1804013"/>
            <a:ext cx="1417126" cy="103689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9"/>
          <p:cNvSpPr/>
          <p:nvPr/>
        </p:nvSpPr>
        <p:spPr>
          <a:xfrm>
            <a:off x="985111" y="2107679"/>
            <a:ext cx="1417126" cy="103689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9"/>
          <p:cNvSpPr/>
          <p:nvPr/>
        </p:nvSpPr>
        <p:spPr>
          <a:xfrm>
            <a:off x="1167364" y="1299400"/>
            <a:ext cx="120712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stride=1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9"/>
          <p:cNvSpPr/>
          <p:nvPr/>
        </p:nvSpPr>
        <p:spPr>
          <a:xfrm>
            <a:off x="2432953" y="2825638"/>
            <a:ext cx="1417126" cy="103689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9"/>
          <p:cNvSpPr/>
          <p:nvPr/>
        </p:nvSpPr>
        <p:spPr>
          <a:xfrm>
            <a:off x="5563890" y="358804"/>
            <a:ext cx="524489" cy="341225"/>
          </a:xfrm>
          <a:prstGeom prst="rect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9"/>
          <p:cNvSpPr/>
          <p:nvPr/>
        </p:nvSpPr>
        <p:spPr>
          <a:xfrm>
            <a:off x="6120535" y="702540"/>
            <a:ext cx="524489" cy="341225"/>
          </a:xfrm>
          <a:prstGeom prst="rect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9"/>
          <p:cNvSpPr/>
          <p:nvPr/>
        </p:nvSpPr>
        <p:spPr>
          <a:xfrm>
            <a:off x="6645024" y="1054281"/>
            <a:ext cx="524489" cy="341225"/>
          </a:xfrm>
          <a:prstGeom prst="rect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Google Shape;301;p39"/>
          <p:cNvCxnSpPr/>
          <p:nvPr/>
        </p:nvCxnSpPr>
        <p:spPr>
          <a:xfrm>
            <a:off x="5563890" y="358804"/>
            <a:ext cx="1605623" cy="1036702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2" name="Google Shape;302;p39"/>
          <p:cNvSpPr/>
          <p:nvPr/>
        </p:nvSpPr>
        <p:spPr>
          <a:xfrm>
            <a:off x="4713060" y="2089403"/>
            <a:ext cx="729002" cy="531199"/>
          </a:xfrm>
          <a:prstGeom prst="rect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9"/>
          <p:cNvSpPr/>
          <p:nvPr/>
        </p:nvSpPr>
        <p:spPr>
          <a:xfrm>
            <a:off x="4732036" y="3946939"/>
            <a:ext cx="729002" cy="531199"/>
          </a:xfrm>
          <a:prstGeom prst="rect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p39"/>
          <p:cNvCxnSpPr/>
          <p:nvPr/>
        </p:nvCxnSpPr>
        <p:spPr>
          <a:xfrm>
            <a:off x="929397" y="1819339"/>
            <a:ext cx="1605623" cy="1036702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5" name="Google Shape;305;p39"/>
          <p:cNvCxnSpPr/>
          <p:nvPr/>
        </p:nvCxnSpPr>
        <p:spPr>
          <a:xfrm>
            <a:off x="880630" y="2821173"/>
            <a:ext cx="1605623" cy="1036702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7366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dirty="0"/>
              <a:t>CNN – Convolution</a:t>
            </a:r>
            <a:endParaRPr dirty="0"/>
          </a:p>
        </p:txBody>
      </p:sp>
      <p:graphicFrame>
        <p:nvGraphicFramePr>
          <p:cNvPr id="312" name="Google Shape;312;p40"/>
          <p:cNvGraphicFramePr/>
          <p:nvPr/>
        </p:nvGraphicFramePr>
        <p:xfrm>
          <a:off x="985111" y="1799296"/>
          <a:ext cx="2874000" cy="2057520"/>
        </p:xfrm>
        <a:graphic>
          <a:graphicData uri="http://schemas.openxmlformats.org/drawingml/2006/table">
            <a:tbl>
              <a:tblPr firstRow="1" bandRow="1">
                <a:noFill/>
                <a:tableStyleId>{8F0B6620-19E9-44E9-A20E-BD4BD65F0AF1}</a:tableStyleId>
              </a:tblPr>
              <a:tblGrid>
                <a:gridCol w="47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3" name="Google Shape;313;p40"/>
          <p:cNvSpPr txBox="1"/>
          <p:nvPr/>
        </p:nvSpPr>
        <p:spPr>
          <a:xfrm>
            <a:off x="1248583" y="4041727"/>
            <a:ext cx="234702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x 6 image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0"/>
          <p:cNvSpPr/>
          <p:nvPr/>
        </p:nvSpPr>
        <p:spPr>
          <a:xfrm>
            <a:off x="4722062" y="2090987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0"/>
          <p:cNvSpPr/>
          <p:nvPr/>
        </p:nvSpPr>
        <p:spPr>
          <a:xfrm>
            <a:off x="5563891" y="2090987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0"/>
          <p:cNvSpPr/>
          <p:nvPr/>
        </p:nvSpPr>
        <p:spPr>
          <a:xfrm>
            <a:off x="6405720" y="2090987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0"/>
          <p:cNvSpPr/>
          <p:nvPr/>
        </p:nvSpPr>
        <p:spPr>
          <a:xfrm>
            <a:off x="7247549" y="2090987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0"/>
          <p:cNvSpPr/>
          <p:nvPr/>
        </p:nvSpPr>
        <p:spPr>
          <a:xfrm>
            <a:off x="4722062" y="2691062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5563891" y="2691062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0"/>
          <p:cNvSpPr/>
          <p:nvPr/>
        </p:nvSpPr>
        <p:spPr>
          <a:xfrm>
            <a:off x="6405720" y="2691062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0"/>
          <p:cNvSpPr/>
          <p:nvPr/>
        </p:nvSpPr>
        <p:spPr>
          <a:xfrm>
            <a:off x="7247549" y="2691062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0"/>
          <p:cNvSpPr/>
          <p:nvPr/>
        </p:nvSpPr>
        <p:spPr>
          <a:xfrm>
            <a:off x="4722062" y="333439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0"/>
          <p:cNvSpPr/>
          <p:nvPr/>
        </p:nvSpPr>
        <p:spPr>
          <a:xfrm>
            <a:off x="5563891" y="333439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0"/>
          <p:cNvSpPr/>
          <p:nvPr/>
        </p:nvSpPr>
        <p:spPr>
          <a:xfrm>
            <a:off x="6405720" y="333439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0"/>
          <p:cNvSpPr/>
          <p:nvPr/>
        </p:nvSpPr>
        <p:spPr>
          <a:xfrm>
            <a:off x="7247549" y="333439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0"/>
          <p:cNvSpPr/>
          <p:nvPr/>
        </p:nvSpPr>
        <p:spPr>
          <a:xfrm>
            <a:off x="4722062" y="3934466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0"/>
          <p:cNvSpPr/>
          <p:nvPr/>
        </p:nvSpPr>
        <p:spPr>
          <a:xfrm>
            <a:off x="5563891" y="3934466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0"/>
          <p:cNvSpPr/>
          <p:nvPr/>
        </p:nvSpPr>
        <p:spPr>
          <a:xfrm>
            <a:off x="6405720" y="3934466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0"/>
          <p:cNvSpPr/>
          <p:nvPr/>
        </p:nvSpPr>
        <p:spPr>
          <a:xfrm>
            <a:off x="7247549" y="3934466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0" name="Google Shape;330;p40"/>
          <p:cNvGraphicFramePr/>
          <p:nvPr/>
        </p:nvGraphicFramePr>
        <p:xfrm>
          <a:off x="5687103" y="273845"/>
          <a:ext cx="1622175" cy="1028760"/>
        </p:xfrm>
        <a:graphic>
          <a:graphicData uri="http://schemas.openxmlformats.org/drawingml/2006/table">
            <a:tbl>
              <a:tblPr firstRow="1" bandRow="1">
                <a:noFill/>
                <a:tableStyleId>{8F0B6620-19E9-44E9-A20E-BD4BD65F0AF1}</a:tableStyleId>
              </a:tblPr>
              <a:tblGrid>
                <a:gridCol w="54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1" name="Google Shape;331;p40"/>
          <p:cNvSpPr txBox="1"/>
          <p:nvPr/>
        </p:nvSpPr>
        <p:spPr>
          <a:xfrm>
            <a:off x="7309257" y="615070"/>
            <a:ext cx="144812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0"/>
          <p:cNvSpPr/>
          <p:nvPr/>
        </p:nvSpPr>
        <p:spPr>
          <a:xfrm>
            <a:off x="985111" y="1799296"/>
            <a:ext cx="1417126" cy="1036893"/>
          </a:xfrm>
          <a:prstGeom prst="rect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0"/>
          <p:cNvSpPr/>
          <p:nvPr/>
        </p:nvSpPr>
        <p:spPr>
          <a:xfrm>
            <a:off x="1488818" y="1799296"/>
            <a:ext cx="1417126" cy="1036893"/>
          </a:xfrm>
          <a:prstGeom prst="rect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0"/>
          <p:cNvSpPr/>
          <p:nvPr/>
        </p:nvSpPr>
        <p:spPr>
          <a:xfrm>
            <a:off x="1930824" y="1800629"/>
            <a:ext cx="1417126" cy="1036893"/>
          </a:xfrm>
          <a:prstGeom prst="rect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0"/>
          <p:cNvSpPr/>
          <p:nvPr/>
        </p:nvSpPr>
        <p:spPr>
          <a:xfrm>
            <a:off x="2406593" y="1799296"/>
            <a:ext cx="1417126" cy="1036893"/>
          </a:xfrm>
          <a:prstGeom prst="rect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0"/>
          <p:cNvSpPr/>
          <p:nvPr/>
        </p:nvSpPr>
        <p:spPr>
          <a:xfrm>
            <a:off x="985111" y="2107679"/>
            <a:ext cx="1417126" cy="1036893"/>
          </a:xfrm>
          <a:prstGeom prst="rect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0"/>
          <p:cNvSpPr/>
          <p:nvPr/>
        </p:nvSpPr>
        <p:spPr>
          <a:xfrm>
            <a:off x="4905599" y="2247147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0"/>
          <p:cNvSpPr/>
          <p:nvPr/>
        </p:nvSpPr>
        <p:spPr>
          <a:xfrm>
            <a:off x="5747428" y="2247147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0"/>
          <p:cNvSpPr/>
          <p:nvPr/>
        </p:nvSpPr>
        <p:spPr>
          <a:xfrm>
            <a:off x="6589257" y="2247147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0"/>
          <p:cNvSpPr/>
          <p:nvPr/>
        </p:nvSpPr>
        <p:spPr>
          <a:xfrm>
            <a:off x="7431086" y="2247147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0"/>
          <p:cNvSpPr/>
          <p:nvPr/>
        </p:nvSpPr>
        <p:spPr>
          <a:xfrm>
            <a:off x="4905599" y="2847222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0"/>
          <p:cNvSpPr/>
          <p:nvPr/>
        </p:nvSpPr>
        <p:spPr>
          <a:xfrm>
            <a:off x="5747428" y="2847222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0"/>
          <p:cNvSpPr/>
          <p:nvPr/>
        </p:nvSpPr>
        <p:spPr>
          <a:xfrm>
            <a:off x="6589257" y="2847222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0"/>
          <p:cNvSpPr/>
          <p:nvPr/>
        </p:nvSpPr>
        <p:spPr>
          <a:xfrm>
            <a:off x="7431086" y="2847222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0"/>
          <p:cNvSpPr/>
          <p:nvPr/>
        </p:nvSpPr>
        <p:spPr>
          <a:xfrm>
            <a:off x="4905599" y="3490551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0"/>
          <p:cNvSpPr/>
          <p:nvPr/>
        </p:nvSpPr>
        <p:spPr>
          <a:xfrm>
            <a:off x="5747428" y="3490551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0"/>
          <p:cNvSpPr/>
          <p:nvPr/>
        </p:nvSpPr>
        <p:spPr>
          <a:xfrm>
            <a:off x="6589257" y="3490551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0"/>
          <p:cNvSpPr/>
          <p:nvPr/>
        </p:nvSpPr>
        <p:spPr>
          <a:xfrm>
            <a:off x="7431086" y="3490551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0"/>
          <p:cNvSpPr/>
          <p:nvPr/>
        </p:nvSpPr>
        <p:spPr>
          <a:xfrm>
            <a:off x="4905599" y="4090626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5747428" y="4090626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0"/>
          <p:cNvSpPr/>
          <p:nvPr/>
        </p:nvSpPr>
        <p:spPr>
          <a:xfrm>
            <a:off x="6589257" y="4090626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0"/>
          <p:cNvSpPr/>
          <p:nvPr/>
        </p:nvSpPr>
        <p:spPr>
          <a:xfrm>
            <a:off x="7431086" y="4090626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4710287" y="1353907"/>
            <a:ext cx="3899647" cy="71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Do the same process for every filter</a:t>
            </a:r>
            <a:endParaRPr sz="2400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0"/>
          <p:cNvSpPr/>
          <p:nvPr/>
        </p:nvSpPr>
        <p:spPr>
          <a:xfrm>
            <a:off x="2415409" y="2837498"/>
            <a:ext cx="1417126" cy="1036893"/>
          </a:xfrm>
          <a:prstGeom prst="rect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0"/>
          <p:cNvSpPr/>
          <p:nvPr/>
        </p:nvSpPr>
        <p:spPr>
          <a:xfrm>
            <a:off x="1167364" y="1299400"/>
            <a:ext cx="120712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stride=1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5415744" y="4630626"/>
            <a:ext cx="234702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 x 4 image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5315799" y="3039513"/>
            <a:ext cx="2320707" cy="729347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09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CNN – Max Pooling</a:t>
            </a:r>
            <a:endParaRPr/>
          </a:p>
        </p:txBody>
      </p:sp>
      <p:sp>
        <p:nvSpPr>
          <p:cNvPr id="363" name="Google Shape;363;p41"/>
          <p:cNvSpPr/>
          <p:nvPr/>
        </p:nvSpPr>
        <p:spPr>
          <a:xfrm>
            <a:off x="895269" y="246397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1"/>
          <p:cNvSpPr/>
          <p:nvPr/>
        </p:nvSpPr>
        <p:spPr>
          <a:xfrm>
            <a:off x="1737098" y="246397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1"/>
          <p:cNvSpPr/>
          <p:nvPr/>
        </p:nvSpPr>
        <p:spPr>
          <a:xfrm>
            <a:off x="2578927" y="246397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1"/>
          <p:cNvSpPr/>
          <p:nvPr/>
        </p:nvSpPr>
        <p:spPr>
          <a:xfrm>
            <a:off x="3420756" y="2463971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1"/>
          <p:cNvSpPr/>
          <p:nvPr/>
        </p:nvSpPr>
        <p:spPr>
          <a:xfrm>
            <a:off x="895269" y="3064046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1"/>
          <p:cNvSpPr/>
          <p:nvPr/>
        </p:nvSpPr>
        <p:spPr>
          <a:xfrm>
            <a:off x="1737098" y="3064046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2578927" y="3064046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3420756" y="3064046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1"/>
          <p:cNvSpPr/>
          <p:nvPr/>
        </p:nvSpPr>
        <p:spPr>
          <a:xfrm>
            <a:off x="895269" y="3707375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1"/>
          <p:cNvSpPr/>
          <p:nvPr/>
        </p:nvSpPr>
        <p:spPr>
          <a:xfrm>
            <a:off x="1737098" y="3707375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1"/>
          <p:cNvSpPr/>
          <p:nvPr/>
        </p:nvSpPr>
        <p:spPr>
          <a:xfrm>
            <a:off x="2578927" y="3707375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1"/>
          <p:cNvSpPr/>
          <p:nvPr/>
        </p:nvSpPr>
        <p:spPr>
          <a:xfrm>
            <a:off x="3420756" y="3707375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1"/>
          <p:cNvSpPr/>
          <p:nvPr/>
        </p:nvSpPr>
        <p:spPr>
          <a:xfrm>
            <a:off x="895269" y="4307450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1"/>
          <p:cNvSpPr/>
          <p:nvPr/>
        </p:nvSpPr>
        <p:spPr>
          <a:xfrm>
            <a:off x="1737098" y="4307450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1"/>
          <p:cNvSpPr/>
          <p:nvPr/>
        </p:nvSpPr>
        <p:spPr>
          <a:xfrm>
            <a:off x="2578927" y="4307450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1"/>
          <p:cNvSpPr/>
          <p:nvPr/>
        </p:nvSpPr>
        <p:spPr>
          <a:xfrm>
            <a:off x="3420756" y="4307450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9" name="Google Shape;379;p41"/>
          <p:cNvGraphicFramePr/>
          <p:nvPr/>
        </p:nvGraphicFramePr>
        <p:xfrm>
          <a:off x="5711842" y="1213049"/>
          <a:ext cx="1622175" cy="1028760"/>
        </p:xfrm>
        <a:graphic>
          <a:graphicData uri="http://schemas.openxmlformats.org/drawingml/2006/table">
            <a:tbl>
              <a:tblPr firstRow="1" bandRow="1">
                <a:noFill/>
                <a:tableStyleId>{8F0B6620-19E9-44E9-A20E-BD4BD65F0AF1}</a:tableStyleId>
              </a:tblPr>
              <a:tblGrid>
                <a:gridCol w="54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0" name="Google Shape;380;p41"/>
          <p:cNvSpPr txBox="1"/>
          <p:nvPr/>
        </p:nvSpPr>
        <p:spPr>
          <a:xfrm>
            <a:off x="7200612" y="1564969"/>
            <a:ext cx="144812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1"/>
          <p:cNvSpPr/>
          <p:nvPr/>
        </p:nvSpPr>
        <p:spPr>
          <a:xfrm>
            <a:off x="5064249" y="2515635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1"/>
          <p:cNvSpPr/>
          <p:nvPr/>
        </p:nvSpPr>
        <p:spPr>
          <a:xfrm>
            <a:off x="5906078" y="2515635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1"/>
          <p:cNvSpPr/>
          <p:nvPr/>
        </p:nvSpPr>
        <p:spPr>
          <a:xfrm>
            <a:off x="6747907" y="2515635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1"/>
          <p:cNvSpPr/>
          <p:nvPr/>
        </p:nvSpPr>
        <p:spPr>
          <a:xfrm>
            <a:off x="7589736" y="2515635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1"/>
          <p:cNvSpPr/>
          <p:nvPr/>
        </p:nvSpPr>
        <p:spPr>
          <a:xfrm>
            <a:off x="5064249" y="3115710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1"/>
          <p:cNvSpPr/>
          <p:nvPr/>
        </p:nvSpPr>
        <p:spPr>
          <a:xfrm>
            <a:off x="5906078" y="3115710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1"/>
          <p:cNvSpPr/>
          <p:nvPr/>
        </p:nvSpPr>
        <p:spPr>
          <a:xfrm>
            <a:off x="6747907" y="3115710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1"/>
          <p:cNvSpPr/>
          <p:nvPr/>
        </p:nvSpPr>
        <p:spPr>
          <a:xfrm>
            <a:off x="7589736" y="3115710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1"/>
          <p:cNvSpPr/>
          <p:nvPr/>
        </p:nvSpPr>
        <p:spPr>
          <a:xfrm>
            <a:off x="5064249" y="3759039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1"/>
          <p:cNvSpPr/>
          <p:nvPr/>
        </p:nvSpPr>
        <p:spPr>
          <a:xfrm>
            <a:off x="5906078" y="3759039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1"/>
          <p:cNvSpPr/>
          <p:nvPr/>
        </p:nvSpPr>
        <p:spPr>
          <a:xfrm>
            <a:off x="6747907" y="3759039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1"/>
          <p:cNvSpPr/>
          <p:nvPr/>
        </p:nvSpPr>
        <p:spPr>
          <a:xfrm>
            <a:off x="7589736" y="3759039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1"/>
          <p:cNvSpPr/>
          <p:nvPr/>
        </p:nvSpPr>
        <p:spPr>
          <a:xfrm>
            <a:off x="5064249" y="4359114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1"/>
          <p:cNvSpPr/>
          <p:nvPr/>
        </p:nvSpPr>
        <p:spPr>
          <a:xfrm>
            <a:off x="5906078" y="4359114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1"/>
          <p:cNvSpPr/>
          <p:nvPr/>
        </p:nvSpPr>
        <p:spPr>
          <a:xfrm>
            <a:off x="6747907" y="4359114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1"/>
          <p:cNvSpPr/>
          <p:nvPr/>
        </p:nvSpPr>
        <p:spPr>
          <a:xfrm>
            <a:off x="7589736" y="4359114"/>
            <a:ext cx="720000" cy="540000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7" name="Google Shape;397;p41"/>
          <p:cNvGraphicFramePr/>
          <p:nvPr/>
        </p:nvGraphicFramePr>
        <p:xfrm>
          <a:off x="1706936" y="1213049"/>
          <a:ext cx="1622175" cy="1028760"/>
        </p:xfrm>
        <a:graphic>
          <a:graphicData uri="http://schemas.openxmlformats.org/drawingml/2006/table">
            <a:tbl>
              <a:tblPr firstRow="1" bandRow="1">
                <a:noFill/>
                <a:tableStyleId>{8F0B6620-19E9-44E9-A20E-BD4BD65F0AF1}</a:tableStyleId>
              </a:tblPr>
              <a:tblGrid>
                <a:gridCol w="54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F2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F2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F2DA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34300" marB="34300">
                    <a:solidFill>
                      <a:srgbClr val="F2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8" name="Google Shape;398;p41"/>
          <p:cNvSpPr txBox="1"/>
          <p:nvPr/>
        </p:nvSpPr>
        <p:spPr>
          <a:xfrm>
            <a:off x="3329090" y="1554275"/>
            <a:ext cx="1448123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1"/>
          <p:cNvSpPr/>
          <p:nvPr/>
        </p:nvSpPr>
        <p:spPr>
          <a:xfrm>
            <a:off x="895269" y="2463971"/>
            <a:ext cx="1561830" cy="11400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1"/>
          <p:cNvSpPr/>
          <p:nvPr/>
        </p:nvSpPr>
        <p:spPr>
          <a:xfrm>
            <a:off x="2578926" y="2463971"/>
            <a:ext cx="1561830" cy="11400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1"/>
          <p:cNvSpPr/>
          <p:nvPr/>
        </p:nvSpPr>
        <p:spPr>
          <a:xfrm>
            <a:off x="895269" y="3705643"/>
            <a:ext cx="1561830" cy="11400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1"/>
          <p:cNvSpPr/>
          <p:nvPr/>
        </p:nvSpPr>
        <p:spPr>
          <a:xfrm>
            <a:off x="2578926" y="3705643"/>
            <a:ext cx="1561830" cy="11400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1"/>
          <p:cNvSpPr/>
          <p:nvPr/>
        </p:nvSpPr>
        <p:spPr>
          <a:xfrm>
            <a:off x="5064250" y="2494008"/>
            <a:ext cx="1561830" cy="114007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1"/>
          <p:cNvSpPr/>
          <p:nvPr/>
        </p:nvSpPr>
        <p:spPr>
          <a:xfrm>
            <a:off x="6747907" y="2494008"/>
            <a:ext cx="1561830" cy="114007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1"/>
          <p:cNvSpPr/>
          <p:nvPr/>
        </p:nvSpPr>
        <p:spPr>
          <a:xfrm>
            <a:off x="5064250" y="3735680"/>
            <a:ext cx="1561830" cy="114007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1"/>
          <p:cNvSpPr/>
          <p:nvPr/>
        </p:nvSpPr>
        <p:spPr>
          <a:xfrm>
            <a:off x="6747907" y="3735680"/>
            <a:ext cx="1561830" cy="114007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41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CNN – Max Pooling</a:t>
            </a:r>
            <a:endParaRPr/>
          </a:p>
        </p:txBody>
      </p:sp>
      <p:graphicFrame>
        <p:nvGraphicFramePr>
          <p:cNvPr id="413" name="Google Shape;413;p42"/>
          <p:cNvGraphicFramePr/>
          <p:nvPr/>
        </p:nvGraphicFramePr>
        <p:xfrm>
          <a:off x="338635" y="1877593"/>
          <a:ext cx="2874000" cy="2057520"/>
        </p:xfrm>
        <a:graphic>
          <a:graphicData uri="http://schemas.openxmlformats.org/drawingml/2006/table">
            <a:tbl>
              <a:tblPr firstRow="1" bandRow="1">
                <a:noFill/>
                <a:tableStyleId>{8F0B6620-19E9-44E9-A20E-BD4BD65F0AF1}</a:tableStyleId>
              </a:tblPr>
              <a:tblGrid>
                <a:gridCol w="47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4" name="Google Shape;414;p42"/>
          <p:cNvSpPr txBox="1"/>
          <p:nvPr/>
        </p:nvSpPr>
        <p:spPr>
          <a:xfrm>
            <a:off x="602107" y="4120024"/>
            <a:ext cx="234702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x 6 image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2"/>
          <p:cNvSpPr/>
          <p:nvPr/>
        </p:nvSpPr>
        <p:spPr>
          <a:xfrm>
            <a:off x="6598679" y="2315128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2"/>
          <p:cNvSpPr/>
          <p:nvPr/>
        </p:nvSpPr>
        <p:spPr>
          <a:xfrm>
            <a:off x="7570286" y="2315128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2"/>
          <p:cNvSpPr/>
          <p:nvPr/>
        </p:nvSpPr>
        <p:spPr>
          <a:xfrm>
            <a:off x="7570286" y="3146352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2"/>
          <p:cNvSpPr/>
          <p:nvPr/>
        </p:nvSpPr>
        <p:spPr>
          <a:xfrm>
            <a:off x="6598679" y="3146352"/>
            <a:ext cx="720000" cy="540000"/>
          </a:xfrm>
          <a:prstGeom prst="ellipse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2"/>
          <p:cNvSpPr/>
          <p:nvPr/>
        </p:nvSpPr>
        <p:spPr>
          <a:xfrm>
            <a:off x="6788771" y="2477697"/>
            <a:ext cx="720000" cy="5400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2"/>
          <p:cNvSpPr/>
          <p:nvPr/>
        </p:nvSpPr>
        <p:spPr>
          <a:xfrm>
            <a:off x="7795350" y="2460971"/>
            <a:ext cx="720000" cy="5400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2"/>
          <p:cNvSpPr/>
          <p:nvPr/>
        </p:nvSpPr>
        <p:spPr>
          <a:xfrm>
            <a:off x="7795350" y="3264135"/>
            <a:ext cx="720000" cy="5400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2"/>
          <p:cNvSpPr/>
          <p:nvPr/>
        </p:nvSpPr>
        <p:spPr>
          <a:xfrm>
            <a:off x="6803112" y="3266003"/>
            <a:ext cx="720000" cy="5400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2"/>
          <p:cNvSpPr txBox="1"/>
          <p:nvPr/>
        </p:nvSpPr>
        <p:spPr>
          <a:xfrm>
            <a:off x="6425893" y="3889462"/>
            <a:ext cx="2347025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x 2 image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2"/>
          <p:cNvSpPr txBox="1"/>
          <p:nvPr/>
        </p:nvSpPr>
        <p:spPr>
          <a:xfrm>
            <a:off x="6436727" y="4274932"/>
            <a:ext cx="2267117" cy="71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Each filter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is a channel</a:t>
            </a:r>
            <a:endParaRPr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2"/>
          <p:cNvSpPr/>
          <p:nvPr/>
        </p:nvSpPr>
        <p:spPr>
          <a:xfrm>
            <a:off x="3152252" y="2047006"/>
            <a:ext cx="859387" cy="63523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2"/>
          <p:cNvSpPr txBox="1"/>
          <p:nvPr/>
        </p:nvSpPr>
        <p:spPr>
          <a:xfrm>
            <a:off x="6436727" y="1467965"/>
            <a:ext cx="2280720" cy="71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image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smaller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2"/>
          <p:cNvSpPr/>
          <p:nvPr/>
        </p:nvSpPr>
        <p:spPr>
          <a:xfrm>
            <a:off x="4014707" y="1957870"/>
            <a:ext cx="1375221" cy="800293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367D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2"/>
          <p:cNvSpPr/>
          <p:nvPr/>
        </p:nvSpPr>
        <p:spPr>
          <a:xfrm>
            <a:off x="4011639" y="3140994"/>
            <a:ext cx="1378290" cy="800293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Pooling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2"/>
          <p:cNvSpPr/>
          <p:nvPr/>
        </p:nvSpPr>
        <p:spPr>
          <a:xfrm>
            <a:off x="5378125" y="3216921"/>
            <a:ext cx="859387" cy="63523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2"/>
          <p:cNvSpPr/>
          <p:nvPr/>
        </p:nvSpPr>
        <p:spPr>
          <a:xfrm rot="5400000">
            <a:off x="4516432" y="2533157"/>
            <a:ext cx="368701" cy="8469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50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Flatten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1343259" y="1855154"/>
            <a:ext cx="1457411" cy="1537023"/>
            <a:chOff x="758373" y="2759289"/>
            <a:chExt cx="1943214" cy="2049364"/>
          </a:xfrm>
        </p:grpSpPr>
        <p:sp>
          <p:nvSpPr>
            <p:cNvPr id="6" name="橢圓 5"/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>
                <a:buClrTx/>
              </a:pPr>
              <a:r>
                <a:rPr lang="en-US" altLang="zh-TW" sz="1800" kern="1200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rPr>
                <a:t>3</a:t>
              </a:r>
              <a:endParaRPr lang="zh-TW" altLang="en-US" sz="1800" kern="12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>
                <a:buClrTx/>
              </a:pPr>
              <a:r>
                <a:rPr lang="en-US" altLang="zh-TW" sz="1800" kern="1200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rPr>
                <a:t>0</a:t>
              </a:r>
              <a:endParaRPr lang="zh-TW" altLang="en-US" sz="1800" kern="12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>
                <a:buClrTx/>
              </a:pPr>
              <a:r>
                <a:rPr lang="en-US" altLang="zh-TW" sz="1800" kern="1200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rPr>
                <a:t>1</a:t>
              </a:r>
              <a:endParaRPr lang="zh-TW" altLang="en-US" sz="1800" kern="12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>
                <a:buClrTx/>
              </a:pPr>
              <a:r>
                <a:rPr lang="en-US" altLang="zh-TW" sz="1800" kern="1200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rPr>
                <a:t>3</a:t>
              </a:r>
              <a:endParaRPr lang="zh-TW" altLang="en-US" sz="1800" kern="12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>
                <a:buClrTx/>
              </a:pPr>
              <a:r>
                <a:rPr lang="en-US" altLang="zh-TW" sz="1800" kern="1200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rPr>
                <a:t>-1</a:t>
              </a:r>
              <a:endParaRPr lang="zh-TW" altLang="en-US" sz="1800" kern="12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>
                <a:buClrTx/>
              </a:pPr>
              <a:r>
                <a:rPr lang="en-US" altLang="zh-TW" sz="1800" kern="1200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rPr>
                <a:t>1</a:t>
              </a:r>
              <a:endParaRPr lang="zh-TW" altLang="en-US" sz="1800" kern="12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>
                <a:buClrTx/>
              </a:pPr>
              <a:r>
                <a:rPr lang="en-US" altLang="zh-TW" sz="1800" kern="1200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rPr>
                <a:t>3</a:t>
              </a:r>
              <a:endParaRPr lang="zh-TW" altLang="en-US" sz="1800" kern="12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>
                <a:buClrTx/>
              </a:pPr>
              <a:r>
                <a:rPr lang="en-US" altLang="zh-TW" sz="1800" kern="1200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rPr>
                <a:t>0</a:t>
              </a:r>
              <a:endParaRPr lang="zh-TW" altLang="en-US" sz="1800" kern="12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3024755" y="2927137"/>
            <a:ext cx="10230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buClrTx/>
            </a:pPr>
            <a:r>
              <a:rPr lang="en-US" altLang="zh-TW" sz="2100" kern="1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Flatten</a:t>
            </a:r>
            <a:endParaRPr lang="zh-TW" altLang="en-US" sz="2100" kern="12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4302000" y="146164"/>
            <a:ext cx="540000" cy="54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</a:pPr>
            <a:r>
              <a:rPr lang="en-US" altLang="zh-TW" sz="1800" kern="12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endParaRPr lang="zh-TW" altLang="en-US" sz="18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4302000" y="813288"/>
            <a:ext cx="540000" cy="54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</a:pPr>
            <a:r>
              <a:rPr lang="en-US" altLang="zh-TW" sz="1800" kern="12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0</a:t>
            </a:r>
            <a:endParaRPr lang="zh-TW" altLang="en-US" sz="18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4302000" y="1442463"/>
            <a:ext cx="540000" cy="54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</a:pPr>
            <a:r>
              <a:rPr lang="en-US" altLang="zh-TW" sz="1800" kern="12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endParaRPr lang="zh-TW" altLang="en-US" sz="18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4302000" y="2083665"/>
            <a:ext cx="540000" cy="54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</a:pPr>
            <a:r>
              <a:rPr lang="en-US" altLang="zh-TW" sz="1800" kern="12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endParaRPr lang="zh-TW" altLang="en-US" sz="18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4302000" y="2711300"/>
            <a:ext cx="540000" cy="54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</a:pPr>
            <a:r>
              <a:rPr lang="en-US" altLang="zh-TW" sz="1800" kern="12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-1</a:t>
            </a:r>
            <a:endParaRPr lang="zh-TW" altLang="en-US" sz="18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4302000" y="3302067"/>
            <a:ext cx="540000" cy="54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</a:pPr>
            <a:r>
              <a:rPr lang="en-US" altLang="zh-TW" sz="1800" kern="12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endParaRPr lang="zh-TW" altLang="en-US" sz="18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4302000" y="3903434"/>
            <a:ext cx="540000" cy="54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</a:pPr>
            <a:r>
              <a:rPr lang="en-US" altLang="zh-TW" sz="1800" kern="12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0</a:t>
            </a:r>
            <a:endParaRPr lang="zh-TW" altLang="en-US" sz="18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4302000" y="4521957"/>
            <a:ext cx="540000" cy="54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</a:pPr>
            <a:r>
              <a:rPr lang="en-US" altLang="zh-TW" sz="1800" kern="12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endParaRPr lang="zh-TW" altLang="en-US" sz="18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4883735" y="2392978"/>
            <a:ext cx="418709" cy="5465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</a:pPr>
            <a:endParaRPr lang="zh-TW" altLang="en-US" sz="1350" kern="120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3" name="向右箭號 32"/>
          <p:cNvSpPr/>
          <p:nvPr/>
        </p:nvSpPr>
        <p:spPr>
          <a:xfrm>
            <a:off x="6748144" y="2564304"/>
            <a:ext cx="418709" cy="5465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</a:pPr>
            <a:endParaRPr lang="zh-TW" altLang="en-US" sz="1350" kern="120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5344179" y="2043211"/>
            <a:ext cx="2401108" cy="2272296"/>
            <a:chOff x="-2630921" y="4440114"/>
            <a:chExt cx="3201477" cy="3029728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-2630921" y="4440114"/>
              <a:ext cx="3201477" cy="1701788"/>
            </a:xfrm>
            <a:prstGeom prst="rect">
              <a:avLst/>
            </a:prstGeom>
          </p:spPr>
        </p:pic>
        <p:sp>
          <p:nvSpPr>
            <p:cNvPr id="31" name="文字方塊 30"/>
            <p:cNvSpPr txBox="1"/>
            <p:nvPr/>
          </p:nvSpPr>
          <p:spPr>
            <a:xfrm>
              <a:off x="-2630921" y="6238735"/>
              <a:ext cx="2906568" cy="123110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342900">
                <a:buClrTx/>
              </a:pPr>
              <a:r>
                <a:rPr lang="en-US" altLang="zh-TW" sz="1800" kern="1200" dirty="0">
                  <a:solidFill>
                    <a:prstClr val="white"/>
                  </a:solidFill>
                  <a:latin typeface="Calibri" panose="020F0502020204030204"/>
                  <a:ea typeface="新細明體" panose="02020500000000000000" pitchFamily="18" charset="-120"/>
                </a:rPr>
                <a:t>Fully Connected Feedforward network</a:t>
              </a:r>
              <a:endParaRPr lang="zh-TW" altLang="en-US" sz="1800" kern="12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34" name="向右箭號 33"/>
          <p:cNvSpPr/>
          <p:nvPr/>
        </p:nvSpPr>
        <p:spPr>
          <a:xfrm>
            <a:off x="2887265" y="2401533"/>
            <a:ext cx="1374507" cy="5465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</a:pPr>
            <a:endParaRPr lang="zh-TW" altLang="en-US" sz="1350" kern="120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683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5" grpId="0" animBg="1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4.4 </a:t>
            </a:r>
            <a:r>
              <a:rPr lang="zh-TW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architecture</a:t>
            </a:r>
            <a:endParaRPr sz="4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8" y="1505168"/>
            <a:ext cx="8719254" cy="2643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latin typeface="Microsoft JhengHei"/>
                <a:ea typeface="Microsoft JhengHei"/>
                <a:cs typeface="Microsoft JhengHei"/>
                <a:sym typeface="Microsoft JhengHei"/>
              </a:rPr>
              <a:t>目錄</a:t>
            </a:r>
            <a:endParaRPr sz="6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4907725" y="1156650"/>
            <a:ext cx="3942600" cy="2830200"/>
          </a:xfrm>
          <a:prstGeom prst="rect">
            <a:avLst/>
          </a:prstGeom>
        </p:spPr>
        <p:txBody>
          <a:bodyPr spcFirstLastPara="1" wrap="square" lIns="91425" tIns="91425" rIns="0" bIns="0" anchor="t" anchorCtr="0">
            <a:noAutofit/>
          </a:bodyPr>
          <a:lstStyle/>
          <a:p>
            <a:pPr marL="460800" lvl="0" indent="-382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AutoNum type="arabicPeriod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安裝Anaconda環境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60800" lvl="0" indent="-382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AutoNum type="arabicPeriod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建立虛擬環境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60800" lvl="0" indent="-382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AutoNum type="arabicPeriod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安裝</a:t>
            </a: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TensorFlow 、 Keras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60800" lvl="0" indent="-382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AutoNum type="arabicPeriod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手寫辨識範例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60800" lvl="0" indent="-382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AutoNum type="arabicPeriod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作業要求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>
            <a:spLocks noGrp="1"/>
          </p:cNvSpPr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4.5 </a:t>
            </a:r>
            <a:r>
              <a:rPr lang="zh-TW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sz="4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99" y="1532986"/>
            <a:ext cx="8582868" cy="300878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>
            <a:spLocks noGrp="1"/>
          </p:cNvSpPr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TW" sz="4800" dirty="0"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lang="zh-TW" sz="4800" dirty="0"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en-US" altLang="zh-TW" sz="4800" dirty="0"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lang="zh-TW" sz="48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4400" dirty="0">
                <a:solidFill>
                  <a:srgbClr val="FFFFFF"/>
                </a:solidFill>
                <a:latin typeface="Arial"/>
                <a:ea typeface="Microsoft JhengHei"/>
                <a:cs typeface="Arial"/>
                <a:sym typeface="Arial"/>
              </a:rPr>
              <a:t>訓練結果</a:t>
            </a:r>
            <a:endParaRPr sz="4800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2" y="1777080"/>
            <a:ext cx="8823096" cy="31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75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"/>
          <p:cNvSpPr txBox="1">
            <a:spLocks noGrp="1"/>
          </p:cNvSpPr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4.5 著名的CNN Model</a:t>
            </a:r>
            <a:endParaRPr sz="4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8" name="Google Shape;448;p45"/>
          <p:cNvSpPr txBox="1"/>
          <p:nvPr/>
        </p:nvSpPr>
        <p:spPr>
          <a:xfrm>
            <a:off x="835625" y="1584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200" dirty="0"/>
              <a:t>•AlexNet</a:t>
            </a:r>
            <a:endParaRPr sz="3200"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200" dirty="0"/>
              <a:t>•VGGNet</a:t>
            </a:r>
            <a:endParaRPr sz="3200"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200" dirty="0"/>
              <a:t>•Inception Net</a:t>
            </a:r>
            <a:endParaRPr sz="3200"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200" dirty="0"/>
              <a:t>•ResNet</a:t>
            </a:r>
            <a:endParaRPr sz="3200" dirty="0"/>
          </a:p>
        </p:txBody>
      </p:sp>
      <p:sp>
        <p:nvSpPr>
          <p:cNvPr id="449" name="Google Shape;449;p45"/>
          <p:cNvSpPr txBox="1"/>
          <p:nvPr/>
        </p:nvSpPr>
        <p:spPr>
          <a:xfrm>
            <a:off x="4572000" y="4650300"/>
            <a:ext cx="4572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accent5"/>
                </a:solidFill>
                <a:hlinkClick r:id="rId3"/>
              </a:rPr>
              <a:t>https://www.leiphone.com/news/201802/31oWxcSnayBIUJhE.html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"/>
          <p:cNvSpPr txBox="1">
            <a:spLocks noGrp="1"/>
          </p:cNvSpPr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4.5 How to call</a:t>
            </a:r>
            <a:endParaRPr sz="48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55" name="Google Shape;455;p46"/>
          <p:cNvPicPr preferRelativeResize="0"/>
          <p:nvPr/>
        </p:nvPicPr>
        <p:blipFill rotWithShape="1">
          <a:blip r:embed="rId3">
            <a:alphaModFix/>
          </a:blip>
          <a:srcRect l="950" r="-950"/>
          <a:stretch/>
        </p:blipFill>
        <p:spPr>
          <a:xfrm>
            <a:off x="124850" y="1482538"/>
            <a:ext cx="9144001" cy="165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0" y="3493699"/>
            <a:ext cx="5922326" cy="15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6"/>
          <p:cNvSpPr txBox="1"/>
          <p:nvPr/>
        </p:nvSpPr>
        <p:spPr>
          <a:xfrm>
            <a:off x="124850" y="2840125"/>
            <a:ext cx="42978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7"/>
          <p:cNvSpPr txBox="1">
            <a:spLocks noGrp="1"/>
          </p:cNvSpPr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 dirty="0">
                <a:latin typeface="Microsoft JhengHei"/>
                <a:ea typeface="Microsoft JhengHei"/>
                <a:cs typeface="Microsoft JhengHei"/>
                <a:sym typeface="Microsoft JhengHei"/>
              </a:rPr>
              <a:t>5.作業-train a model</a:t>
            </a:r>
            <a:endParaRPr sz="4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3" name="Google Shape;463;p47"/>
          <p:cNvSpPr txBox="1"/>
          <p:nvPr/>
        </p:nvSpPr>
        <p:spPr>
          <a:xfrm>
            <a:off x="642850" y="1700075"/>
            <a:ext cx="7895400" cy="27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200" dirty="0"/>
              <a:t>1. 使用Keras的CNN example 進行訓練</a:t>
            </a:r>
            <a:endParaRPr sz="3200"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200" dirty="0"/>
              <a:t>2.</a:t>
            </a:r>
            <a:r>
              <a:rPr lang="zh-TW" altLang="en-US" sz="3200" dirty="0"/>
              <a:t> 資料集 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cifar10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200" dirty="0"/>
              <a:t>3. </a:t>
            </a:r>
            <a:r>
              <a:rPr lang="zh-TW" altLang="en-US" sz="3200" dirty="0"/>
              <a:t>繳交 </a:t>
            </a:r>
            <a:r>
              <a:rPr lang="en-US" altLang="zh-TW" sz="3200" dirty="0"/>
              <a:t>:</a:t>
            </a:r>
            <a:r>
              <a:rPr lang="zh-TW" altLang="en-US" sz="3200" dirty="0"/>
              <a:t> 程式碼</a:t>
            </a:r>
            <a:r>
              <a:rPr lang="en-US" altLang="zh-TW" sz="3200" dirty="0"/>
              <a:t>(python</a:t>
            </a:r>
            <a:r>
              <a:rPr lang="zh-TW" altLang="en-US" sz="3200" dirty="0"/>
              <a:t>檔</a:t>
            </a:r>
            <a:r>
              <a:rPr lang="en-US" altLang="zh-TW" sz="3200" dirty="0"/>
              <a:t>)</a:t>
            </a:r>
            <a:r>
              <a:rPr lang="zh-TW" altLang="en-US" sz="3200" dirty="0"/>
              <a:t>、心得</a:t>
            </a:r>
            <a:r>
              <a:rPr lang="en-US" altLang="zh-TW" sz="3200" dirty="0"/>
              <a:t>(3~5</a:t>
            </a:r>
            <a:r>
              <a:rPr lang="zh-TW" altLang="en-US" sz="3200" dirty="0"/>
              <a:t>頁</a:t>
            </a:r>
            <a:r>
              <a:rPr lang="en-US" altLang="zh-TW" sz="3200" dirty="0"/>
              <a:t>)</a:t>
            </a:r>
            <a:r>
              <a:rPr lang="zh-TW" altLang="en-US" sz="3200" dirty="0"/>
              <a:t>、訓練結果截圖</a:t>
            </a:r>
            <a:endParaRPr sz="3200"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1"/>
          <p:cNvSpPr txBox="1">
            <a:spLocks noGrp="1"/>
          </p:cNvSpPr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6.作業繳交資訊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89" name="Google Shape;489;p51"/>
          <p:cNvSpPr txBox="1"/>
          <p:nvPr/>
        </p:nvSpPr>
        <p:spPr>
          <a:xfrm>
            <a:off x="642850" y="1700075"/>
            <a:ext cx="7895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200"/>
              <a:buFont typeface="Microsoft JhengHei"/>
              <a:buChar char="●"/>
            </a:pPr>
            <a:r>
              <a:rPr lang="zh-TW" altLang="en-US" sz="3200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</a:t>
            </a:r>
            <a:r>
              <a:rPr lang="en-US" altLang="zh-TW" sz="3200" dirty="0">
                <a:latin typeface="Microsoft JhengHei"/>
                <a:ea typeface="Microsoft JhengHei"/>
                <a:cs typeface="Microsoft JhengHei"/>
                <a:sym typeface="Microsoft JhengHei"/>
              </a:rPr>
              <a:t>LMS(</a:t>
            </a:r>
            <a:r>
              <a:rPr lang="zh-TW" altLang="en-US" sz="3200" dirty="0">
                <a:latin typeface="Microsoft JhengHei"/>
                <a:ea typeface="Microsoft JhengHei"/>
                <a:cs typeface="Microsoft JhengHei"/>
                <a:sym typeface="Microsoft JhengHei"/>
              </a:rPr>
              <a:t>繳交壓縮檔</a:t>
            </a:r>
            <a:r>
              <a:rPr lang="en-US" altLang="zh-TW" sz="3200" dirty="0">
                <a:latin typeface="Microsoft JhengHei"/>
                <a:ea typeface="Microsoft JhengHei"/>
                <a:cs typeface="Microsoft JhengHei"/>
                <a:sym typeface="Microsoft JhengHei"/>
              </a:rPr>
              <a:t>&gt;</a:t>
            </a:r>
            <a:r>
              <a:rPr lang="zh-TW" altLang="en-US" sz="3200" dirty="0">
                <a:latin typeface="Microsoft JhengHei"/>
                <a:ea typeface="Microsoft JhengHei"/>
                <a:cs typeface="Microsoft JhengHei"/>
                <a:sym typeface="Microsoft JhengHei"/>
              </a:rPr>
              <a:t>學號</a:t>
            </a:r>
            <a:r>
              <a:rPr lang="en-US" altLang="zh-TW" sz="3200" dirty="0"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3200" dirty="0">
                <a:latin typeface="Microsoft JhengHei"/>
                <a:ea typeface="Microsoft JhengHei"/>
                <a:cs typeface="Microsoft JhengHei"/>
                <a:sym typeface="Microsoft JhengHei"/>
              </a:rPr>
              <a:t>姓名</a:t>
            </a:r>
            <a:r>
              <a:rPr lang="en-US" altLang="zh-TW" sz="32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.zip)</a:t>
            </a:r>
          </a:p>
          <a:p>
            <a:pPr marL="457200" lvl="0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200"/>
              <a:buFont typeface="Microsoft JhengHei"/>
              <a:buChar char="●"/>
            </a:pPr>
            <a:r>
              <a:rPr lang="zh-TW" sz="3200" dirty="0">
                <a:latin typeface="Microsoft JhengHei"/>
                <a:ea typeface="Microsoft JhengHei"/>
                <a:cs typeface="Microsoft JhengHei"/>
                <a:sym typeface="Microsoft JhengHei"/>
              </a:rPr>
              <a:t>期限：</a:t>
            </a:r>
            <a:r>
              <a:rPr lang="en-US" alt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5/3</a:t>
            </a:r>
            <a:r>
              <a:rPr lang="zh-TW" altLang="en-US" sz="320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3200" dirty="0">
                <a:latin typeface="Microsoft JhengHei"/>
                <a:ea typeface="Microsoft JhengHei"/>
                <a:cs typeface="Microsoft JhengHei"/>
                <a:sym typeface="Microsoft JhengHei"/>
              </a:rPr>
              <a:t>23:59</a:t>
            </a:r>
            <a:r>
              <a:rPr lang="zh-TW" altLang="en-US" sz="3200" dirty="0">
                <a:latin typeface="Microsoft JhengHei"/>
                <a:ea typeface="Microsoft JhengHei"/>
                <a:cs typeface="Microsoft JhengHei"/>
                <a:sym typeface="Microsoft JhengHei"/>
              </a:rPr>
              <a:t>前</a:t>
            </a:r>
            <a:endParaRPr lang="en-US" altLang="zh-TW" sz="3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31800">
              <a:lnSpc>
                <a:spcPct val="115000"/>
              </a:lnSpc>
              <a:buSzPts val="3200"/>
              <a:buFont typeface="Microsoft JhengHei"/>
              <a:buChar char="●"/>
            </a:pPr>
            <a:r>
              <a:rPr lang="zh-TW" altLang="en-US" sz="3200" dirty="0">
                <a:latin typeface="Microsoft JhengHei"/>
                <a:ea typeface="Microsoft JhengHei"/>
                <a:cs typeface="Microsoft JhengHei"/>
                <a:sym typeface="Microsoft JhengHei"/>
              </a:rPr>
              <a:t>助教</a:t>
            </a:r>
            <a:r>
              <a:rPr lang="en-US" altLang="zh-TW" sz="3200" dirty="0">
                <a:latin typeface="Microsoft JhengHei"/>
                <a:ea typeface="Microsoft JhengHei"/>
                <a:cs typeface="Microsoft JhengHei"/>
                <a:sym typeface="Microsoft JhengHei"/>
              </a:rPr>
              <a:t>Email : a9272521@gmail.com</a:t>
            </a:r>
          </a:p>
          <a:p>
            <a:pPr marL="25400" lvl="0">
              <a:lnSpc>
                <a:spcPct val="115000"/>
              </a:lnSpc>
              <a:buSzPts val="3200"/>
            </a:pPr>
            <a:r>
              <a:rPr lang="en-US" altLang="zh-TW" sz="3200" dirty="0">
                <a:latin typeface="Microsoft JhengHei"/>
                <a:ea typeface="Microsoft JhengHei"/>
                <a:cs typeface="Microsoft JhengHei"/>
                <a:sym typeface="Microsoft JhengHei"/>
              </a:rPr>
              <a:t>		        b251940@gmail.com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>
            <a:spLocks noGrp="1"/>
          </p:cNvSpPr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資料來源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95" name="Google Shape;495;p52"/>
          <p:cNvSpPr txBox="1"/>
          <p:nvPr/>
        </p:nvSpPr>
        <p:spPr>
          <a:xfrm>
            <a:off x="624300" y="1714475"/>
            <a:ext cx="7895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https://keras.io/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u="sng">
                <a:solidFill>
                  <a:schemeClr val="hlink"/>
                </a:solidFill>
                <a:hlinkClick r:id="rId4"/>
              </a:rPr>
              <a:t>http://speech.ee.ntu.edu.tw/~tlkagk/courses_MLDS18.html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https://www.leiphone.com/news/201802/31oWxcSnayBIUJhE.html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1.安裝Anaconda環境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1192950" y="1332125"/>
            <a:ext cx="67581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u="sng" dirty="0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https://repo.continuum.io/archive/</a:t>
            </a:r>
            <a:endParaRPr sz="3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4" y="1998125"/>
            <a:ext cx="8996371" cy="16316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1.安裝Anaconda環境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7375"/>
            <a:ext cx="4971700" cy="38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725" y="1267375"/>
            <a:ext cx="4971700" cy="386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600" y="1267375"/>
            <a:ext cx="4971700" cy="386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4272" y="1267375"/>
            <a:ext cx="4971681" cy="3866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29"/>
          <p:cNvGrpSpPr/>
          <p:nvPr/>
        </p:nvGrpSpPr>
        <p:grpSpPr>
          <a:xfrm>
            <a:off x="2725700" y="1267375"/>
            <a:ext cx="5001496" cy="3890051"/>
            <a:chOff x="2344700" y="1267375"/>
            <a:chExt cx="5001496" cy="3890051"/>
          </a:xfrm>
        </p:grpSpPr>
        <p:pic>
          <p:nvPicPr>
            <p:cNvPr id="173" name="Google Shape;173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344700" y="1267375"/>
              <a:ext cx="5001496" cy="389005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4" name="Google Shape;174;p29"/>
            <p:cNvCxnSpPr/>
            <p:nvPr/>
          </p:nvCxnSpPr>
          <p:spPr>
            <a:xfrm>
              <a:off x="2854400" y="2517425"/>
              <a:ext cx="75300" cy="1116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9"/>
            <p:cNvCxnSpPr/>
            <p:nvPr/>
          </p:nvCxnSpPr>
          <p:spPr>
            <a:xfrm rot="10800000" flipH="1">
              <a:off x="2937343" y="2511450"/>
              <a:ext cx="65400" cy="1206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76" name="Google Shape;17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48522" y="1267357"/>
            <a:ext cx="5001499" cy="389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42500" y="1267342"/>
            <a:ext cx="5001499" cy="38900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29"/>
          <p:cNvGrpSpPr/>
          <p:nvPr/>
        </p:nvGrpSpPr>
        <p:grpSpPr>
          <a:xfrm>
            <a:off x="4971700" y="2080700"/>
            <a:ext cx="4172300" cy="2263405"/>
            <a:chOff x="4971700" y="2080700"/>
            <a:chExt cx="4172300" cy="2263405"/>
          </a:xfrm>
        </p:grpSpPr>
        <p:pic>
          <p:nvPicPr>
            <p:cNvPr id="179" name="Google Shape;179;p2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971700" y="2080700"/>
              <a:ext cx="4172300" cy="22634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29"/>
            <p:cNvSpPr/>
            <p:nvPr/>
          </p:nvSpPr>
          <p:spPr>
            <a:xfrm>
              <a:off x="5032500" y="3589350"/>
              <a:ext cx="3348900" cy="712200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2.建立虛擬環境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0" y="1268875"/>
            <a:ext cx="9144000" cy="52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conda create --name testAI python=3.6 anaconda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3">
            <a:alphaModFix/>
          </a:blip>
          <a:srcRect r="45232"/>
          <a:stretch/>
        </p:blipFill>
        <p:spPr>
          <a:xfrm>
            <a:off x="0" y="1796275"/>
            <a:ext cx="5487509" cy="33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5487500" y="1796275"/>
            <a:ext cx="3617100" cy="13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conda create：建立虛擬環境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–-name testAI：環境名稱，取名為testAI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python=3.6：Python的版本為3.6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2.建立虛擬環境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2300"/>
            <a:ext cx="3718850" cy="38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/>
        </p:nvSpPr>
        <p:spPr>
          <a:xfrm>
            <a:off x="3718850" y="1262300"/>
            <a:ext cx="5425200" cy="3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rgbClr val="C27BA0"/>
                </a:solidFill>
              </a:rPr>
              <a:t># 在windows環境下激活：activate testAI</a:t>
            </a:r>
            <a:endParaRPr sz="2000" dirty="0">
              <a:solidFill>
                <a:srgbClr val="C27BA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rgbClr val="3C78D8"/>
                </a:solidFill>
              </a:rPr>
              <a:t># 在windows環境下關閉：deactivate</a:t>
            </a:r>
            <a:endParaRPr sz="2000" dirty="0">
              <a:solidFill>
                <a:srgbClr val="3C78D8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rgbClr val="C27BA0"/>
                </a:solidFill>
              </a:rPr>
              <a:t># 在Linux &amp; Mac中激活：</a:t>
            </a:r>
            <a:endParaRPr sz="2000" dirty="0">
              <a:solidFill>
                <a:srgbClr val="C27BA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rgbClr val="C27BA0"/>
                </a:solidFill>
              </a:rPr>
              <a:t>source activate testAI</a:t>
            </a:r>
            <a:endParaRPr sz="2000" dirty="0">
              <a:solidFill>
                <a:srgbClr val="C27BA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rgbClr val="3C78D8"/>
                </a:solidFill>
              </a:rPr>
              <a:t># 在Linux &amp; Mac中</a:t>
            </a:r>
            <a:r>
              <a:rPr lang="zh-TW" altLang="en-US" sz="2000" dirty="0">
                <a:solidFill>
                  <a:srgbClr val="3C78D8"/>
                </a:solidFill>
              </a:rPr>
              <a:t>關閉</a:t>
            </a:r>
            <a:r>
              <a:rPr lang="zh-TW" sz="2000" dirty="0">
                <a:solidFill>
                  <a:srgbClr val="3C78D8"/>
                </a:solidFill>
              </a:rPr>
              <a:t>：source deactivate</a:t>
            </a:r>
            <a:endParaRPr sz="2000" dirty="0">
              <a:solidFill>
                <a:srgbClr val="3C78D8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rgbClr val="C27BA0"/>
                </a:solidFill>
              </a:rPr>
              <a:t>#刪除環境：conda remove -n testAI --all</a:t>
            </a:r>
            <a:endParaRPr sz="2000" dirty="0"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3.安裝TensorFlow 、 Keras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0" y="1298800"/>
            <a:ext cx="3691200" cy="551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conda install tensorflow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4900"/>
            <a:ext cx="6190500" cy="130433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0" y="3484950"/>
            <a:ext cx="3691200" cy="551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conda install keras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36350"/>
            <a:ext cx="6190491" cy="11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4.手寫辨識範例-Keras版本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l="-2518" t="-7292" r="-29355" b="-24581"/>
          <a:stretch/>
        </p:blipFill>
        <p:spPr>
          <a:xfrm>
            <a:off x="144075" y="1413525"/>
            <a:ext cx="602932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475" y="2836325"/>
            <a:ext cx="3490774" cy="19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348700" y="207125"/>
            <a:ext cx="8483700" cy="8412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4.1 Import</a:t>
            </a:r>
            <a:endParaRPr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0" y="1521944"/>
            <a:ext cx="8291574" cy="2709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1148</Words>
  <Application>Microsoft Office PowerPoint</Application>
  <PresentationFormat>如螢幕大小 (16:9)</PresentationFormat>
  <Paragraphs>411</Paragraphs>
  <Slides>26</Slides>
  <Notes>26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Arial</vt:lpstr>
      <vt:lpstr>Calibri</vt:lpstr>
      <vt:lpstr>新細明體</vt:lpstr>
      <vt:lpstr>Roboto</vt:lpstr>
      <vt:lpstr>Microsoft JhengHei</vt:lpstr>
      <vt:lpstr>Merriweather</vt:lpstr>
      <vt:lpstr>Paradigm</vt:lpstr>
      <vt:lpstr>Office 主题</vt:lpstr>
      <vt:lpstr>Keras安裝&amp;作業要求</vt:lpstr>
      <vt:lpstr>目錄</vt:lpstr>
      <vt:lpstr>1.安裝Anaconda環境</vt:lpstr>
      <vt:lpstr>1.安裝Anaconda環境</vt:lpstr>
      <vt:lpstr>2.建立虛擬環境</vt:lpstr>
      <vt:lpstr>2.建立虛擬環境</vt:lpstr>
      <vt:lpstr>3.安裝TensorFlow 、 Keras</vt:lpstr>
      <vt:lpstr>4.手寫辨識範例-Keras版本</vt:lpstr>
      <vt:lpstr>4.1 Import</vt:lpstr>
      <vt:lpstr>4.2 變數</vt:lpstr>
      <vt:lpstr>4.3 Preprocessing</vt:lpstr>
      <vt:lpstr>The whole CNN</vt:lpstr>
      <vt:lpstr>CNN – Convolution</vt:lpstr>
      <vt:lpstr>CNN – Convolution</vt:lpstr>
      <vt:lpstr>CNN – Convolution</vt:lpstr>
      <vt:lpstr>CNN – Max Pooling</vt:lpstr>
      <vt:lpstr>CNN – Max Pooling</vt:lpstr>
      <vt:lpstr>Flatten</vt:lpstr>
      <vt:lpstr>4.4 Model architecture</vt:lpstr>
      <vt:lpstr>4.5 Training</vt:lpstr>
      <vt:lpstr>4.6 訓練結果</vt:lpstr>
      <vt:lpstr>4.5 著名的CNN Model</vt:lpstr>
      <vt:lpstr>4.5 How to call</vt:lpstr>
      <vt:lpstr>5.作業-train a model</vt:lpstr>
      <vt:lpstr>6.作業繳交資訊</vt:lpstr>
      <vt:lpstr>資料來源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Keras安裝&amp;作業要求</dc:title>
  <cp:lastModifiedBy>朱怡寧</cp:lastModifiedBy>
  <cp:revision>37</cp:revision>
  <dcterms:modified xsi:type="dcterms:W3CDTF">2020-04-20T08:58:18Z</dcterms:modified>
</cp:coreProperties>
</file>