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y="6858000" cx="9144000"/>
  <p:notesSz cx="6858000" cy="9144000"/>
  <p:embeddedFontLst>
    <p:embeddedFont>
      <p:font typeface="Libre Franklin"/>
      <p:regular r:id="rId45"/>
      <p:bold r:id="rId46"/>
      <p:italic r:id="rId47"/>
      <p:boldItalic r:id="rId48"/>
    </p:embeddedFont>
    <p:embeddedFont>
      <p:font typeface="Garamond"/>
      <p:regular r:id="rId49"/>
      <p:bold r:id="rId50"/>
      <p:italic r:id="rId51"/>
      <p:boldItalic r:id="rId52"/>
    </p:embeddedFont>
    <p:embeddedFont>
      <p:font typeface="Libre Baskerville"/>
      <p:regular r:id="rId53"/>
      <p:bold r:id="rId54"/>
      <p: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font" Target="fonts/LibreFranklin-bold.fntdata"/><Relationship Id="rId45" Type="http://schemas.openxmlformats.org/officeDocument/2006/relationships/font" Target="fonts/LibreFranklin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LibreFranklin-boldItalic.fntdata"/><Relationship Id="rId47" Type="http://schemas.openxmlformats.org/officeDocument/2006/relationships/font" Target="fonts/LibreFranklin-italic.fntdata"/><Relationship Id="rId49" Type="http://schemas.openxmlformats.org/officeDocument/2006/relationships/font" Target="fonts/Garamon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Garamond-italic.fntdata"/><Relationship Id="rId50" Type="http://schemas.openxmlformats.org/officeDocument/2006/relationships/font" Target="fonts/Garamond-bold.fntdata"/><Relationship Id="rId53" Type="http://schemas.openxmlformats.org/officeDocument/2006/relationships/font" Target="fonts/LibreBaskerville-regular.fntdata"/><Relationship Id="rId52" Type="http://schemas.openxmlformats.org/officeDocument/2006/relationships/font" Target="fonts/Garamond-boldItalic.fntdata"/><Relationship Id="rId11" Type="http://schemas.openxmlformats.org/officeDocument/2006/relationships/slide" Target="slides/slide2.xml"/><Relationship Id="rId55" Type="http://schemas.openxmlformats.org/officeDocument/2006/relationships/font" Target="fonts/LibreBaskerville-italic.fntdata"/><Relationship Id="rId10" Type="http://schemas.openxmlformats.org/officeDocument/2006/relationships/slide" Target="slides/slide1.xml"/><Relationship Id="rId54" Type="http://schemas.openxmlformats.org/officeDocument/2006/relationships/font" Target="fonts/LibreBaskerville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2" name="Google Shape;3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11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Google Shape;121;p1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plus.about.com/library/glossary/bldef-baseclass.htm" TargetMode="External"/><Relationship Id="rId4" Type="http://schemas.openxmlformats.org/officeDocument/2006/relationships/hyperlink" Target="http://cplus.about.com/library/glossary/bldef-subclass.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plus.about.com/library/glossary/bldef-default_constructor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plus.about.com/library/glossary/bldef-member_initialization_list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plus.about.com/library/glossary/bldef-derivedclass.htm" TargetMode="External"/><Relationship Id="rId4" Type="http://schemas.openxmlformats.org/officeDocument/2006/relationships/hyperlink" Target="http://cplus.about.com/library/glossary/bldef-baseclass.htm" TargetMode="External"/><Relationship Id="rId5" Type="http://schemas.openxmlformats.org/officeDocument/2006/relationships/hyperlink" Target="http://cplus.about.com/library/glossary/bldef-override.htm" TargetMode="External"/><Relationship Id="rId6" Type="http://schemas.openxmlformats.org/officeDocument/2006/relationships/hyperlink" Target="http://cplus.about.com/library/glossary/bldef-overloading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plus.about.com/library/glossary/bldef-encapsulation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plus.about.com/library/glossary/bldef-constructor.htm" TargetMode="External"/><Relationship Id="rId4" Type="http://schemas.openxmlformats.org/officeDocument/2006/relationships/hyperlink" Target="http://cplus.about.com/library/glossary/bldef-copy_constructor.htm" TargetMode="External"/><Relationship Id="rId5" Type="http://schemas.openxmlformats.org/officeDocument/2006/relationships/hyperlink" Target="http://cplus.about.com/library/glossary/bldef-destructor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Inheritance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base class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class part of an object is always constructed first and destroyed last. The </a:t>
            </a:r>
            <a:r>
              <a:rPr b="0" i="0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subclass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 of an object is constructed last and destroyed first.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reason for this is that each object of a subtype consists of multiple parts, a base class part and a subclass part. The base class constructor forms the base class part. The subclass constructor forms the subclass part. Destructors clean up their respective parts.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每一個 subclass 要自行負責建構與清除自己的特異化的的部分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Passing arguments into constructors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previous example, all the classes used </a:t>
            </a:r>
            <a:r>
              <a:rPr b="0" i="0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default constructors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That is, the constructors took no arguments. Suppose that there were constructors that took arguments. How would this be handled? Here's a simple example. 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04800" y="228600"/>
            <a:ext cx="3048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&lt;string&gt;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Pet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Constructors, Destructors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Pet ()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weight(1), food("Pet Chow")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Pet(int w)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weight(w), food("Pet Chow")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Pet(int w, string f)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weight(w), food(f)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~Pet()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//Accessors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setWeight(int w) {weight = w;}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getWeight() {return weight;}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setfood(string f) {food = f;}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getFood() {return food;}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//General methods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eat();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protected: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weight;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food;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096000" y="0"/>
            <a:ext cx="28194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main()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Rat charles(25,"Rat Chow");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Rat john;//Default Rat constructor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 fluffy(10,"rats");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 buffy(10,"fish",6);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cout &lt;&lt; "Charles weighs " &lt;&lt; charles.getWeight() &lt;&lt; " lbs. " &lt;&lt; endl;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charles.speak();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charles.eat();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charles.sicken();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cout &lt;&lt; "John weighs " &lt;&lt; john.getWeight() &lt;&lt; " lbs. " &lt;&lt; endl;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john.speak();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john.eat();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john.sicken();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fluffy.speak();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fluffy.eat();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cout &lt;&lt; "Fluffy has " &lt;&lt; fluffy.getNumberToes() &lt;&lt; "toes " &lt;&lt; endl;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buffy.speak();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buffy.eat();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cout &lt;&lt; "Buffy has " &lt;&lt; buffy.getNumberToes() &lt;&lt; "toes " &lt;&lt; endl;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return 0;</a:t>
            </a:r>
            <a:b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} 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3200400" y="228600"/>
            <a:ext cx="3048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void Pet::eat()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cout &lt;&lt; "Eating " &lt;&lt; food &lt;&lt; endl;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void Pet::speak()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cout &lt;&lt; "Growl" &lt;&lt; endl;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class Rat: public Pet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public: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200" u="non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Rat() {}</a:t>
            </a:r>
            <a:br>
              <a:rPr b="1" i="0" lang="en-US" sz="1200" u="non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200" u="non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Rat(int w)</a:t>
            </a: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: Pet(w)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1200" u="non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Rat(int w, string f)</a:t>
            </a: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: Pet(w,f)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~Rat()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//Other methods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void sicken() {cout &lt;&lt; "Speading Plague" &lt;&lt; endl;}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class Cat: public Pet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public: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Cat() : numberToes(5)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Cat(int w) : Pet(w), numberToes(5)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Cat(int w, string f) : Pet(w,f), numberToes(5)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Cat(int w, string f, int toes) : Pet(w,f), numberToes(toes)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~Cat() {}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//Other accessors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void setNumberToes(int toes) {numberToes = toes;}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getNumberToes() {return numberToes;}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private: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numberToes;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};</a:t>
            </a:r>
            <a:br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 and Cat constructors that take arguments, which are in turn passed to the appropriate Pet constructor. The base class, Pet, constructor is added to the </a:t>
            </a:r>
            <a:r>
              <a:rPr b="0" i="0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member initialization list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derived class constructors.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notice that for the derived class (Rat and Cat) default constructors, the Pet default constructor does not need to be explicitly called.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complete list of invoked constructors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 charles(25,"Rat Chow");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Pet(int w, string f)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Rat(int w, string f)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 john;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fluffy(10,"rats");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Pet(int w, string f)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Cat(int w, string f)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buffy(10,"fish",6);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Pet(int w, string f)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Cat(int w, string f, int toes) 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a120502c"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382000" cy="45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Overriding methods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derived class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derived class can use the methods of its </a:t>
            </a:r>
            <a:r>
              <a:rPr b="0" i="0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base class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derived class can use the methods of its base class(es), or it can </a:t>
            </a:r>
            <a:r>
              <a:rPr b="0" i="0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override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them.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in the derived class must have the same </a:t>
            </a:r>
            <a:r>
              <a:rPr b="1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signature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return type as the base class method to override. 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signature is number and type of arguments and the constantness (const, non- const) of the method. When an object of the base class is used, the base class method is called.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overriding is different from </a:t>
            </a:r>
            <a:r>
              <a:rPr b="1" i="0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overloading</a:t>
            </a:r>
            <a:r>
              <a:rPr b="1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overloading, many methods of the same name with different signatures (different number and/or types of arguments) are created.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overriding, a subclass implements its own version of a base class method. The subclass can selectively use some base class methods as they are, and override others. 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304800" y="152400"/>
            <a:ext cx="3733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&lt;string&gt;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Pet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Constructors, Destructors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 () : weight(1), food("Pet Chow")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Pet(int w) : weight(w), food("Pet Chow")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Pet(int w, string f) : weight(w), food(f)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~Pet() {}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//Accessors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setWeight(int w) {weight = w;}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getWeight() {return weight;}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setfood(string f) {food = f;}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getFood() {return food;}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//General methods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eat();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protected: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weight;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food;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Pet::eat() {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"Eating " &lt;&lt; food &lt;&lt; endl;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oid Pet::speak() {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"Growl" &lt;&lt; endl;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4953000" y="0"/>
            <a:ext cx="3733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Rat: public Pet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Rat(int w) : Pet(w)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Rat(int w, string f) : Pet(w,f)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~Rat()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//Other methods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sicken() {cout &lt;&lt; "Speading Plague" &lt;&lt; endl;}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b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void Rat::speak(){ cout &lt;&lt; "Rat noise" &lt;&lt; endl;}</a:t>
            </a:r>
            <a:b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Cat: public Pet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Cat() : numberToes(5)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Cat(int w) : Pet(w), numberToes(5)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Cat(int w, string f) : Pet(w,f), numberToes(5)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Cat(int w, string f, int toes) : Pet(w,f), numberToes(toes)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~Cat()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//Other accessors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setNumberToes(int toes) {numberToes = toes;}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getNumberToes() {return numberToes;}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//Other methods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numberToes;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void Cat::speak()  { cout &lt;&lt; "Meow" &lt;&lt; endl;   }</a:t>
            </a:r>
            <a:b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 peter;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 ralph;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chris;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peter.speak();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ralph.speak();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chris.speak();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} </a:t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a120502d"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8458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Notice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 the </a:t>
            </a:r>
            <a:r>
              <a:rPr b="0" i="0" lang="en-US" sz="26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return type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signature of the subclass method must match the base class method exactly to override.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important point is that if the base class had overloaded a particular method, overriding a single one of the overloads will hide the rest.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For instance, suppose the Pet class had defined several speak methods.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81000" y="228600"/>
            <a:ext cx="464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Constructors, Destructors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Pet(): </a:t>
            </a:r>
            <a:r>
              <a:rPr b="1" i="0" lang="en-US" sz="12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weight(1), food("Pet Chow")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~Pet() {}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//Accessors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setWeight(int w) {weight = w;}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getWeight() {return weight;}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setfood(string f) {food = f;}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getFood() {return food;}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//General methods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eat();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protected:</a:t>
            </a:r>
            <a:br>
              <a:rPr b="1" i="0" lang="en-US" sz="1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weight;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food;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Pet::eat()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"Eating " &lt;&lt; food &lt;&lt; endl;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Pet::speak()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"Growl" &lt;&lt; endl;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Rat: public Pet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724400" y="228600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Rat: public Pet</a:t>
            </a:r>
            <a:b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~Rat()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//Other methods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sicken() {cout &lt;&lt; "Spreading Plague" &lt;&lt; endl;}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Cat: public Pet</a:t>
            </a:r>
            <a:b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Cat() : numberToes(5)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~Cat() {}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//Other accessors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setNumberToes(int toes) {numberToes = toes;}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getNumberToes() {return numberToes;}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numberToes;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 charles;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fluffy;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charles.setWeight(25);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"Charles weighs " &lt;&lt; charles.getWeight() &lt;&lt; " lbs. " &lt;&lt; endl;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charles.speak();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charles.eat();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charles.sicken();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fluffy.speak();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fluffy.eat();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"Fluffy has " &lt;&lt; fluffy.getNumberToes() &lt;&lt; " toes " &lt;&lt; endl;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b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 very careful!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speak(string s);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speak(string s, int loudness);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If the subclass, Cat, defined only</a:t>
            </a:r>
            <a:br>
              <a:rPr b="1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void speak();</a:t>
            </a:r>
            <a:b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speak() would be overridden. speak(string s) and speak(string s, int loudness) would be hidden. This means that if we had a cat object, fluffy, we could call: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fluffy.speak();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But the following would cause compilation errors.</a:t>
            </a:r>
            <a:b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fluffy.speak("Hello");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fluffy.speak("Hello", 10);</a:t>
            </a:r>
            <a:b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if you override an </a:t>
            </a:r>
            <a:r>
              <a:rPr b="1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overloaded base class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you should either override every one of the overloads, or carefully consider why you are not. It is a safety protocol enforced by compiler to prevent you from doing such error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5867400" y="1143000"/>
            <a:ext cx="28956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These are overloaded methods</a:t>
            </a:r>
            <a:endParaRPr/>
          </a:p>
        </p:txBody>
      </p:sp>
      <p:cxnSp>
        <p:nvCxnSpPr>
          <p:cNvPr id="294" name="Google Shape;294;p36"/>
          <p:cNvCxnSpPr/>
          <p:nvPr/>
        </p:nvCxnSpPr>
        <p:spPr>
          <a:xfrm flipH="1">
            <a:off x="4114800" y="14478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5" name="Google Shape;295;p3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01" name="Google Shape;301;p3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1" i="1" lang="en-US" sz="4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Principle of Inheritance </a:t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c" id="307" name="Google Shape;3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610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1219200" y="1219200"/>
            <a:ext cx="5943600" cy="5334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381000" y="2819400"/>
            <a:ext cx="1295400" cy="1828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class is representing two ADTs: an employee and a ListContainer.</a:t>
            </a:r>
            <a:endParaRPr/>
          </a:p>
        </p:txBody>
      </p:sp>
      <p:pic>
        <p:nvPicPr>
          <p:cNvPr descr="cc"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667000"/>
            <a:ext cx="85344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subclass or not to subclass?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you are a UN (United Nation ) staff</a:t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540226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 you want to keep going?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34" name="Google Shape;3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219825" cy="50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answer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country code is already capable of distinguishing citizenships of country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subclassing is meaningless until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Until object’s behaviors must be specialized and distinguished </a:t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47800"/>
            <a:ext cx="61309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/>
          <p:nvPr/>
        </p:nvSpPr>
        <p:spPr>
          <a:xfrm>
            <a:off x="990600" y="1676400"/>
            <a:ext cx="2438400" cy="990600"/>
          </a:xfrm>
          <a:prstGeom prst="wedgeRoundRectCallout">
            <a:avLst>
              <a:gd fmla="val 22000" name="adj1"/>
              <a:gd fmla="val 62362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vote()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vote country leader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381000" y="3429000"/>
            <a:ext cx="2438400" cy="990600"/>
          </a:xfrm>
          <a:prstGeom prst="wedgeRoundRectCallout">
            <a:avLst>
              <a:gd fmla="val 16000" name="adj1"/>
              <a:gd fmla="val 55469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vote()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sorry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>
            <a:off x="6705600" y="2286000"/>
            <a:ext cx="2438400" cy="990600"/>
          </a:xfrm>
          <a:prstGeom prst="wedgeRoundRectCallout">
            <a:avLst>
              <a:gd fmla="val 700" name="adj1"/>
              <a:gd fmla="val 80331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vote()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vote country leader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vote referendum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Thumb Rule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citizen is a human?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American is a citizen?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An american is a human?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relation is transitive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Chinese is a citizen?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citizen is a human?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Chinese is a human?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838200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subclass or not to subclass?</a:t>
            </a:r>
            <a:b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UN staff wants to follow one-China policy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5791200" y="1447800"/>
            <a:ext cx="2895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all inherit CID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overrides the tax() and vote() method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has a specialized attributes called TID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has a new method to validate if a TID is valid.</a:t>
            </a:r>
            <a:endParaRPr/>
          </a:p>
        </p:txBody>
      </p:sp>
      <p:sp>
        <p:nvSpPr>
          <p:cNvPr id="369" name="Google Shape;369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0" name="Google Shape;370;p45"/>
          <p:cNvSpPr txBox="1"/>
          <p:nvPr/>
        </p:nvSpPr>
        <p:spPr>
          <a:xfrm>
            <a:off x="1905000" y="5638800"/>
            <a:ext cx="91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71" name="Google Shape;3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90600"/>
            <a:ext cx="51816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a120502a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305800" cy="41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so inheriting, the UN staff means</a:t>
            </a:r>
            <a:endParaRPr/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is a Chinese, is a citizen, and is a human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Chinese is not necessary a Taiwanese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has an attribute called CID, but is never used (this is something wrong)</a:t>
            </a:r>
            <a:endParaRPr/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2715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OK..This is very heavy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about this inheritance?</a:t>
            </a:r>
            <a:endParaRPr/>
          </a:p>
        </p:txBody>
      </p:sp>
      <p:sp>
        <p:nvSpPr>
          <p:cNvPr id="386" name="Google Shape;386;p4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388" name="Google Shape;3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133600"/>
            <a:ext cx="5181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this inheritance, you mean</a:t>
            </a:r>
            <a:endParaRPr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is not a Chinese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Taiwanese and Chinese are both citizens and human.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Taiwanese does not inherit CID attributes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exercise of overriding</a:t>
            </a:r>
            <a:endParaRPr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609600" y="1676400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 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pet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pet() { cout &lt;&lt; "pet constructor" &lt;&lt; endl ;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~pet() { cout &lt;&lt; "pet destructor" &lt;&lt; endl ;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speak() { cout &lt;&lt; "Growl " &lt;&lt; endl ;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cat: public pet {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cat() { cout &lt;&lt; "cat constructor" &lt;&lt; endl ;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~cat() { cout &lt;&lt; "cat destructor" &lt;&lt; endl ;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speak() { cout &lt;&lt; "meow" &lt;&lt; endl ; }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18669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4724400" y="1752600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main()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pet insect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cat pussy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pet * nose = (pet *) new cat();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insect.speak();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pussy.speak();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((pet) pussy).speak();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nose-&gt; speak();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  <a:endParaRPr/>
          </a:p>
        </p:txBody>
      </p:sp>
      <p:sp>
        <p:nvSpPr>
          <p:cNvPr id="405" name="Google Shape;405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/>
          </a:p>
        </p:txBody>
      </p:sp>
      <p:pic>
        <p:nvPicPr>
          <p:cNvPr descr="Shot0" id="412" name="Google Shape;4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7010400" cy="445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Confused?</a:t>
            </a:r>
            <a:endParaRPr/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When you use a subclass to override a base class’s method, C++ will use the current type to determine the method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This is not the polymorphism you expect.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當你用一個 subclass override 掉 base class 的 method 時，C++ 會根據目前物件的type來幫你呼叫methods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</a:rPr>
              <a:t>在運用多型的時候，你會不想要讓這樣的事情發生，要怎麼辦？</a:t>
            </a:r>
            <a:endParaRPr/>
          </a:p>
        </p:txBody>
      </p:sp>
      <p:sp>
        <p:nvSpPr>
          <p:cNvPr id="421" name="Google Shape;421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the data members of the Pet base class are declared as </a:t>
            </a:r>
            <a:r>
              <a:rPr b="0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Protected indicates that publicly derived subtypes of the base class will be able to directly access these variables.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were declared to be </a:t>
            </a:r>
            <a:r>
              <a:rPr b="0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only the Pet class could directly access them; subclasses could not.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were declared </a:t>
            </a:r>
            <a:r>
              <a:rPr b="0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class or part of code could accessed them. This would defeat a key goal of object-oriented design: </a:t>
            </a:r>
            <a:r>
              <a:rPr b="0" i="0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encapsulating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within a class and exposing the data only through the public interface.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thing to notice in this example is that </a:t>
            </a:r>
            <a:r>
              <a:rPr b="0" i="0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constructors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thing to notice in this example is that constructors, including </a:t>
            </a:r>
            <a:r>
              <a:rPr b="0" i="0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copy constructors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thing to notice in this example is that constructors, including copy constructors, and </a:t>
            </a:r>
            <a:r>
              <a:rPr b="0" i="0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destructors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inherited. Each subtype has its own constructor and destructor.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 and Cat objects inherit the methods of the base class, Pet. We can call the </a:t>
            </a:r>
            <a:r>
              <a:rPr b="0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speak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and the </a:t>
            </a:r>
            <a:r>
              <a:rPr b="0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on objects of type Rat and Cat. These methods were defined only in Pet and not in the subclasses. 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notice the each subclass extends the base class by adding methods and members. The Rat class has the </a:t>
            </a:r>
            <a:r>
              <a:rPr b="0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"sicken"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method. The Cat class has methods and members related to the number of toes an individual cat object has.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most common software reuse  by </a:t>
            </a:r>
            <a:r>
              <a:rPr b="1" i="0" lang="en-US" sz="28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extending additional behaviors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OO system development 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basic principle of inheritance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class contains common members and methods used by the subclasses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subtypes are more specialized than the base class. 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81000" y="152400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Pet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Constructors, Destructors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Pet(): weight(1), food("Pet Chow")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cout &lt;&lt; "Pet Constructor" &lt;&lt; endl;</a:t>
            </a:r>
            <a:br>
              <a:rPr b="1" i="0" lang="en-US" sz="1200" u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~Pet()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"Pet Destructor" &lt;&lt; endl;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Rest of code unmodified from first example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......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Rat: public Pet</a:t>
            </a:r>
            <a:br>
              <a:rPr b="1" i="0" lang="en-US" sz="12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Rat() 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"Rat Constructor" &lt;&lt; endl;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~Rat()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"Rat Destructor" &lt;&lt; endl;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Rest of code unmodified from first example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......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Cat: public Pet</a:t>
            </a:r>
            <a:br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800600" y="304800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Cat: public Pet</a:t>
            </a:r>
            <a:b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Cat() : 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numberToes(5</a:t>
            </a: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"Cat Constructor" &lt;&lt; endl;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~Cat()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"Cat Destructor" &lt;&lt; endl;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Rest of code unmodified from first example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......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Rat charles;</a:t>
            </a:r>
            <a:b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Cat fluffy;</a:t>
            </a:r>
            <a:br>
              <a:rPr b="1" i="0" lang="en-US" sz="1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//charles.setWeight(25);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//cout &lt;&lt; "Charles weighs " &lt;&lt; charles.getWeight() &lt;&lt; " lbs. " &lt;&lt; endl;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//charles.speak();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//charles.eat();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//charles.sicken();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//fluffy.speak();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//fluffy.eat();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//cout &lt;&lt; "Fluffy has " &lt;&lt; fluffy.getNumberToes() &lt;&lt; "toes " &lt;&lt; endl;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b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a120502b"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3058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