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686" r:id="rId2"/>
  </p:sldIdLst>
  <p:sldSz cx="9720263" cy="3887788"/>
  <p:notesSz cx="6797675" cy="9929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225" userDrawn="1">
          <p15:clr>
            <a:srgbClr val="A4A3A4"/>
          </p15:clr>
        </p15:guide>
        <p15:guide id="2" pos="3062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8" roundtripDataSignature="AMtx7mjX+ING7wjoEIw4oKpMDQ816Ujw3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晟維 呂" initials="晟維" lastIdx="3" clrIdx="0">
    <p:extLst>
      <p:ext uri="{19B8F6BF-5375-455C-9EA6-DF929625EA0E}">
        <p15:presenceInfo xmlns:p15="http://schemas.microsoft.com/office/powerpoint/2012/main" userId="4d3dd1d66fb6283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3333FF"/>
    <a:srgbClr val="FF6600"/>
    <a:srgbClr val="A3FFCD"/>
    <a:srgbClr val="3366FF"/>
    <a:srgbClr val="F8AD82"/>
    <a:srgbClr val="B45F06"/>
    <a:srgbClr val="CCDEFC"/>
    <a:srgbClr val="F5F5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1A3020-6A7E-4E6E-B597-107AEBD1AD3F}">
  <a:tblStyle styleId="{2A1A3020-6A7E-4E6E-B597-107AEBD1AD3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F51EC718-7387-490C-8F6F-46BD827415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30" autoAdjust="0"/>
    <p:restoredTop sz="95123" autoAdjust="0"/>
  </p:normalViewPr>
  <p:slideViewPr>
    <p:cSldViewPr snapToGrid="0">
      <p:cViewPr varScale="1">
        <p:scale>
          <a:sx n="105" d="100"/>
          <a:sy n="105" d="100"/>
        </p:scale>
        <p:origin x="54" y="426"/>
      </p:cViewPr>
      <p:guideLst>
        <p:guide orient="horz" pos="1225"/>
        <p:guide pos="3062"/>
      </p:guideLst>
    </p:cSldViewPr>
  </p:slideViewPr>
  <p:outlineViewPr>
    <p:cViewPr>
      <p:scale>
        <a:sx n="33" d="100"/>
        <a:sy n="33" d="100"/>
      </p:scale>
      <p:origin x="0" y="-28203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9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71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170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73" Type="http://schemas.openxmlformats.org/officeDocument/2006/relationships/tableStyles" Target="tableStyles.xml"/><Relationship Id="rId169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168" Type="http://customschemas.google.com/relationships/presentationmetadata" Target="metadata"/><Relationship Id="rId17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86E34-BF74-4819-9363-EBFB32E110D7}" type="datetimeFigureOut">
              <a:rPr lang="zh-TW" altLang="en-US" smtClean="0"/>
              <a:t>2023/8/3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49688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9B960-73D8-46A9-8BE3-36D58B687C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3584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-1255713" y="744538"/>
            <a:ext cx="9309101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79768" y="4716661"/>
            <a:ext cx="5438140" cy="4468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5c8ada30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55713" y="744538"/>
            <a:ext cx="9309101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g15c8ada30b1_0_0:notes"/>
          <p:cNvSpPr txBox="1">
            <a:spLocks noGrp="1"/>
          </p:cNvSpPr>
          <p:nvPr>
            <p:ph type="body" idx="1"/>
          </p:nvPr>
        </p:nvSpPr>
        <p:spPr>
          <a:xfrm>
            <a:off x="679768" y="4716661"/>
            <a:ext cx="5438140" cy="4468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altLang="en-US" dirty="0"/>
              <a:t>兩個系統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zh-TW" dirty="0"/>
              <a:t>ASG</a:t>
            </a:r>
            <a:r>
              <a:rPr lang="zh-TW" altLang="en-US" dirty="0"/>
              <a:t>系統負責，將動態分析的結果事實，轉成 </a:t>
            </a:r>
            <a:r>
              <a:rPr lang="en-US" altLang="zh-TW" dirty="0"/>
              <a:t>search</a:t>
            </a:r>
            <a:r>
              <a:rPr lang="zh-TW" altLang="en-US" dirty="0"/>
              <a:t> </a:t>
            </a:r>
            <a:r>
              <a:rPr lang="en-US" altLang="zh-TW" dirty="0"/>
              <a:t>regex</a:t>
            </a:r>
            <a:r>
              <a:rPr lang="zh-TW" altLang="en-US" dirty="0"/>
              <a:t> 供搜尋文件之用。</a:t>
            </a:r>
            <a:endParaRPr lang="en-US" altLang="zh-TW" dirty="0"/>
          </a:p>
          <a:p>
            <a:pPr marR="0" algn="l" rtl="0" fontAlgn="t">
              <a:spcBef>
                <a:spcPts val="0"/>
              </a:spcBef>
              <a:spcAft>
                <a:spcPts val="0"/>
              </a:spcAft>
            </a:pPr>
            <a:r>
              <a:rPr lang="en-US" altLang="zh-TW" dirty="0"/>
              <a:t>QE</a:t>
            </a:r>
            <a:r>
              <a:rPr lang="zh-TW" altLang="en-US" dirty="0"/>
              <a:t>系統，負責解析文件中提到的 </a:t>
            </a:r>
            <a:r>
              <a:rPr lang="en-US" altLang="zh-TW" dirty="0"/>
              <a:t>attack</a:t>
            </a:r>
            <a:r>
              <a:rPr lang="zh-TW" altLang="en-US" dirty="0"/>
              <a:t> </a:t>
            </a:r>
            <a:r>
              <a:rPr lang="en-US" altLang="zh-TW" dirty="0"/>
              <a:t>activity</a:t>
            </a:r>
            <a:r>
              <a:rPr lang="zh-TW" altLang="en-US" dirty="0"/>
              <a:t>，計算並產出 </a:t>
            </a:r>
            <a:r>
              <a:rPr lang="en-US" altLang="zh-TW" dirty="0"/>
              <a:t>Eval</a:t>
            </a:r>
            <a:r>
              <a:rPr lang="zh-TW" altLang="en-US" dirty="0"/>
              <a:t> </a:t>
            </a:r>
            <a:r>
              <a:rPr lang="en-US" altLang="zh-TW" dirty="0"/>
              <a:t>Result</a:t>
            </a:r>
            <a:r>
              <a:rPr lang="zh-TW" altLang="en-US" dirty="0"/>
              <a:t>。</a:t>
            </a:r>
            <a:endParaRPr lang="en-US" altLang="zh-TW" dirty="0"/>
          </a:p>
          <a:p>
            <a:pPr marR="0" algn="l" rtl="0" fontAlgn="t">
              <a:spcBef>
                <a:spcPts val="0"/>
              </a:spcBef>
              <a:spcAft>
                <a:spcPts val="0"/>
              </a:spcAft>
            </a:pPr>
            <a:r>
              <a:rPr lang="el-GR" altLang="zh-TW" sz="1800" b="0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Γ</a:t>
            </a:r>
            <a:r>
              <a:rPr lang="en-US" altLang="zh-TW" sz="1800" b="0" i="0" u="none" strike="noStrike" baseline="-250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obj</a:t>
            </a:r>
            <a:endParaRPr lang="zh-TW" altLang="zh-TW" sz="1800" b="0" i="0" u="none" strike="noStrike" dirty="0">
              <a:effectLst/>
              <a:latin typeface="Arial" panose="020B0604020202020204" pitchFamily="34" charset="0"/>
            </a:endParaRPr>
          </a:p>
          <a:p>
            <a:pPr marR="0" algn="l" rtl="0" fontAlgn="t">
              <a:spcBef>
                <a:spcPts val="0"/>
              </a:spcBef>
              <a:spcAft>
                <a:spcPts val="0"/>
              </a:spcAft>
            </a:pPr>
            <a:r>
              <a:rPr lang="el-GR" altLang="zh-TW" sz="1800" b="0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Γ</a:t>
            </a:r>
            <a:r>
              <a:rPr lang="en-US" altLang="zh-TW" sz="1800" b="0" i="0" u="none" strike="noStrike" baseline="-25000" dirty="0" err="1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rsc</a:t>
            </a:r>
            <a:endParaRPr lang="zh-TW" altLang="zh-TW" sz="1800" b="0" i="0" u="none" strike="noStrike" dirty="0">
              <a:effectLst/>
              <a:latin typeface="Arial" panose="020B0604020202020204" pitchFamily="34" charset="0"/>
            </a:endParaRPr>
          </a:p>
          <a:p>
            <a:pPr marR="0" algn="l" rtl="0" fontAlgn="t">
              <a:spcBef>
                <a:spcPts val="0"/>
              </a:spcBef>
              <a:spcAft>
                <a:spcPts val="0"/>
              </a:spcAft>
            </a:pPr>
            <a:r>
              <a:rPr lang="en-US" altLang="zh-TW" sz="1800" b="0" i="0" u="none" strike="noStrike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Φ</a:t>
            </a:r>
            <a:r>
              <a:rPr lang="en-US" altLang="zh-TW" sz="1800" b="0" i="0" u="none" strike="noStrike" baseline="-2500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</a:t>
            </a:r>
            <a:endParaRPr lang="zh-TW" altLang="zh-TW" sz="1800" b="0" i="0" u="none" strike="noStrike" dirty="0">
              <a:effectLst/>
              <a:latin typeface="Arial" panose="020B0604020202020204" pitchFamily="34" charset="0"/>
            </a:endParaRPr>
          </a:p>
          <a:p>
            <a:pPr marR="0" algn="l" rtl="0" fontAlgn="t">
              <a:spcBef>
                <a:spcPts val="0"/>
              </a:spcBef>
              <a:spcAft>
                <a:spcPts val="0"/>
              </a:spcAft>
            </a:pPr>
            <a:r>
              <a:rPr lang="en-US" altLang="zh-TW" sz="1800" b="0" i="0" u="none" strike="noStrike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Φ</a:t>
            </a:r>
            <a:r>
              <a:rPr lang="en-US" altLang="zh-TW" sz="1800" b="0" i="0" u="none" strike="noStrike" baseline="-2500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sys</a:t>
            </a:r>
            <a:endParaRPr lang="zh-TW" altLang="zh-TW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7320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9"/>
          <p:cNvSpPr txBox="1">
            <a:spLocks noGrp="1"/>
          </p:cNvSpPr>
          <p:nvPr>
            <p:ph type="title"/>
          </p:nvPr>
        </p:nvSpPr>
        <p:spPr>
          <a:xfrm>
            <a:off x="331344" y="278782"/>
            <a:ext cx="9057576" cy="432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pen Sans Medium"/>
              <a:buNone/>
              <a:defRPr b="1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39"/>
          <p:cNvSpPr txBox="1">
            <a:spLocks noGrp="1"/>
          </p:cNvSpPr>
          <p:nvPr>
            <p:ph type="body" idx="1"/>
          </p:nvPr>
        </p:nvSpPr>
        <p:spPr>
          <a:xfrm>
            <a:off x="331344" y="813522"/>
            <a:ext cx="9057576" cy="258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70224" lvl="0" indent="-33307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Wingdings" panose="05000000000000000000" pitchFamily="2" charset="2"/>
              <a:buChar char="l"/>
              <a:defRPr sz="154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40448" lvl="1" indent="-32654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410672" lvl="2" indent="-31348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 sz="1234">
                <a:latin typeface="Open Sans"/>
                <a:ea typeface="Open Sans"/>
                <a:cs typeface="Open Sans"/>
                <a:sym typeface="Open Sans"/>
              </a:defRPr>
            </a:lvl3pPr>
            <a:lvl4pPr marL="1880895" lvl="3" indent="-31348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  <a:defRPr sz="1234">
                <a:latin typeface="Open Sans"/>
                <a:ea typeface="Open Sans"/>
                <a:cs typeface="Open Sans"/>
                <a:sym typeface="Open Sans"/>
              </a:defRPr>
            </a:lvl4pPr>
            <a:lvl5pPr marL="2351119" lvl="4" indent="-31348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 sz="1234">
                <a:latin typeface="Open Sans"/>
                <a:ea typeface="Open Sans"/>
                <a:cs typeface="Open Sans"/>
                <a:sym typeface="Open Sans"/>
              </a:defRPr>
            </a:lvl5pPr>
            <a:lvl6pPr marL="2821343" lvl="5" indent="-31348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 sz="1234">
                <a:latin typeface="Open Sans"/>
                <a:ea typeface="Open Sans"/>
                <a:cs typeface="Open Sans"/>
                <a:sym typeface="Open Sans"/>
              </a:defRPr>
            </a:lvl6pPr>
            <a:lvl7pPr marL="3291567" lvl="6" indent="-31348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  <a:defRPr sz="1234">
                <a:latin typeface="Open Sans"/>
                <a:ea typeface="Open Sans"/>
                <a:cs typeface="Open Sans"/>
                <a:sym typeface="Open Sans"/>
              </a:defRPr>
            </a:lvl7pPr>
            <a:lvl8pPr marL="3761789" lvl="7" indent="-31348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 sz="1234">
                <a:latin typeface="Open Sans"/>
                <a:ea typeface="Open Sans"/>
                <a:cs typeface="Open Sans"/>
                <a:sym typeface="Open Sans"/>
              </a:defRPr>
            </a:lvl8pPr>
            <a:lvl9pPr marL="4232014" lvl="8" indent="-31348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 sz="1234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23" name="Google Shape;23;p39"/>
          <p:cNvSpPr txBox="1">
            <a:spLocks noGrp="1"/>
          </p:cNvSpPr>
          <p:nvPr>
            <p:ph type="sldNum" idx="12"/>
          </p:nvPr>
        </p:nvSpPr>
        <p:spPr>
          <a:xfrm>
            <a:off x="9006400" y="3524760"/>
            <a:ext cx="583280" cy="297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34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34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34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34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34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34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34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34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34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2"/>
          <p:cNvSpPr txBox="1">
            <a:spLocks noGrp="1"/>
          </p:cNvSpPr>
          <p:nvPr>
            <p:ph type="title"/>
          </p:nvPr>
        </p:nvSpPr>
        <p:spPr>
          <a:xfrm>
            <a:off x="331343" y="477555"/>
            <a:ext cx="2984963" cy="571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 Medium"/>
              <a:buNone/>
              <a:defRPr sz="2469"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69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69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69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69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69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69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69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69"/>
            </a:lvl9pPr>
          </a:lstStyle>
          <a:p>
            <a:endParaRPr/>
          </a:p>
        </p:txBody>
      </p:sp>
      <p:sp>
        <p:nvSpPr>
          <p:cNvPr id="32" name="Google Shape;32;p42"/>
          <p:cNvSpPr txBox="1">
            <a:spLocks noGrp="1"/>
          </p:cNvSpPr>
          <p:nvPr>
            <p:ph type="body" idx="1"/>
          </p:nvPr>
        </p:nvSpPr>
        <p:spPr>
          <a:xfrm>
            <a:off x="331343" y="1126899"/>
            <a:ext cx="2984963" cy="232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70224" lvl="0" indent="-31348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  <a:defRPr sz="1234">
                <a:latin typeface="Open Sans"/>
                <a:ea typeface="Open Sans"/>
                <a:cs typeface="Open Sans"/>
                <a:sym typeface="Open Sans"/>
              </a:defRPr>
            </a:lvl1pPr>
            <a:lvl2pPr marL="940448" lvl="1" indent="-31348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 sz="1234">
                <a:latin typeface="Open Sans"/>
                <a:ea typeface="Open Sans"/>
                <a:cs typeface="Open Sans"/>
                <a:sym typeface="Open Sans"/>
              </a:defRPr>
            </a:lvl2pPr>
            <a:lvl3pPr marL="1410672" lvl="2" indent="-31348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 sz="1234">
                <a:latin typeface="Open Sans"/>
                <a:ea typeface="Open Sans"/>
                <a:cs typeface="Open Sans"/>
                <a:sym typeface="Open Sans"/>
              </a:defRPr>
            </a:lvl3pPr>
            <a:lvl4pPr marL="1880895" lvl="3" indent="-31348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  <a:defRPr sz="1234">
                <a:latin typeface="Open Sans"/>
                <a:ea typeface="Open Sans"/>
                <a:cs typeface="Open Sans"/>
                <a:sym typeface="Open Sans"/>
              </a:defRPr>
            </a:lvl4pPr>
            <a:lvl5pPr marL="2351119" lvl="4" indent="-31348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 sz="1234">
                <a:latin typeface="Open Sans"/>
                <a:ea typeface="Open Sans"/>
                <a:cs typeface="Open Sans"/>
                <a:sym typeface="Open Sans"/>
              </a:defRPr>
            </a:lvl5pPr>
            <a:lvl6pPr marL="2821343" lvl="5" indent="-31348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 sz="1234">
                <a:latin typeface="Open Sans"/>
                <a:ea typeface="Open Sans"/>
                <a:cs typeface="Open Sans"/>
                <a:sym typeface="Open Sans"/>
              </a:defRPr>
            </a:lvl6pPr>
            <a:lvl7pPr marL="3291567" lvl="6" indent="-31348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  <a:defRPr sz="1234">
                <a:latin typeface="Open Sans"/>
                <a:ea typeface="Open Sans"/>
                <a:cs typeface="Open Sans"/>
                <a:sym typeface="Open Sans"/>
              </a:defRPr>
            </a:lvl7pPr>
            <a:lvl8pPr marL="3761789" lvl="7" indent="-31348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 sz="1234">
                <a:latin typeface="Open Sans"/>
                <a:ea typeface="Open Sans"/>
                <a:cs typeface="Open Sans"/>
                <a:sym typeface="Open Sans"/>
              </a:defRPr>
            </a:lvl8pPr>
            <a:lvl9pPr marL="4232014" lvl="8" indent="-31348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 sz="1234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3" name="Google Shape;33;p42"/>
          <p:cNvSpPr txBox="1">
            <a:spLocks noGrp="1"/>
          </p:cNvSpPr>
          <p:nvPr>
            <p:ph type="sldNum" idx="12"/>
          </p:nvPr>
        </p:nvSpPr>
        <p:spPr>
          <a:xfrm>
            <a:off x="9006400" y="3524760"/>
            <a:ext cx="583280" cy="297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29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29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29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29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29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29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29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29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29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3"/>
          <p:cNvSpPr/>
          <p:nvPr/>
        </p:nvSpPr>
        <p:spPr>
          <a:xfrm>
            <a:off x="4860133" y="72132"/>
            <a:ext cx="4776578" cy="3750145"/>
          </a:xfrm>
          <a:prstGeom prst="rect">
            <a:avLst/>
          </a:prstGeom>
          <a:solidFill>
            <a:srgbClr val="EFBB80"/>
          </a:solidFill>
          <a:ln>
            <a:noFill/>
          </a:ln>
        </p:spPr>
        <p:txBody>
          <a:bodyPr spcFirstLastPara="1" wrap="square" lIns="94036" tIns="94036" rIns="94036" bIns="9403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40" b="0" i="0" u="none" strike="noStrike" cap="none">
              <a:solidFill>
                <a:srgbClr val="000000"/>
              </a:solidFill>
              <a:highlight>
                <a:srgbClr val="EFBB8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43"/>
          <p:cNvSpPr txBox="1">
            <a:spLocks noGrp="1"/>
          </p:cNvSpPr>
          <p:nvPr>
            <p:ph type="title"/>
          </p:nvPr>
        </p:nvSpPr>
        <p:spPr>
          <a:xfrm>
            <a:off x="282232" y="1039767"/>
            <a:ext cx="4300132" cy="1173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Open Sans Medium"/>
              <a:buNone/>
              <a:defRPr sz="3908"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908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908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908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908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908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908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908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908"/>
            </a:lvl9pPr>
          </a:lstStyle>
          <a:p>
            <a:endParaRPr/>
          </a:p>
        </p:txBody>
      </p:sp>
      <p:sp>
        <p:nvSpPr>
          <p:cNvPr id="37" name="Google Shape;37;p43"/>
          <p:cNvSpPr txBox="1">
            <a:spLocks noGrp="1"/>
          </p:cNvSpPr>
          <p:nvPr>
            <p:ph type="subTitle" idx="1"/>
          </p:nvPr>
        </p:nvSpPr>
        <p:spPr>
          <a:xfrm>
            <a:off x="282232" y="2253327"/>
            <a:ext cx="4300132" cy="1017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5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5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5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5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5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5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50"/>
            </a:lvl9pPr>
          </a:lstStyle>
          <a:p>
            <a:endParaRPr/>
          </a:p>
        </p:txBody>
      </p:sp>
      <p:sp>
        <p:nvSpPr>
          <p:cNvPr id="38" name="Google Shape;38;p43"/>
          <p:cNvSpPr txBox="1">
            <a:spLocks noGrp="1"/>
          </p:cNvSpPr>
          <p:nvPr>
            <p:ph type="body" idx="2"/>
          </p:nvPr>
        </p:nvSpPr>
        <p:spPr>
          <a:xfrm>
            <a:off x="5250792" y="547398"/>
            <a:ext cx="4078811" cy="2792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70224" lvl="0" indent="-35266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marL="940448" lvl="1" indent="-32654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marL="1410672" lvl="2" indent="-32654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■"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marL="1880895" lvl="3" indent="-32654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marL="2351119" lvl="4" indent="-32654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marL="2821343" lvl="5" indent="-32654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■"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marL="3291567" lvl="6" indent="-32654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marL="3761789" lvl="7" indent="-32654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marL="4232014" lvl="8" indent="-32654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■"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9" name="Google Shape;39;p43"/>
          <p:cNvSpPr txBox="1">
            <a:spLocks noGrp="1"/>
          </p:cNvSpPr>
          <p:nvPr>
            <p:ph type="sldNum" idx="12"/>
          </p:nvPr>
        </p:nvSpPr>
        <p:spPr>
          <a:xfrm>
            <a:off x="9006400" y="3524760"/>
            <a:ext cx="583280" cy="297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29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29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29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29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29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29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29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29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29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5"/>
          <p:cNvSpPr txBox="1">
            <a:spLocks noGrp="1"/>
          </p:cNvSpPr>
          <p:nvPr>
            <p:ph type="title"/>
          </p:nvPr>
        </p:nvSpPr>
        <p:spPr>
          <a:xfrm>
            <a:off x="331344" y="336379"/>
            <a:ext cx="9057576" cy="432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7D25"/>
              </a:buClr>
              <a:buSzPts val="3000"/>
              <a:buFont typeface="Open Sans Medium"/>
              <a:buNone/>
              <a:defRPr sz="3000" b="0" i="0" u="none" strike="noStrike" cap="none">
                <a:solidFill>
                  <a:srgbClr val="E37D2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 dirty="0"/>
          </a:p>
        </p:txBody>
      </p:sp>
      <p:sp>
        <p:nvSpPr>
          <p:cNvPr id="7" name="Google Shape;7;p35"/>
          <p:cNvSpPr txBox="1">
            <a:spLocks noGrp="1"/>
          </p:cNvSpPr>
          <p:nvPr>
            <p:ph type="body" idx="1"/>
          </p:nvPr>
        </p:nvSpPr>
        <p:spPr>
          <a:xfrm>
            <a:off x="331344" y="871119"/>
            <a:ext cx="9057576" cy="258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8" name="Google Shape;8;p35"/>
          <p:cNvSpPr txBox="1">
            <a:spLocks noGrp="1"/>
          </p:cNvSpPr>
          <p:nvPr>
            <p:ph type="sldNum" idx="12"/>
          </p:nvPr>
        </p:nvSpPr>
        <p:spPr>
          <a:xfrm>
            <a:off x="9006400" y="3524760"/>
            <a:ext cx="583280" cy="297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34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34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34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34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34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34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34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34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34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5" r:id="rId2"/>
    <p:sldLayoutId id="2147483656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470224" marR="0" lvl="0" indent="-35266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Wingdings" panose="05000000000000000000" pitchFamily="2" charset="2"/>
        <a:buChar char="l"/>
        <a:defRPr sz="14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 81">
            <a:extLst>
              <a:ext uri="{FF2B5EF4-FFF2-40B4-BE49-F238E27FC236}">
                <a16:creationId xmlns:a16="http://schemas.microsoft.com/office/drawing/2014/main" id="{9E2578CF-557C-4D06-82B1-0CFD918C839F}"/>
              </a:ext>
            </a:extLst>
          </p:cNvPr>
          <p:cNvSpPr/>
          <p:nvPr/>
        </p:nvSpPr>
        <p:spPr>
          <a:xfrm>
            <a:off x="51100" y="2215377"/>
            <a:ext cx="9561055" cy="16559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051" tIns="47026" rIns="94051" bIns="470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44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85D1B5F-3FAE-4114-AB7A-2244FECE1057}"/>
              </a:ext>
            </a:extLst>
          </p:cNvPr>
          <p:cNvSpPr/>
          <p:nvPr/>
        </p:nvSpPr>
        <p:spPr>
          <a:xfrm>
            <a:off x="48726" y="71183"/>
            <a:ext cx="9611515" cy="20878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051" tIns="47026" rIns="94051" bIns="470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440" dirty="0"/>
          </a:p>
        </p:txBody>
      </p:sp>
      <p:cxnSp>
        <p:nvCxnSpPr>
          <p:cNvPr id="66" name="Google Shape;176;g15c8ada30b1_0_0">
            <a:extLst>
              <a:ext uri="{FF2B5EF4-FFF2-40B4-BE49-F238E27FC236}">
                <a16:creationId xmlns:a16="http://schemas.microsoft.com/office/drawing/2014/main" id="{893F1380-3193-4B51-A1ED-CD4EAA267A7A}"/>
              </a:ext>
            </a:extLst>
          </p:cNvPr>
          <p:cNvCxnSpPr>
            <a:cxnSpLocks/>
          </p:cNvCxnSpPr>
          <p:nvPr/>
        </p:nvCxnSpPr>
        <p:spPr>
          <a:xfrm flipV="1">
            <a:off x="5380859" y="573422"/>
            <a:ext cx="232920" cy="420594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05" name="Google Shape;205;g15c8ada30b1_0_0"/>
          <p:cNvSpPr/>
          <p:nvPr/>
        </p:nvSpPr>
        <p:spPr>
          <a:xfrm>
            <a:off x="7289745" y="1771378"/>
            <a:ext cx="1580649" cy="466438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4036" tIns="47006" rIns="94036" bIns="47006" anchor="ctr" anchorCtr="0">
            <a:noAutofit/>
          </a:bodyPr>
          <a:lstStyle/>
          <a:p>
            <a:pPr algn="ctr">
              <a:buSzPts val="1100"/>
            </a:pPr>
            <a:endParaRPr sz="1440" dirty="0"/>
          </a:p>
        </p:txBody>
      </p:sp>
      <p:sp>
        <p:nvSpPr>
          <p:cNvPr id="103" name="Google Shape;175;g15c8ada30b1_0_0">
            <a:extLst>
              <a:ext uri="{FF2B5EF4-FFF2-40B4-BE49-F238E27FC236}">
                <a16:creationId xmlns:a16="http://schemas.microsoft.com/office/drawing/2014/main" id="{CF9AC31C-D17A-44A2-B433-37B83BDF4104}"/>
              </a:ext>
            </a:extLst>
          </p:cNvPr>
          <p:cNvSpPr/>
          <p:nvPr/>
        </p:nvSpPr>
        <p:spPr>
          <a:xfrm>
            <a:off x="2350638" y="3227543"/>
            <a:ext cx="897289" cy="589056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4036" tIns="94036" rIns="94036" bIns="94036" anchor="ctr" anchorCtr="0">
            <a:noAutofit/>
          </a:bodyPr>
          <a:lstStyle/>
          <a:p>
            <a:pPr algn="ctr">
              <a:buSzPts val="1200"/>
            </a:pPr>
            <a:r>
              <a:rPr lang="en-US" altLang="zh-TW" sz="1080" b="1" dirty="0">
                <a:solidFill>
                  <a:srgbClr val="002060"/>
                </a:solidFill>
                <a:latin typeface="Open Sans"/>
                <a:ea typeface="Open Sans"/>
                <a:cs typeface="Open Sans"/>
                <a:sym typeface="Open Sans"/>
              </a:rPr>
              <a:t>System call trace</a:t>
            </a:r>
            <a:endParaRPr sz="1080" b="1" dirty="0">
              <a:solidFill>
                <a:srgbClr val="00206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4" name="Google Shape;181;g15c8ada30b1_0_0">
            <a:extLst>
              <a:ext uri="{FF2B5EF4-FFF2-40B4-BE49-F238E27FC236}">
                <a16:creationId xmlns:a16="http://schemas.microsoft.com/office/drawing/2014/main" id="{6F879A21-B646-4B64-8943-884CA5FE91D1}"/>
              </a:ext>
            </a:extLst>
          </p:cNvPr>
          <p:cNvCxnSpPr>
            <a:cxnSpLocks/>
          </p:cNvCxnSpPr>
          <p:nvPr/>
        </p:nvCxnSpPr>
        <p:spPr>
          <a:xfrm>
            <a:off x="6773839" y="517956"/>
            <a:ext cx="364736" cy="53212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06" name="Google Shape;195;g15c8ada30b1_0_0">
            <a:extLst>
              <a:ext uri="{FF2B5EF4-FFF2-40B4-BE49-F238E27FC236}">
                <a16:creationId xmlns:a16="http://schemas.microsoft.com/office/drawing/2014/main" id="{3F910090-CD5E-49C9-89B5-F4895DEE9BB8}"/>
              </a:ext>
            </a:extLst>
          </p:cNvPr>
          <p:cNvCxnSpPr>
            <a:cxnSpLocks/>
          </p:cNvCxnSpPr>
          <p:nvPr/>
        </p:nvCxnSpPr>
        <p:spPr>
          <a:xfrm>
            <a:off x="1045965" y="3007142"/>
            <a:ext cx="37877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11" name="Google Shape;191;g15c8ada30b1_0_0">
            <a:extLst>
              <a:ext uri="{FF2B5EF4-FFF2-40B4-BE49-F238E27FC236}">
                <a16:creationId xmlns:a16="http://schemas.microsoft.com/office/drawing/2014/main" id="{29BBDC8C-1345-4170-AD88-81C09F6F06E8}"/>
              </a:ext>
            </a:extLst>
          </p:cNvPr>
          <p:cNvSpPr/>
          <p:nvPr/>
        </p:nvSpPr>
        <p:spPr>
          <a:xfrm>
            <a:off x="2664799" y="573422"/>
            <a:ext cx="3503254" cy="367913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spcFirstLastPara="1" wrap="square" lIns="94036" tIns="47006" rIns="94036" bIns="47006" anchor="ctr" anchorCtr="0">
            <a:noAutofit/>
          </a:bodyPr>
          <a:lstStyle/>
          <a:p>
            <a:pPr lvl="0" algn="ctr">
              <a:buSzPts val="1200"/>
            </a:pPr>
            <a:endParaRPr lang="fr-FR" altLang="zh-TW" sz="1234"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202;g15c8ada30b1_0_0">
            <a:extLst>
              <a:ext uri="{FF2B5EF4-FFF2-40B4-BE49-F238E27FC236}">
                <a16:creationId xmlns:a16="http://schemas.microsoft.com/office/drawing/2014/main" id="{59E0D7D1-C050-4FDE-8AD2-6CCF9EDF4649}"/>
              </a:ext>
            </a:extLst>
          </p:cNvPr>
          <p:cNvSpPr/>
          <p:nvPr/>
        </p:nvSpPr>
        <p:spPr>
          <a:xfrm>
            <a:off x="7977034" y="58090"/>
            <a:ext cx="1785153" cy="613714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4036" tIns="94036" rIns="94036" bIns="94036" anchor="ctr" anchorCtr="0">
            <a:noAutofit/>
          </a:bodyPr>
          <a:lstStyle/>
          <a:p>
            <a:pPr algn="ctr"/>
            <a:r>
              <a:rPr lang="en-US" altLang="zh-TW" sz="1131" u="sng" dirty="0"/>
              <a:t>Evaluation Results</a:t>
            </a:r>
            <a:br>
              <a:rPr lang="en-US" altLang="zh-TW" sz="1131" u="sng" dirty="0"/>
            </a:br>
            <a:endParaRPr lang="en-US" altLang="zh-TW" sz="1131" u="sng" dirty="0"/>
          </a:p>
        </p:txBody>
      </p:sp>
      <p:sp>
        <p:nvSpPr>
          <p:cNvPr id="127" name="Google Shape;196;g15c8ada30b1_0_0">
            <a:extLst>
              <a:ext uri="{FF2B5EF4-FFF2-40B4-BE49-F238E27FC236}">
                <a16:creationId xmlns:a16="http://schemas.microsoft.com/office/drawing/2014/main" id="{BE6194E3-DEAB-4798-991D-EE5E5F6AB2FF}"/>
              </a:ext>
            </a:extLst>
          </p:cNvPr>
          <p:cNvSpPr txBox="1"/>
          <p:nvPr/>
        </p:nvSpPr>
        <p:spPr>
          <a:xfrm>
            <a:off x="8183675" y="423659"/>
            <a:ext cx="1428481" cy="15016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4036" tIns="94036" rIns="94036" bIns="94036" anchor="t" anchorCtr="0">
            <a:spAutoFit/>
          </a:bodyPr>
          <a:lstStyle/>
          <a:p>
            <a:pPr marL="176334" indent="-176334">
              <a:lnSpc>
                <a:spcPct val="70000"/>
              </a:lnSpc>
              <a:buSzPts val="1200"/>
              <a:buFont typeface="Wingdings" panose="05000000000000000000" pitchFamily="2" charset="2"/>
              <a:buChar char="Ø"/>
            </a:pPr>
            <a:r>
              <a:rPr lang="en-US" altLang="zh-TW" sz="1029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Quality Metrics</a:t>
            </a:r>
            <a:endParaRPr lang="en-US" altLang="zh-TW" sz="1029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0254" lvl="3" indent="-176334">
              <a:lnSpc>
                <a:spcPct val="60000"/>
              </a:lnSpc>
              <a:spcBef>
                <a:spcPts val="617"/>
              </a:spcBef>
              <a:buSzPts val="1200"/>
              <a:buFont typeface="Arial" panose="020B0604020202020204" pitchFamily="34" charset="0"/>
              <a:buChar char="•"/>
            </a:pPr>
            <a:r>
              <a:rPr lang="el-GR" altLang="zh-TW" sz="1029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altLang="zh-TW" sz="1029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br>
              <a:rPr lang="en-US" altLang="zh-TW" sz="1029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TW" sz="1029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0254" lvl="3" indent="-176334">
              <a:lnSpc>
                <a:spcPct val="60000"/>
              </a:lnSpc>
              <a:buSzPts val="1200"/>
              <a:buFont typeface="Arial" panose="020B0604020202020204" pitchFamily="34" charset="0"/>
              <a:buChar char="•"/>
            </a:pPr>
            <a:r>
              <a:rPr lang="el-GR" altLang="zh-TW" sz="1029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Γ </a:t>
            </a:r>
            <a:r>
              <a:rPr lang="en-US" altLang="zh-TW" sz="1029" b="1" baseline="-25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rsc</a:t>
            </a:r>
            <a:br>
              <a:rPr lang="en-US" altLang="zh-TW" sz="1029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TW" sz="1029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0254" lvl="3" indent="-176334">
              <a:lnSpc>
                <a:spcPct val="60000"/>
              </a:lnSpc>
              <a:buSzPts val="1200"/>
              <a:buFont typeface="Arial" panose="020B0604020202020204" pitchFamily="34" charset="0"/>
              <a:buChar char="•"/>
            </a:pPr>
            <a:r>
              <a:rPr lang="az-Cyrl-AZ" altLang="zh-TW" sz="1029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</a:t>
            </a:r>
            <a:r>
              <a:rPr lang="en-US" altLang="zh-TW" sz="1029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br>
              <a:rPr lang="en-US" altLang="zh-TW" sz="1029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TW" sz="1029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0254" lvl="3" indent="-176334">
              <a:lnSpc>
                <a:spcPct val="60000"/>
              </a:lnSpc>
              <a:buSzPts val="1200"/>
              <a:buFont typeface="Arial" panose="020B0604020202020204" pitchFamily="34" charset="0"/>
              <a:buChar char="•"/>
            </a:pPr>
            <a:r>
              <a:rPr lang="az-Cyrl-AZ" altLang="zh-TW" sz="1029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 </a:t>
            </a:r>
            <a:r>
              <a:rPr lang="en-US" altLang="zh-TW" sz="1029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</a:p>
          <a:p>
            <a:pPr marL="176334" lvl="2" indent="-176334">
              <a:lnSpc>
                <a:spcPct val="70000"/>
              </a:lnSpc>
              <a:buSzPts val="1200"/>
              <a:buFont typeface="Arial" panose="020B0604020202020204" pitchFamily="34" charset="0"/>
              <a:buChar char="•"/>
            </a:pPr>
            <a:endParaRPr lang="en-US" altLang="zh-TW" sz="1029" b="1" baseline="-25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6334" lvl="2" indent="-176334">
              <a:lnSpc>
                <a:spcPct val="110000"/>
              </a:lnSpc>
              <a:buSzPts val="1200"/>
              <a:buFont typeface="Wingdings" panose="05000000000000000000" pitchFamily="2" charset="2"/>
              <a:buChar char="Ø"/>
            </a:pPr>
            <a:r>
              <a:rPr lang="en-US" altLang="zh-TW" sz="1029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Attack Flow Diagram </a:t>
            </a:r>
            <a:endParaRPr lang="en-US" altLang="zh-TW" sz="1029" b="1" baseline="-25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Google Shape;175;g15c8ada30b1_0_0">
            <a:extLst>
              <a:ext uri="{FF2B5EF4-FFF2-40B4-BE49-F238E27FC236}">
                <a16:creationId xmlns:a16="http://schemas.microsoft.com/office/drawing/2014/main" id="{9A7ED156-2E8E-48FD-A70C-1FB59BBAC00C}"/>
              </a:ext>
            </a:extLst>
          </p:cNvPr>
          <p:cNvSpPr/>
          <p:nvPr/>
        </p:nvSpPr>
        <p:spPr>
          <a:xfrm>
            <a:off x="1453480" y="2668181"/>
            <a:ext cx="752192" cy="6847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spcFirstLastPara="1" wrap="square" lIns="94036" tIns="94036" rIns="94036" bIns="94036" anchor="ctr" anchorCtr="0">
            <a:noAutofit/>
          </a:bodyPr>
          <a:lstStyle/>
          <a:p>
            <a:pPr algn="ctr">
              <a:lnSpc>
                <a:spcPct val="120000"/>
              </a:lnSpc>
              <a:buSzPts val="1200"/>
            </a:pPr>
            <a:r>
              <a:rPr lang="en-US" altLang="zh-TW" sz="1000" b="1" dirty="0">
                <a:solidFill>
                  <a:srgbClr val="002060"/>
                </a:solidFill>
                <a:latin typeface="Open Sans"/>
                <a:ea typeface="Open Sans"/>
                <a:cs typeface="Open Sans"/>
                <a:sym typeface="Open Sans"/>
              </a:rPr>
              <a:t>Profiling</a:t>
            </a:r>
          </a:p>
          <a:p>
            <a:pPr algn="ctr">
              <a:lnSpc>
                <a:spcPct val="120000"/>
              </a:lnSpc>
              <a:buSzPts val="1200"/>
            </a:pPr>
            <a:r>
              <a:rPr lang="en-US" sz="1000" b="1" dirty="0">
                <a:solidFill>
                  <a:srgbClr val="002060"/>
                </a:solidFill>
                <a:latin typeface="Open Sans"/>
                <a:ea typeface="Open Sans"/>
                <a:cs typeface="Open Sans"/>
                <a:sym typeface="Open Sans"/>
              </a:rPr>
              <a:t>System</a:t>
            </a:r>
          </a:p>
        </p:txBody>
      </p:sp>
      <p:sp>
        <p:nvSpPr>
          <p:cNvPr id="130" name="Google Shape;175;g15c8ada30b1_0_0">
            <a:extLst>
              <a:ext uri="{FF2B5EF4-FFF2-40B4-BE49-F238E27FC236}">
                <a16:creationId xmlns:a16="http://schemas.microsoft.com/office/drawing/2014/main" id="{F57CC838-4402-43BF-88B4-37775A6A1E39}"/>
              </a:ext>
            </a:extLst>
          </p:cNvPr>
          <p:cNvSpPr/>
          <p:nvPr/>
        </p:nvSpPr>
        <p:spPr>
          <a:xfrm>
            <a:off x="3293297" y="1694279"/>
            <a:ext cx="820250" cy="467423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4036" tIns="94036" rIns="94036" bIns="94036" anchor="ctr" anchorCtr="0">
            <a:noAutofit/>
          </a:bodyPr>
          <a:lstStyle/>
          <a:p>
            <a:pPr algn="ctr">
              <a:buSzPts val="1200"/>
            </a:pPr>
            <a:r>
              <a:rPr lang="en-US" altLang="zh-TW" sz="1080" b="1" dirty="0">
                <a:solidFill>
                  <a:schemeClr val="tx2">
                    <a:lumMod val="10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Regex </a:t>
            </a:r>
          </a:p>
          <a:p>
            <a:pPr algn="ctr">
              <a:buSzPts val="1200"/>
            </a:pPr>
            <a:r>
              <a:rPr lang="en-US" altLang="zh-TW" sz="1080" b="1" dirty="0">
                <a:solidFill>
                  <a:schemeClr val="tx2">
                    <a:lumMod val="10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Set</a:t>
            </a:r>
            <a:endParaRPr sz="1080" b="1" dirty="0">
              <a:solidFill>
                <a:schemeClr val="tx2">
                  <a:lumMod val="10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75;g15c8ada30b1_0_0">
            <a:extLst>
              <a:ext uri="{FF2B5EF4-FFF2-40B4-BE49-F238E27FC236}">
                <a16:creationId xmlns:a16="http://schemas.microsoft.com/office/drawing/2014/main" id="{84A62882-8D8A-4326-9962-53B7FDA7FA14}"/>
              </a:ext>
            </a:extLst>
          </p:cNvPr>
          <p:cNvSpPr/>
          <p:nvPr/>
        </p:nvSpPr>
        <p:spPr>
          <a:xfrm>
            <a:off x="3568318" y="2668181"/>
            <a:ext cx="1095234" cy="6847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spcFirstLastPara="1" wrap="square" lIns="94036" tIns="94036" rIns="94036" bIns="94036" anchor="ctr" anchorCtr="0">
            <a:noAutofit/>
          </a:bodyPr>
          <a:lstStyle/>
          <a:p>
            <a:pPr algn="ctr">
              <a:buSzPts val="1200"/>
            </a:pPr>
            <a:r>
              <a:rPr lang="en-US" altLang="zh-TW" sz="1029" b="1" dirty="0">
                <a:solidFill>
                  <a:schemeClr val="accent5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Attack</a:t>
            </a:r>
          </a:p>
          <a:p>
            <a:pPr algn="ctr">
              <a:buSzPts val="1200"/>
            </a:pPr>
            <a:r>
              <a:rPr lang="en-US" altLang="zh-TW" sz="1029" b="1" dirty="0">
                <a:solidFill>
                  <a:schemeClr val="accent5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Scenario</a:t>
            </a:r>
          </a:p>
          <a:p>
            <a:pPr algn="ctr">
              <a:buSzPts val="1200"/>
            </a:pPr>
            <a:r>
              <a:rPr lang="en-US" altLang="zh-TW" sz="1029" b="1" dirty="0">
                <a:solidFill>
                  <a:schemeClr val="accent5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Graph </a:t>
            </a:r>
            <a:r>
              <a:rPr lang="en-US" sz="1029" b="1" dirty="0">
                <a:solidFill>
                  <a:schemeClr val="accent5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(ASG) Generator</a:t>
            </a:r>
          </a:p>
        </p:txBody>
      </p:sp>
      <p:cxnSp>
        <p:nvCxnSpPr>
          <p:cNvPr id="134" name="Google Shape;195;g15c8ada30b1_0_0">
            <a:extLst>
              <a:ext uri="{FF2B5EF4-FFF2-40B4-BE49-F238E27FC236}">
                <a16:creationId xmlns:a16="http://schemas.microsoft.com/office/drawing/2014/main" id="{0147F250-8924-4801-A1C3-B8675C114C7F}"/>
              </a:ext>
            </a:extLst>
          </p:cNvPr>
          <p:cNvCxnSpPr>
            <a:cxnSpLocks/>
          </p:cNvCxnSpPr>
          <p:nvPr/>
        </p:nvCxnSpPr>
        <p:spPr>
          <a:xfrm>
            <a:off x="3048560" y="3007142"/>
            <a:ext cx="488622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35" name="Google Shape;195;g15c8ada30b1_0_0">
            <a:extLst>
              <a:ext uri="{FF2B5EF4-FFF2-40B4-BE49-F238E27FC236}">
                <a16:creationId xmlns:a16="http://schemas.microsoft.com/office/drawing/2014/main" id="{C7D1A760-BAE9-41A5-8EA6-1FAAB7C1D399}"/>
              </a:ext>
            </a:extLst>
          </p:cNvPr>
          <p:cNvCxnSpPr>
            <a:cxnSpLocks/>
          </p:cNvCxnSpPr>
          <p:nvPr/>
        </p:nvCxnSpPr>
        <p:spPr>
          <a:xfrm>
            <a:off x="2231953" y="3007142"/>
            <a:ext cx="246692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38" name="文字方塊 137">
            <a:extLst>
              <a:ext uri="{FF2B5EF4-FFF2-40B4-BE49-F238E27FC236}">
                <a16:creationId xmlns:a16="http://schemas.microsoft.com/office/drawing/2014/main" id="{3D80AF08-90B8-4180-A476-C8E6C9EB2A9D}"/>
              </a:ext>
            </a:extLst>
          </p:cNvPr>
          <p:cNvSpPr txBox="1"/>
          <p:nvPr/>
        </p:nvSpPr>
        <p:spPr>
          <a:xfrm>
            <a:off x="7716029" y="3407548"/>
            <a:ext cx="1623382" cy="420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29" dirty="0">
                <a:latin typeface="Open Sans"/>
                <a:ea typeface="Open Sans"/>
                <a:cs typeface="Open Sans"/>
              </a:rPr>
              <a:t>(collect from TLDP</a:t>
            </a:r>
            <a:r>
              <a:rPr lang="zh-TW" altLang="en-US" sz="1029" dirty="0">
                <a:latin typeface="Open Sans"/>
                <a:ea typeface="Open Sans"/>
                <a:cs typeface="Open Sans"/>
              </a:rPr>
              <a:t> </a:t>
            </a:r>
            <a:r>
              <a:rPr lang="en-US" altLang="zh-TW" sz="1029" dirty="0">
                <a:latin typeface="Open Sans"/>
                <a:ea typeface="Open Sans"/>
                <a:cs typeface="Open Sans"/>
              </a:rPr>
              <a:t>&amp;</a:t>
            </a:r>
            <a:r>
              <a:rPr lang="zh-TW" altLang="en-US" sz="1029" dirty="0">
                <a:latin typeface="Open Sans"/>
                <a:ea typeface="Open Sans"/>
                <a:cs typeface="Open Sans"/>
              </a:rPr>
              <a:t> </a:t>
            </a:r>
            <a:endParaRPr lang="en-US" altLang="zh-TW" sz="1029" dirty="0">
              <a:latin typeface="Open Sans"/>
              <a:ea typeface="Open Sans"/>
              <a:cs typeface="Open Sans"/>
            </a:endParaRPr>
          </a:p>
          <a:p>
            <a:pPr algn="ctr"/>
            <a:r>
              <a:rPr lang="en-US" altLang="zh-TW" sz="1029" dirty="0">
                <a:latin typeface="Open Sans"/>
                <a:ea typeface="Open Sans"/>
                <a:cs typeface="Open Sans"/>
              </a:rPr>
              <a:t>man7 website)</a:t>
            </a:r>
            <a:endParaRPr lang="zh-TW" altLang="en-US" sz="1029" dirty="0">
              <a:latin typeface="Open Sans"/>
              <a:cs typeface="Open Sans"/>
            </a:endParaRPr>
          </a:p>
        </p:txBody>
      </p:sp>
      <p:sp>
        <p:nvSpPr>
          <p:cNvPr id="52" name="Google Shape;208;g15c8ada30b1_0_0">
            <a:extLst>
              <a:ext uri="{FF2B5EF4-FFF2-40B4-BE49-F238E27FC236}">
                <a16:creationId xmlns:a16="http://schemas.microsoft.com/office/drawing/2014/main" id="{80CB5381-C930-4746-BC4A-EFB78B277502}"/>
              </a:ext>
            </a:extLst>
          </p:cNvPr>
          <p:cNvSpPr txBox="1"/>
          <p:nvPr/>
        </p:nvSpPr>
        <p:spPr>
          <a:xfrm>
            <a:off x="2050188" y="1248004"/>
            <a:ext cx="910499" cy="515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36" tIns="94036" rIns="94036" bIns="94036" anchor="t" anchorCtr="0">
            <a:spAutoFit/>
          </a:bodyPr>
          <a:lstStyle/>
          <a:p>
            <a:pPr algn="ctr">
              <a:buSzPts val="1200"/>
            </a:pPr>
            <a:r>
              <a:rPr lang="en-US" altLang="zh-TW" sz="1029" b="1" dirty="0">
                <a:solidFill>
                  <a:srgbClr val="002060"/>
                </a:solidFill>
                <a:latin typeface="Open Sans"/>
                <a:ea typeface="Open Sans"/>
                <a:cs typeface="Open Sans"/>
                <a:sym typeface="Open Sans"/>
              </a:rPr>
              <a:t>Data</a:t>
            </a:r>
          </a:p>
          <a:p>
            <a:pPr algn="ctr">
              <a:buSzPts val="1200"/>
            </a:pPr>
            <a:r>
              <a:rPr lang="en-US" altLang="zh-TW" sz="1029" b="1" dirty="0">
                <a:solidFill>
                  <a:srgbClr val="002060"/>
                </a:solidFill>
                <a:latin typeface="Open Sans"/>
                <a:ea typeface="Open Sans"/>
                <a:cs typeface="Open Sans"/>
                <a:sym typeface="Open Sans"/>
              </a:rPr>
              <a:t>segments</a:t>
            </a:r>
            <a:endParaRPr sz="1234" b="1" dirty="0">
              <a:solidFill>
                <a:srgbClr val="002060"/>
              </a:solidFill>
            </a:endParaRPr>
          </a:p>
        </p:txBody>
      </p:sp>
      <p:pic>
        <p:nvPicPr>
          <p:cNvPr id="54" name="圖片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11" y="2731297"/>
            <a:ext cx="509568" cy="425804"/>
          </a:xfrm>
          <a:prstGeom prst="rect">
            <a:avLst/>
          </a:prstGeom>
        </p:spPr>
      </p:pic>
      <p:sp>
        <p:nvSpPr>
          <p:cNvPr id="55" name="矩形 54"/>
          <p:cNvSpPr/>
          <p:nvPr/>
        </p:nvSpPr>
        <p:spPr>
          <a:xfrm>
            <a:off x="311608" y="3061713"/>
            <a:ext cx="795587" cy="606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SzPts val="1200"/>
            </a:pPr>
            <a:r>
              <a:rPr lang="en-US" altLang="zh-TW" sz="1080" b="1" dirty="0">
                <a:solidFill>
                  <a:srgbClr val="002060"/>
                </a:solidFill>
                <a:latin typeface="Open Sans"/>
                <a:ea typeface="Open Sans"/>
                <a:cs typeface="Open Sans"/>
                <a:sym typeface="Open Sans"/>
              </a:rPr>
              <a:t>Subject</a:t>
            </a:r>
          </a:p>
          <a:p>
            <a:pPr lvl="0" algn="ctr">
              <a:buSzPts val="1200"/>
            </a:pPr>
            <a:r>
              <a:rPr lang="en-US" altLang="zh-TW" sz="1080" b="1" dirty="0">
                <a:solidFill>
                  <a:srgbClr val="002060"/>
                </a:solidFill>
                <a:latin typeface="Open Sans"/>
                <a:ea typeface="Open Sans"/>
                <a:cs typeface="Open Sans"/>
                <a:sym typeface="Open Sans"/>
              </a:rPr>
              <a:t>malware</a:t>
            </a:r>
          </a:p>
          <a:p>
            <a:pPr lvl="0" algn="ctr">
              <a:buSzPts val="1200"/>
            </a:pPr>
            <a:r>
              <a:rPr lang="en-US" altLang="zh-TW" sz="1080" b="1" dirty="0">
                <a:solidFill>
                  <a:srgbClr val="002060"/>
                </a:solidFill>
                <a:latin typeface="Open Sans"/>
                <a:ea typeface="Open Sans"/>
                <a:cs typeface="Open Sans"/>
                <a:sym typeface="Open Sans"/>
              </a:rPr>
              <a:t>sample</a:t>
            </a:r>
          </a:p>
        </p:txBody>
      </p:sp>
      <p:sp>
        <p:nvSpPr>
          <p:cNvPr id="56" name="Google Shape;187;g15c8ada30b1_0_0">
            <a:extLst>
              <a:ext uri="{FF2B5EF4-FFF2-40B4-BE49-F238E27FC236}">
                <a16:creationId xmlns:a16="http://schemas.microsoft.com/office/drawing/2014/main" id="{5A7C7A10-3E3B-4C4E-8594-5238A3A7553B}"/>
              </a:ext>
            </a:extLst>
          </p:cNvPr>
          <p:cNvSpPr/>
          <p:nvPr/>
        </p:nvSpPr>
        <p:spPr>
          <a:xfrm>
            <a:off x="2532401" y="2783321"/>
            <a:ext cx="465388" cy="454446"/>
          </a:xfrm>
          <a:prstGeom prst="foldedCorner">
            <a:avLst>
              <a:gd name="adj" fmla="val 16667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4036" tIns="94036" rIns="94036" bIns="94036" anchor="ctr" anchorCtr="0">
            <a:noAutofit/>
          </a:bodyPr>
          <a:lstStyle/>
          <a:p>
            <a:pPr>
              <a:buSzPts val="1400"/>
            </a:pPr>
            <a:r>
              <a:rPr lang="en-US" altLang="zh-TW" sz="823" dirty="0"/>
              <a:t>___</a:t>
            </a:r>
            <a:endParaRPr sz="823" dirty="0"/>
          </a:p>
          <a:p>
            <a:pPr>
              <a:buSzPts val="1400"/>
            </a:pPr>
            <a:r>
              <a:rPr lang="en-US" altLang="zh-TW" sz="823" dirty="0"/>
              <a:t>___</a:t>
            </a:r>
            <a:endParaRPr sz="823" dirty="0"/>
          </a:p>
          <a:p>
            <a:pPr>
              <a:buSzPts val="1400"/>
            </a:pPr>
            <a:r>
              <a:rPr lang="en-US" altLang="zh-TW" sz="823" dirty="0"/>
              <a:t>___</a:t>
            </a:r>
            <a:endParaRPr sz="823" dirty="0"/>
          </a:p>
        </p:txBody>
      </p:sp>
      <p:sp>
        <p:nvSpPr>
          <p:cNvPr id="57" name="Google Shape;187;g15c8ada30b1_0_0">
            <a:extLst>
              <a:ext uri="{FF2B5EF4-FFF2-40B4-BE49-F238E27FC236}">
                <a16:creationId xmlns:a16="http://schemas.microsoft.com/office/drawing/2014/main" id="{5A7C7A10-3E3B-4C4E-8594-5238A3A7553B}"/>
              </a:ext>
            </a:extLst>
          </p:cNvPr>
          <p:cNvSpPr/>
          <p:nvPr/>
        </p:nvSpPr>
        <p:spPr>
          <a:xfrm>
            <a:off x="2950613" y="1465172"/>
            <a:ext cx="505627" cy="402183"/>
          </a:xfrm>
          <a:prstGeom prst="foldedCorner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4036" tIns="94036" rIns="94036" bIns="94036" anchor="ctr" anchorCtr="0">
            <a:noAutofit/>
          </a:bodyPr>
          <a:lstStyle/>
          <a:p>
            <a:pPr>
              <a:buSzPts val="1400"/>
            </a:pPr>
            <a:r>
              <a:rPr lang="en-US" altLang="zh-TW" sz="823" dirty="0"/>
              <a:t>___</a:t>
            </a:r>
            <a:endParaRPr sz="823" dirty="0"/>
          </a:p>
          <a:p>
            <a:pPr>
              <a:buSzPts val="1400"/>
            </a:pPr>
            <a:r>
              <a:rPr lang="en-US" altLang="zh-TW" sz="823" dirty="0"/>
              <a:t>___</a:t>
            </a:r>
            <a:endParaRPr sz="823" dirty="0"/>
          </a:p>
        </p:txBody>
      </p:sp>
      <p:cxnSp>
        <p:nvCxnSpPr>
          <p:cNvPr id="58" name="Google Shape;195;g15c8ada30b1_0_0">
            <a:extLst>
              <a:ext uri="{FF2B5EF4-FFF2-40B4-BE49-F238E27FC236}">
                <a16:creationId xmlns:a16="http://schemas.microsoft.com/office/drawing/2014/main" id="{0147F250-8924-4801-A1C3-B8675C114C7F}"/>
              </a:ext>
            </a:extLst>
          </p:cNvPr>
          <p:cNvCxnSpPr>
            <a:cxnSpLocks/>
          </p:cNvCxnSpPr>
          <p:nvPr/>
        </p:nvCxnSpPr>
        <p:spPr>
          <a:xfrm>
            <a:off x="6379602" y="3007142"/>
            <a:ext cx="488622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" name="直線單箭頭接點 2"/>
          <p:cNvCxnSpPr/>
          <p:nvPr/>
        </p:nvCxnSpPr>
        <p:spPr>
          <a:xfrm flipH="1" flipV="1">
            <a:off x="7387999" y="3284198"/>
            <a:ext cx="2656" cy="118075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V="1">
            <a:off x="3203431" y="811661"/>
            <a:ext cx="1147" cy="273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Google Shape;175;g15c8ada30b1_0_0">
            <a:extLst>
              <a:ext uri="{FF2B5EF4-FFF2-40B4-BE49-F238E27FC236}">
                <a16:creationId xmlns:a16="http://schemas.microsoft.com/office/drawing/2014/main" id="{84A62882-8D8A-4326-9962-53B7FDA7FA14}"/>
              </a:ext>
            </a:extLst>
          </p:cNvPr>
          <p:cNvSpPr/>
          <p:nvPr/>
        </p:nvSpPr>
        <p:spPr>
          <a:xfrm>
            <a:off x="3006084" y="620187"/>
            <a:ext cx="834995" cy="6847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spcFirstLastPara="1" wrap="square" lIns="94036" tIns="94036" rIns="94036" bIns="94036" anchor="ctr" anchorCtr="0">
            <a:noAutofit/>
          </a:bodyPr>
          <a:lstStyle/>
          <a:p>
            <a:pPr lvl="0" algn="ctr">
              <a:buSzPts val="1200"/>
            </a:pPr>
            <a:r>
              <a:rPr lang="en-US" altLang="zh-TW" sz="1131" b="1" dirty="0">
                <a:solidFill>
                  <a:srgbClr val="002060"/>
                </a:solidFill>
                <a:latin typeface="Open Sans"/>
                <a:ea typeface="Open Sans"/>
                <a:cs typeface="Open Sans"/>
                <a:sym typeface="Open Sans"/>
              </a:rPr>
              <a:t>CTI Doc Search</a:t>
            </a:r>
          </a:p>
          <a:p>
            <a:pPr lvl="0" algn="ctr">
              <a:buSzPts val="1200"/>
            </a:pPr>
            <a:r>
              <a:rPr lang="en-US" sz="1131" b="1" dirty="0">
                <a:solidFill>
                  <a:srgbClr val="002060"/>
                </a:solidFill>
                <a:latin typeface="Open Sans"/>
                <a:ea typeface="Open Sans"/>
                <a:cs typeface="Open Sans"/>
                <a:sym typeface="Open Sans"/>
              </a:rPr>
              <a:t>Engine</a:t>
            </a:r>
          </a:p>
        </p:txBody>
      </p:sp>
      <p:cxnSp>
        <p:nvCxnSpPr>
          <p:cNvPr id="9" name="肘形接點 8"/>
          <p:cNvCxnSpPr>
            <a:cxnSpLocks/>
          </p:cNvCxnSpPr>
          <p:nvPr/>
        </p:nvCxnSpPr>
        <p:spPr>
          <a:xfrm rot="16200000" flipV="1">
            <a:off x="4855280" y="215495"/>
            <a:ext cx="880048" cy="4183760"/>
          </a:xfrm>
          <a:prstGeom prst="bentConnector3">
            <a:avLst>
              <a:gd name="adj1" fmla="val 66103"/>
            </a:avLst>
          </a:prstGeom>
          <a:ln w="9525">
            <a:solidFill>
              <a:srgbClr val="0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Google Shape;175;g15c8ada30b1_0_0">
            <a:extLst>
              <a:ext uri="{FF2B5EF4-FFF2-40B4-BE49-F238E27FC236}">
                <a16:creationId xmlns:a16="http://schemas.microsoft.com/office/drawing/2014/main" id="{84A62882-8D8A-4326-9962-53B7FDA7FA14}"/>
              </a:ext>
            </a:extLst>
          </p:cNvPr>
          <p:cNvSpPr/>
          <p:nvPr/>
        </p:nvSpPr>
        <p:spPr>
          <a:xfrm>
            <a:off x="6896973" y="2616048"/>
            <a:ext cx="980430" cy="6847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spcFirstLastPara="1" wrap="square" lIns="94036" tIns="94036" rIns="94036" bIns="94036" anchor="ctr" anchorCtr="0">
            <a:noAutofit/>
          </a:bodyPr>
          <a:lstStyle/>
          <a:p>
            <a:pPr algn="ctr">
              <a:buSzPts val="1200"/>
            </a:pPr>
            <a:r>
              <a:rPr lang="en-US" altLang="zh-TW" sz="1080" b="1" dirty="0">
                <a:solidFill>
                  <a:schemeClr val="accent5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Doc Search Regex</a:t>
            </a:r>
            <a:r>
              <a:rPr lang="en-US" sz="1080" b="1" dirty="0">
                <a:solidFill>
                  <a:schemeClr val="accent5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 Generator</a:t>
            </a:r>
          </a:p>
        </p:txBody>
      </p:sp>
      <p:cxnSp>
        <p:nvCxnSpPr>
          <p:cNvPr id="51" name="Google Shape;176;g15c8ada30b1_0_0">
            <a:extLst>
              <a:ext uri="{FF2B5EF4-FFF2-40B4-BE49-F238E27FC236}">
                <a16:creationId xmlns:a16="http://schemas.microsoft.com/office/drawing/2014/main" id="{893F1380-3193-4B51-A1ED-CD4EAA267A7A}"/>
              </a:ext>
            </a:extLst>
          </p:cNvPr>
          <p:cNvCxnSpPr>
            <a:cxnSpLocks/>
          </p:cNvCxnSpPr>
          <p:nvPr/>
        </p:nvCxnSpPr>
        <p:spPr>
          <a:xfrm>
            <a:off x="4318753" y="994016"/>
            <a:ext cx="541378" cy="18045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61" name="Google Shape;187;g15c8ada30b1_0_0">
            <a:extLst>
              <a:ext uri="{FF2B5EF4-FFF2-40B4-BE49-F238E27FC236}">
                <a16:creationId xmlns:a16="http://schemas.microsoft.com/office/drawing/2014/main" id="{594B470D-8EAF-49D1-A5AE-2DCCE5B626D3}"/>
              </a:ext>
            </a:extLst>
          </p:cNvPr>
          <p:cNvSpPr/>
          <p:nvPr/>
        </p:nvSpPr>
        <p:spPr>
          <a:xfrm>
            <a:off x="4102392" y="644287"/>
            <a:ext cx="395685" cy="614797"/>
          </a:xfrm>
          <a:prstGeom prst="foldedCorner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4036" tIns="94036" rIns="94036" bIns="94036" anchor="ctr" anchorCtr="0">
            <a:noAutofit/>
          </a:bodyPr>
          <a:lstStyle/>
          <a:p>
            <a:pPr>
              <a:buSzPts val="1400"/>
            </a:pPr>
            <a:r>
              <a:rPr lang="en-US" altLang="zh-TW" sz="823" dirty="0"/>
              <a:t>___</a:t>
            </a:r>
            <a:endParaRPr sz="823" dirty="0"/>
          </a:p>
          <a:p>
            <a:pPr>
              <a:buSzPts val="1400"/>
            </a:pPr>
            <a:r>
              <a:rPr lang="en-US" altLang="zh-TW" sz="823" dirty="0"/>
              <a:t>___</a:t>
            </a:r>
            <a:endParaRPr sz="823" dirty="0"/>
          </a:p>
          <a:p>
            <a:pPr>
              <a:buSzPts val="1400"/>
            </a:pPr>
            <a:r>
              <a:rPr lang="en-US" altLang="zh-TW" sz="823" dirty="0"/>
              <a:t>___</a:t>
            </a:r>
            <a:endParaRPr sz="823" dirty="0"/>
          </a:p>
        </p:txBody>
      </p:sp>
      <p:sp>
        <p:nvSpPr>
          <p:cNvPr id="62" name="Google Shape;207;g15c8ada30b1_0_0">
            <a:extLst>
              <a:ext uri="{FF2B5EF4-FFF2-40B4-BE49-F238E27FC236}">
                <a16:creationId xmlns:a16="http://schemas.microsoft.com/office/drawing/2014/main" id="{26CC4EC7-1C42-4B12-802D-6AF23811BAFD}"/>
              </a:ext>
            </a:extLst>
          </p:cNvPr>
          <p:cNvSpPr txBox="1"/>
          <p:nvPr/>
        </p:nvSpPr>
        <p:spPr>
          <a:xfrm>
            <a:off x="3823143" y="1229386"/>
            <a:ext cx="1084426" cy="67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36" tIns="94036" rIns="94036" bIns="94036" anchor="t" anchorCtr="0">
            <a:spAutoFit/>
          </a:bodyPr>
          <a:lstStyle/>
          <a:p>
            <a:pPr algn="ctr">
              <a:buSzPts val="1200"/>
            </a:pPr>
            <a:r>
              <a:rPr lang="en-US" sz="1029" b="1" dirty="0">
                <a:solidFill>
                  <a:srgbClr val="002060"/>
                </a:solidFill>
                <a:latin typeface="Open Sans"/>
                <a:ea typeface="Open Sans"/>
                <a:cs typeface="Open Sans"/>
                <a:sym typeface="Open Sans"/>
              </a:rPr>
              <a:t>set of Attack Activity (AA) Descriptions</a:t>
            </a:r>
            <a:endParaRPr sz="1029" b="1" dirty="0">
              <a:solidFill>
                <a:srgbClr val="00206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8" name="Google Shape;195;g15c8ada30b1_0_0">
            <a:extLst>
              <a:ext uri="{FF2B5EF4-FFF2-40B4-BE49-F238E27FC236}">
                <a16:creationId xmlns:a16="http://schemas.microsoft.com/office/drawing/2014/main" id="{C7D1A760-BAE9-41A5-8EA6-1FAAB7C1D399}"/>
              </a:ext>
            </a:extLst>
          </p:cNvPr>
          <p:cNvCxnSpPr>
            <a:cxnSpLocks/>
          </p:cNvCxnSpPr>
          <p:nvPr/>
        </p:nvCxnSpPr>
        <p:spPr>
          <a:xfrm>
            <a:off x="3844564" y="983758"/>
            <a:ext cx="246692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2C8D4490-239A-4B7E-A050-4F6675286742}"/>
              </a:ext>
            </a:extLst>
          </p:cNvPr>
          <p:cNvSpPr txBox="1"/>
          <p:nvPr/>
        </p:nvSpPr>
        <p:spPr>
          <a:xfrm>
            <a:off x="384625" y="347261"/>
            <a:ext cx="662649" cy="257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29" dirty="0">
                <a:latin typeface="Open Sans"/>
                <a:ea typeface="Open Sans"/>
                <a:cs typeface="Open Sans"/>
              </a:rPr>
              <a:t>Input</a:t>
            </a:r>
            <a:endParaRPr lang="zh-TW" altLang="en-US" sz="1029" dirty="0">
              <a:latin typeface="Open Sans"/>
              <a:cs typeface="Open Sans"/>
            </a:endParaRPr>
          </a:p>
        </p:txBody>
      </p:sp>
      <p:sp>
        <p:nvSpPr>
          <p:cNvPr id="63" name="Google Shape;183;g15c8ada30b1_0_0">
            <a:extLst>
              <a:ext uri="{FF2B5EF4-FFF2-40B4-BE49-F238E27FC236}">
                <a16:creationId xmlns:a16="http://schemas.microsoft.com/office/drawing/2014/main" id="{44E84DF4-38D7-4906-8E62-36D91D922E44}"/>
              </a:ext>
            </a:extLst>
          </p:cNvPr>
          <p:cNvSpPr/>
          <p:nvPr/>
        </p:nvSpPr>
        <p:spPr>
          <a:xfrm>
            <a:off x="1346013" y="843654"/>
            <a:ext cx="197668" cy="209904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4036" tIns="94036" rIns="94036" bIns="94036" anchor="ctr" anchorCtr="0">
            <a:noAutofit/>
          </a:bodyPr>
          <a:lstStyle/>
          <a:p>
            <a:pPr algn="ctr">
              <a:buSzPts val="1200"/>
            </a:pPr>
            <a:r>
              <a:rPr lang="en-US" altLang="zh-TW" sz="1234" dirty="0"/>
              <a:t>1</a:t>
            </a:r>
            <a:endParaRPr sz="1234" dirty="0"/>
          </a:p>
        </p:txBody>
      </p:sp>
      <p:cxnSp>
        <p:nvCxnSpPr>
          <p:cNvPr id="118" name="Google Shape;176;g15c8ada30b1_0_0">
            <a:extLst>
              <a:ext uri="{FF2B5EF4-FFF2-40B4-BE49-F238E27FC236}">
                <a16:creationId xmlns:a16="http://schemas.microsoft.com/office/drawing/2014/main" id="{893F1380-3193-4B51-A1ED-CD4EAA267A7A}"/>
              </a:ext>
            </a:extLst>
          </p:cNvPr>
          <p:cNvCxnSpPr>
            <a:cxnSpLocks/>
          </p:cNvCxnSpPr>
          <p:nvPr/>
        </p:nvCxnSpPr>
        <p:spPr>
          <a:xfrm>
            <a:off x="610258" y="948606"/>
            <a:ext cx="591864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19" name="Google Shape;187;g15c8ada30b1_0_0">
            <a:extLst>
              <a:ext uri="{FF2B5EF4-FFF2-40B4-BE49-F238E27FC236}">
                <a16:creationId xmlns:a16="http://schemas.microsoft.com/office/drawing/2014/main" id="{594B470D-8EAF-49D1-A5AE-2DCCE5B626D3}"/>
              </a:ext>
            </a:extLst>
          </p:cNvPr>
          <p:cNvSpPr/>
          <p:nvPr/>
        </p:nvSpPr>
        <p:spPr>
          <a:xfrm>
            <a:off x="490045" y="641211"/>
            <a:ext cx="505627" cy="614797"/>
          </a:xfrm>
          <a:prstGeom prst="foldedCorner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4036" tIns="94036" rIns="94036" bIns="94036" anchor="ctr" anchorCtr="0">
            <a:noAutofit/>
          </a:bodyPr>
          <a:lstStyle/>
          <a:p>
            <a:pPr>
              <a:buSzPts val="1400"/>
            </a:pPr>
            <a:r>
              <a:rPr lang="en-US" altLang="zh-TW" sz="823" dirty="0"/>
              <a:t>___</a:t>
            </a:r>
            <a:endParaRPr sz="823" dirty="0"/>
          </a:p>
          <a:p>
            <a:pPr>
              <a:buSzPts val="1400"/>
            </a:pPr>
            <a:r>
              <a:rPr lang="en-US" altLang="zh-TW" sz="823" dirty="0"/>
              <a:t>___</a:t>
            </a:r>
            <a:endParaRPr sz="823" dirty="0"/>
          </a:p>
          <a:p>
            <a:pPr>
              <a:buSzPts val="1400"/>
            </a:pPr>
            <a:r>
              <a:rPr lang="en-US" altLang="zh-TW" sz="823" dirty="0"/>
              <a:t>___</a:t>
            </a:r>
            <a:endParaRPr sz="823" dirty="0"/>
          </a:p>
        </p:txBody>
      </p:sp>
      <p:sp>
        <p:nvSpPr>
          <p:cNvPr id="120" name="Google Shape;207;g15c8ada30b1_0_0">
            <a:extLst>
              <a:ext uri="{FF2B5EF4-FFF2-40B4-BE49-F238E27FC236}">
                <a16:creationId xmlns:a16="http://schemas.microsoft.com/office/drawing/2014/main" id="{26CC4EC7-1C42-4B12-802D-6AF23811BAFD}"/>
              </a:ext>
            </a:extLst>
          </p:cNvPr>
          <p:cNvSpPr txBox="1"/>
          <p:nvPr/>
        </p:nvSpPr>
        <p:spPr>
          <a:xfrm>
            <a:off x="360321" y="1253945"/>
            <a:ext cx="746727" cy="515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36" tIns="94036" rIns="94036" bIns="94036" anchor="t" anchorCtr="0">
            <a:spAutoFit/>
          </a:bodyPr>
          <a:lstStyle/>
          <a:p>
            <a:pPr algn="ctr">
              <a:buSzPts val="1200"/>
            </a:pPr>
            <a:r>
              <a:rPr lang="en-US" altLang="zh-TW" sz="1029" b="1" dirty="0">
                <a:solidFill>
                  <a:srgbClr val="002060"/>
                </a:solidFill>
                <a:latin typeface="Open Sans"/>
                <a:ea typeface="Open Sans"/>
                <a:cs typeface="Open Sans"/>
                <a:sym typeface="Open Sans"/>
              </a:rPr>
              <a:t>Subject</a:t>
            </a:r>
          </a:p>
          <a:p>
            <a:pPr algn="ctr">
              <a:buSzPts val="1200"/>
            </a:pPr>
            <a:r>
              <a:rPr lang="en-US" altLang="zh-TW" sz="1029" b="1" dirty="0">
                <a:solidFill>
                  <a:srgbClr val="002060"/>
                </a:solidFill>
                <a:latin typeface="Open Sans"/>
                <a:ea typeface="Open Sans"/>
                <a:cs typeface="Open Sans"/>
                <a:sym typeface="Open Sans"/>
              </a:rPr>
              <a:t>CTI Doc</a:t>
            </a:r>
            <a:endParaRPr sz="1029" b="1" dirty="0">
              <a:solidFill>
                <a:srgbClr val="00206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>
            <a:off x="2469532" y="947152"/>
            <a:ext cx="526003" cy="2913"/>
          </a:xfrm>
          <a:prstGeom prst="straightConnector1">
            <a:avLst/>
          </a:prstGeom>
          <a:ln>
            <a:solidFill>
              <a:srgbClr val="0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Google Shape;187;g15c8ada30b1_0_0">
            <a:extLst>
              <a:ext uri="{FF2B5EF4-FFF2-40B4-BE49-F238E27FC236}">
                <a16:creationId xmlns:a16="http://schemas.microsoft.com/office/drawing/2014/main" id="{5A7C7A10-3E3B-4C4E-8594-5238A3A7553B}"/>
              </a:ext>
            </a:extLst>
          </p:cNvPr>
          <p:cNvSpPr/>
          <p:nvPr/>
        </p:nvSpPr>
        <p:spPr>
          <a:xfrm>
            <a:off x="2305937" y="641211"/>
            <a:ext cx="471850" cy="671055"/>
          </a:xfrm>
          <a:prstGeom prst="foldedCorner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4036" tIns="94036" rIns="94036" bIns="94036" anchor="ctr" anchorCtr="0">
            <a:noAutofit/>
          </a:bodyPr>
          <a:lstStyle/>
          <a:p>
            <a:pPr>
              <a:buSzPts val="1400"/>
            </a:pPr>
            <a:r>
              <a:rPr lang="en-US" altLang="zh-TW" sz="823" dirty="0"/>
              <a:t>___</a:t>
            </a:r>
            <a:endParaRPr sz="823" dirty="0"/>
          </a:p>
          <a:p>
            <a:pPr>
              <a:buSzPts val="1400"/>
            </a:pPr>
            <a:r>
              <a:rPr lang="en-US" altLang="zh-TW" sz="823" dirty="0"/>
              <a:t>___</a:t>
            </a:r>
            <a:endParaRPr sz="823" dirty="0"/>
          </a:p>
          <a:p>
            <a:pPr>
              <a:buSzPts val="1400"/>
            </a:pPr>
            <a:r>
              <a:rPr lang="en-US" altLang="zh-TW" sz="823" dirty="0"/>
              <a:t>___</a:t>
            </a:r>
            <a:endParaRPr sz="823" dirty="0"/>
          </a:p>
        </p:txBody>
      </p:sp>
      <p:cxnSp>
        <p:nvCxnSpPr>
          <p:cNvPr id="59" name="Google Shape;195;g15c8ada30b1_0_0">
            <a:extLst>
              <a:ext uri="{FF2B5EF4-FFF2-40B4-BE49-F238E27FC236}">
                <a16:creationId xmlns:a16="http://schemas.microsoft.com/office/drawing/2014/main" id="{0147F250-8924-4801-A1C3-B8675C114C7F}"/>
              </a:ext>
            </a:extLst>
          </p:cNvPr>
          <p:cNvCxnSpPr>
            <a:cxnSpLocks/>
          </p:cNvCxnSpPr>
          <p:nvPr/>
        </p:nvCxnSpPr>
        <p:spPr>
          <a:xfrm>
            <a:off x="4666315" y="3010449"/>
            <a:ext cx="488622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pic>
        <p:nvPicPr>
          <p:cNvPr id="71" name="圖片 70"/>
          <p:cNvPicPr>
            <a:picLocks noChangeAspect="1"/>
          </p:cNvPicPr>
          <p:nvPr/>
        </p:nvPicPr>
        <p:blipFill rotWithShape="1">
          <a:blip r:embed="rId4"/>
          <a:srcRect t="25575" r="42147"/>
          <a:stretch/>
        </p:blipFill>
        <p:spPr>
          <a:xfrm>
            <a:off x="5103733" y="2543718"/>
            <a:ext cx="1335405" cy="943877"/>
          </a:xfrm>
          <a:prstGeom prst="rect">
            <a:avLst/>
          </a:prstGeom>
        </p:spPr>
      </p:pic>
      <p:sp>
        <p:nvSpPr>
          <p:cNvPr id="72" name="Google Shape;175;g15c8ada30b1_0_0">
            <a:extLst>
              <a:ext uri="{FF2B5EF4-FFF2-40B4-BE49-F238E27FC236}">
                <a16:creationId xmlns:a16="http://schemas.microsoft.com/office/drawing/2014/main" id="{CF9AC31C-D17A-44A2-B433-37B83BDF4104}"/>
              </a:ext>
            </a:extLst>
          </p:cNvPr>
          <p:cNvSpPr/>
          <p:nvPr/>
        </p:nvSpPr>
        <p:spPr>
          <a:xfrm>
            <a:off x="5126470" y="3358054"/>
            <a:ext cx="1465017" cy="589056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4036" tIns="94036" rIns="94036" bIns="94036" anchor="ctr" anchorCtr="0">
            <a:noAutofit/>
          </a:bodyPr>
          <a:lstStyle/>
          <a:p>
            <a:pPr algn="ctr">
              <a:buSzPts val="1200"/>
            </a:pPr>
            <a:r>
              <a:rPr lang="en-US" altLang="zh-TW" sz="1080" b="1" dirty="0">
                <a:solidFill>
                  <a:srgbClr val="002060"/>
                </a:solidFill>
                <a:latin typeface="Open Sans"/>
                <a:ea typeface="Open Sans"/>
                <a:cs typeface="Open Sans"/>
                <a:sym typeface="Open Sans"/>
              </a:rPr>
              <a:t>Attack Scenario  Graph</a:t>
            </a:r>
          </a:p>
        </p:txBody>
      </p:sp>
      <p:cxnSp>
        <p:nvCxnSpPr>
          <p:cNvPr id="75" name="Google Shape;195;g15c8ada30b1_0_0">
            <a:extLst>
              <a:ext uri="{FF2B5EF4-FFF2-40B4-BE49-F238E27FC236}">
                <a16:creationId xmlns:a16="http://schemas.microsoft.com/office/drawing/2014/main" id="{C7D1A760-BAE9-41A5-8EA6-1FAAB7C1D399}"/>
              </a:ext>
            </a:extLst>
          </p:cNvPr>
          <p:cNvCxnSpPr>
            <a:cxnSpLocks/>
          </p:cNvCxnSpPr>
          <p:nvPr/>
        </p:nvCxnSpPr>
        <p:spPr>
          <a:xfrm>
            <a:off x="2059608" y="947150"/>
            <a:ext cx="246692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73" name="Google Shape;175;g15c8ada30b1_0_0">
            <a:extLst>
              <a:ext uri="{FF2B5EF4-FFF2-40B4-BE49-F238E27FC236}">
                <a16:creationId xmlns:a16="http://schemas.microsoft.com/office/drawing/2014/main" id="{84A62882-8D8A-4326-9962-53B7FDA7FA14}"/>
              </a:ext>
            </a:extLst>
          </p:cNvPr>
          <p:cNvSpPr/>
          <p:nvPr/>
        </p:nvSpPr>
        <p:spPr>
          <a:xfrm>
            <a:off x="1202129" y="586842"/>
            <a:ext cx="939954" cy="7041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spcFirstLastPara="1" wrap="square" lIns="94036" tIns="94036" rIns="94036" bIns="94036" anchor="ctr" anchorCtr="0">
            <a:noAutofit/>
          </a:bodyPr>
          <a:lstStyle/>
          <a:p>
            <a:pPr lvl="0" algn="ctr">
              <a:buSzPts val="1200"/>
            </a:pPr>
            <a:r>
              <a:rPr lang="en-US" altLang="zh-TW" sz="1131" b="1" dirty="0">
                <a:solidFill>
                  <a:srgbClr val="002060"/>
                </a:solidFill>
                <a:latin typeface="Open Sans"/>
                <a:ea typeface="Open Sans"/>
                <a:cs typeface="Open Sans"/>
                <a:sym typeface="Open Sans"/>
              </a:rPr>
              <a:t>Preprocess</a:t>
            </a:r>
          </a:p>
          <a:p>
            <a:pPr lvl="0" algn="ctr">
              <a:buSzPts val="1200"/>
            </a:pPr>
            <a:r>
              <a:rPr lang="en-US" sz="1131" b="1" dirty="0">
                <a:solidFill>
                  <a:srgbClr val="002060"/>
                </a:solidFill>
                <a:latin typeface="Open Sans"/>
                <a:ea typeface="Open Sans"/>
                <a:cs typeface="Open Sans"/>
                <a:sym typeface="Open Sans"/>
              </a:rPr>
              <a:t>Engine</a:t>
            </a:r>
          </a:p>
        </p:txBody>
      </p:sp>
      <p:sp>
        <p:nvSpPr>
          <p:cNvPr id="76" name="Google Shape;188;g15c8ada30b1_0_0">
            <a:extLst>
              <a:ext uri="{FF2B5EF4-FFF2-40B4-BE49-F238E27FC236}">
                <a16:creationId xmlns:a16="http://schemas.microsoft.com/office/drawing/2014/main" id="{159BA9CB-ACC9-4429-9D78-7E243AA94A2E}"/>
              </a:ext>
            </a:extLst>
          </p:cNvPr>
          <p:cNvSpPr txBox="1"/>
          <p:nvPr/>
        </p:nvSpPr>
        <p:spPr>
          <a:xfrm>
            <a:off x="-17609" y="-57281"/>
            <a:ext cx="4812307" cy="450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36" tIns="94036" rIns="94036" bIns="94036" anchor="t" anchorCtr="0">
            <a:spAutoFit/>
          </a:bodyPr>
          <a:lstStyle/>
          <a:p>
            <a:pPr lvl="0">
              <a:buSzPts val="1200"/>
            </a:pPr>
            <a:r>
              <a:rPr lang="fr-FR" altLang="zh-TW" sz="1646" b="1" u="sng" dirty="0">
                <a:latin typeface="Open Sans"/>
                <a:ea typeface="Open Sans"/>
                <a:cs typeface="Open Sans"/>
                <a:sym typeface="Open Sans"/>
              </a:rPr>
              <a:t>CTI Document Quality</a:t>
            </a:r>
            <a:r>
              <a:rPr lang="fr-FR" altLang="zh-TW" sz="1646" b="1" u="sng" dirty="0">
                <a:ea typeface="Open Sans"/>
              </a:rPr>
              <a:t> </a:t>
            </a:r>
            <a:r>
              <a:rPr lang="fr-FR" altLang="zh-TW" sz="1646" b="1" u="sng" dirty="0">
                <a:latin typeface="Open Sans"/>
                <a:ea typeface="Open Sans"/>
                <a:cs typeface="Open Sans"/>
                <a:sym typeface="Open Sans"/>
              </a:rPr>
              <a:t>Evaluation System</a:t>
            </a:r>
          </a:p>
        </p:txBody>
      </p:sp>
      <p:sp>
        <p:nvSpPr>
          <p:cNvPr id="77" name="Google Shape;188;g15c8ada30b1_0_0">
            <a:extLst>
              <a:ext uri="{FF2B5EF4-FFF2-40B4-BE49-F238E27FC236}">
                <a16:creationId xmlns:a16="http://schemas.microsoft.com/office/drawing/2014/main" id="{D02F6A81-AEB1-4905-8959-6EE0097A4D2F}"/>
              </a:ext>
            </a:extLst>
          </p:cNvPr>
          <p:cNvSpPr txBox="1"/>
          <p:nvPr/>
        </p:nvSpPr>
        <p:spPr>
          <a:xfrm>
            <a:off x="-25293" y="2102723"/>
            <a:ext cx="5061466" cy="450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36" tIns="94036" rIns="94036" bIns="94036" anchor="t" anchorCtr="0">
            <a:spAutoFit/>
          </a:bodyPr>
          <a:lstStyle/>
          <a:p>
            <a:pPr>
              <a:buSzPts val="1200"/>
            </a:pPr>
            <a:r>
              <a:rPr lang="en-US" altLang="zh-TW" sz="1646" b="1" u="sng" dirty="0">
                <a:latin typeface="Open Sans"/>
                <a:ea typeface="Open Sans"/>
                <a:cs typeface="Open Sans"/>
                <a:sym typeface="Open Sans"/>
              </a:rPr>
              <a:t>Attack Scenario Graph Generation System</a:t>
            </a:r>
            <a:endParaRPr sz="1646" b="1" u="sng" dirty="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" name="直線單箭頭接點 4"/>
          <p:cNvCxnSpPr>
            <a:stCxn id="57" idx="0"/>
          </p:cNvCxnSpPr>
          <p:nvPr/>
        </p:nvCxnSpPr>
        <p:spPr>
          <a:xfrm flipV="1">
            <a:off x="3203422" y="1312263"/>
            <a:ext cx="0" cy="152906"/>
          </a:xfrm>
          <a:prstGeom prst="straightConnector1">
            <a:avLst/>
          </a:prstGeom>
          <a:ln>
            <a:solidFill>
              <a:srgbClr val="0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>
            <a:cxnSpLocks/>
            <a:stCxn id="46" idx="2"/>
            <a:endCxn id="105" idx="0"/>
          </p:cNvCxnSpPr>
          <p:nvPr/>
        </p:nvCxnSpPr>
        <p:spPr>
          <a:xfrm>
            <a:off x="7387185" y="3300793"/>
            <a:ext cx="34975" cy="184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Google Shape;194;g15c8ada30b1_0_0">
            <a:extLst>
              <a:ext uri="{FF2B5EF4-FFF2-40B4-BE49-F238E27FC236}">
                <a16:creationId xmlns:a16="http://schemas.microsoft.com/office/drawing/2014/main" id="{9F6BB7D1-52E0-4FDA-8648-59CCE4C6B866}"/>
              </a:ext>
            </a:extLst>
          </p:cNvPr>
          <p:cNvSpPr/>
          <p:nvPr/>
        </p:nvSpPr>
        <p:spPr>
          <a:xfrm>
            <a:off x="6953764" y="3405070"/>
            <a:ext cx="936793" cy="411535"/>
          </a:xfrm>
          <a:prstGeom prst="can">
            <a:avLst>
              <a:gd name="adj" fmla="val 19500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4036" tIns="94036" rIns="94036" bIns="94036" anchor="ctr" anchorCtr="0">
            <a:noAutofit/>
          </a:bodyPr>
          <a:lstStyle/>
          <a:p>
            <a:pPr lvl="0" algn="ctr">
              <a:lnSpc>
                <a:spcPct val="96000"/>
              </a:lnSpc>
              <a:buSzPts val="1400"/>
            </a:pPr>
            <a:r>
              <a:rPr lang="en-US" altLang="zh-TW" sz="926" b="1" dirty="0">
                <a:solidFill>
                  <a:srgbClr val="0000CC"/>
                </a:solidFill>
                <a:latin typeface="Open Sans"/>
                <a:ea typeface="Open Sans"/>
                <a:cs typeface="Open Sans"/>
              </a:rPr>
              <a:t>Doc Search </a:t>
            </a:r>
          </a:p>
          <a:p>
            <a:pPr lvl="0" algn="ctr">
              <a:lnSpc>
                <a:spcPct val="96000"/>
              </a:lnSpc>
              <a:buSzPts val="1400"/>
            </a:pPr>
            <a:r>
              <a:rPr lang="en-US" altLang="zh-TW" sz="926" b="1" dirty="0">
                <a:solidFill>
                  <a:srgbClr val="0000CC"/>
                </a:solidFill>
                <a:latin typeface="Open Sans"/>
                <a:ea typeface="Open Sans"/>
                <a:cs typeface="Open Sans"/>
              </a:rPr>
              <a:t>Rule Base</a:t>
            </a:r>
            <a:endParaRPr sz="926" b="1" dirty="0">
              <a:solidFill>
                <a:srgbClr val="0000CC"/>
              </a:solidFill>
            </a:endParaRPr>
          </a:p>
        </p:txBody>
      </p:sp>
      <p:sp>
        <p:nvSpPr>
          <p:cNvPr id="64" name="Google Shape;175;g15c8ada30b1_0_0">
            <a:extLst>
              <a:ext uri="{FF2B5EF4-FFF2-40B4-BE49-F238E27FC236}">
                <a16:creationId xmlns:a16="http://schemas.microsoft.com/office/drawing/2014/main" id="{84A62882-8D8A-4326-9962-53B7FDA7FA14}"/>
              </a:ext>
            </a:extLst>
          </p:cNvPr>
          <p:cNvSpPr/>
          <p:nvPr/>
        </p:nvSpPr>
        <p:spPr>
          <a:xfrm>
            <a:off x="4933916" y="1050076"/>
            <a:ext cx="1133713" cy="80494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spcFirstLastPara="1" wrap="square" lIns="94036" tIns="94036" rIns="94036" bIns="94036" anchor="ctr" anchorCtr="0">
            <a:noAutofit/>
          </a:bodyPr>
          <a:lstStyle/>
          <a:p>
            <a:pPr lvl="0" algn="ctr">
              <a:buSzPts val="1200"/>
            </a:pPr>
            <a:r>
              <a:rPr lang="en-US" altLang="zh-TW" sz="1131" b="1" dirty="0">
                <a:solidFill>
                  <a:srgbClr val="002060"/>
                </a:solidFill>
                <a:latin typeface="Open Sans"/>
                <a:ea typeface="Open Sans"/>
                <a:cs typeface="Open Sans"/>
                <a:sym typeface="Open Sans"/>
              </a:rPr>
              <a:t>Semantic Gap Bridging Engine</a:t>
            </a:r>
            <a:endParaRPr lang="en-US" sz="1131" b="1" dirty="0">
              <a:solidFill>
                <a:srgbClr val="00206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175;g15c8ada30b1_0_0">
            <a:extLst>
              <a:ext uri="{FF2B5EF4-FFF2-40B4-BE49-F238E27FC236}">
                <a16:creationId xmlns:a16="http://schemas.microsoft.com/office/drawing/2014/main" id="{84A62882-8D8A-4326-9962-53B7FDA7FA14}"/>
              </a:ext>
            </a:extLst>
          </p:cNvPr>
          <p:cNvSpPr/>
          <p:nvPr/>
        </p:nvSpPr>
        <p:spPr>
          <a:xfrm>
            <a:off x="6537170" y="1077787"/>
            <a:ext cx="1069853" cy="804949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spcFirstLastPara="1" wrap="square" lIns="94036" tIns="94036" rIns="94036" bIns="94036" anchor="ctr" anchorCtr="0">
            <a:noAutofit/>
          </a:bodyPr>
          <a:lstStyle/>
          <a:p>
            <a:pPr lvl="0" algn="ctr">
              <a:buSzPts val="1200"/>
            </a:pPr>
            <a:r>
              <a:rPr lang="en-US" altLang="zh-TW" sz="1100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CTI Quality Evaluation</a:t>
            </a:r>
          </a:p>
          <a:p>
            <a:pPr lvl="0" algn="ctr">
              <a:buSzPts val="1200"/>
            </a:pPr>
            <a:r>
              <a:rPr lang="en-US" altLang="zh-TW" sz="1100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System</a:t>
            </a:r>
          </a:p>
        </p:txBody>
      </p:sp>
      <p:cxnSp>
        <p:nvCxnSpPr>
          <p:cNvPr id="11" name="肘形接點 10"/>
          <p:cNvCxnSpPr>
            <a:cxnSpLocks/>
            <a:stCxn id="64" idx="2"/>
          </p:cNvCxnSpPr>
          <p:nvPr/>
        </p:nvCxnSpPr>
        <p:spPr>
          <a:xfrm rot="16200000" flipH="1">
            <a:off x="5373102" y="1982696"/>
            <a:ext cx="719390" cy="464048"/>
          </a:xfrm>
          <a:prstGeom prst="bentConnector3">
            <a:avLst>
              <a:gd name="adj1" fmla="val 30396"/>
            </a:avLst>
          </a:prstGeom>
          <a:ln w="12700">
            <a:solidFill>
              <a:srgbClr val="0070C0"/>
            </a:solidFill>
            <a:prstDash val="lgDash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接點 12"/>
          <p:cNvCxnSpPr>
            <a:cxnSpLocks/>
            <a:stCxn id="65" idx="2"/>
          </p:cNvCxnSpPr>
          <p:nvPr/>
        </p:nvCxnSpPr>
        <p:spPr>
          <a:xfrm rot="5400000">
            <a:off x="6460313" y="1453580"/>
            <a:ext cx="182628" cy="1040941"/>
          </a:xfrm>
          <a:prstGeom prst="bentConnector2">
            <a:avLst/>
          </a:prstGeom>
          <a:ln w="12700">
            <a:solidFill>
              <a:srgbClr val="0070C0"/>
            </a:solidFill>
            <a:prstDash val="lgDash"/>
            <a:headEnd type="stealth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0963CA74-9DFF-4E2E-AB11-35D68FE8513E}"/>
              </a:ext>
            </a:extLst>
          </p:cNvPr>
          <p:cNvSpPr txBox="1"/>
          <p:nvPr/>
        </p:nvSpPr>
        <p:spPr>
          <a:xfrm>
            <a:off x="7564025" y="1164202"/>
            <a:ext cx="662649" cy="257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29" dirty="0">
                <a:latin typeface="Open Sans"/>
                <a:ea typeface="Open Sans"/>
                <a:cs typeface="Open Sans"/>
              </a:rPr>
              <a:t>Output</a:t>
            </a:r>
            <a:endParaRPr lang="zh-TW" altLang="en-US" sz="1029" dirty="0">
              <a:latin typeface="Open Sans"/>
              <a:cs typeface="Open Sans"/>
            </a:endParaRPr>
          </a:p>
        </p:txBody>
      </p:sp>
      <p:sp>
        <p:nvSpPr>
          <p:cNvPr id="67" name="Google Shape;175;g15c8ada30b1_0_0">
            <a:extLst>
              <a:ext uri="{FF2B5EF4-FFF2-40B4-BE49-F238E27FC236}">
                <a16:creationId xmlns:a16="http://schemas.microsoft.com/office/drawing/2014/main" id="{0F416CA7-472D-4AE4-BAE3-233DC02A2770}"/>
              </a:ext>
            </a:extLst>
          </p:cNvPr>
          <p:cNvSpPr/>
          <p:nvPr/>
        </p:nvSpPr>
        <p:spPr>
          <a:xfrm>
            <a:off x="5659158" y="209627"/>
            <a:ext cx="1060104" cy="61665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spcFirstLastPara="1" wrap="square" lIns="93307" tIns="93307" rIns="93307" bIns="93307" anchor="ctr" anchorCtr="0">
            <a:noAutofit/>
          </a:bodyPr>
          <a:lstStyle/>
          <a:p>
            <a:pPr lvl="0" algn="ctr">
              <a:buSzPts val="1200"/>
            </a:pPr>
            <a:r>
              <a:rPr lang="en-US" sz="1122" b="1" dirty="0" err="1">
                <a:solidFill>
                  <a:srgbClr val="002060"/>
                </a:solidFill>
                <a:latin typeface="Open Sans"/>
                <a:ea typeface="Open Sans"/>
                <a:cs typeface="Open Sans"/>
                <a:sym typeface="Open Sans"/>
              </a:rPr>
              <a:t>Syscall</a:t>
            </a:r>
            <a:r>
              <a:rPr lang="en-US" sz="1122" b="1" dirty="0">
                <a:solidFill>
                  <a:srgbClr val="002060"/>
                </a:solidFill>
                <a:latin typeface="Open Sans"/>
                <a:ea typeface="Open Sans"/>
                <a:cs typeface="Open Sans"/>
                <a:sym typeface="Open Sans"/>
              </a:rPr>
              <a:t> to ASG steps</a:t>
            </a:r>
          </a:p>
          <a:p>
            <a:pPr lvl="0" algn="ctr">
              <a:buSzPts val="1200"/>
            </a:pPr>
            <a:r>
              <a:rPr lang="en-US" sz="1122" b="1" dirty="0">
                <a:solidFill>
                  <a:srgbClr val="002060"/>
                </a:solidFill>
                <a:latin typeface="Open Sans"/>
                <a:ea typeface="Open Sans"/>
                <a:cs typeface="Open Sans"/>
                <a:sym typeface="Open Sans"/>
              </a:rPr>
              <a:t>Engine</a:t>
            </a:r>
          </a:p>
        </p:txBody>
      </p:sp>
      <p:cxnSp>
        <p:nvCxnSpPr>
          <p:cNvPr id="69" name="Google Shape;181;g15c8ada30b1_0_0">
            <a:extLst>
              <a:ext uri="{FF2B5EF4-FFF2-40B4-BE49-F238E27FC236}">
                <a16:creationId xmlns:a16="http://schemas.microsoft.com/office/drawing/2014/main" id="{42747955-F11E-49AE-ABC5-DF01ADD8BCF2}"/>
              </a:ext>
            </a:extLst>
          </p:cNvPr>
          <p:cNvCxnSpPr>
            <a:cxnSpLocks/>
          </p:cNvCxnSpPr>
          <p:nvPr/>
        </p:nvCxnSpPr>
        <p:spPr>
          <a:xfrm>
            <a:off x="7685021" y="1452550"/>
            <a:ext cx="411071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6AAE2533-1E3B-4082-B82C-8E85E4C39DDF}"/>
              </a:ext>
            </a:extLst>
          </p:cNvPr>
          <p:cNvSpPr txBox="1"/>
          <p:nvPr/>
        </p:nvSpPr>
        <p:spPr>
          <a:xfrm>
            <a:off x="6870380" y="467261"/>
            <a:ext cx="852615" cy="409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29" dirty="0">
                <a:latin typeface="Open Sans"/>
                <a:ea typeface="Open Sans"/>
                <a:cs typeface="Open Sans"/>
              </a:rPr>
              <a:t>Matched ASG</a:t>
            </a:r>
            <a:r>
              <a:rPr lang="zh-TW" altLang="en-US" sz="1029" dirty="0">
                <a:latin typeface="Open Sans"/>
                <a:ea typeface="Open Sans"/>
                <a:cs typeface="Open Sans"/>
              </a:rPr>
              <a:t> </a:t>
            </a:r>
            <a:r>
              <a:rPr lang="en-US" altLang="zh-TW" sz="1029" dirty="0">
                <a:latin typeface="Open Sans"/>
                <a:ea typeface="Open Sans"/>
                <a:cs typeface="Open Sans"/>
              </a:rPr>
              <a:t>steps</a:t>
            </a:r>
            <a:endParaRPr lang="zh-TW" altLang="en-US" sz="1029" dirty="0">
              <a:latin typeface="Open Sans"/>
              <a:cs typeface="Open Sans"/>
            </a:endParaRPr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D381F30D-3370-4F7A-9535-C958D9E9B5BF}"/>
              </a:ext>
            </a:extLst>
          </p:cNvPr>
          <p:cNvSpPr txBox="1"/>
          <p:nvPr/>
        </p:nvSpPr>
        <p:spPr>
          <a:xfrm>
            <a:off x="4499010" y="484462"/>
            <a:ext cx="1209902" cy="409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29" dirty="0">
                <a:latin typeface="Open Sans"/>
                <a:ea typeface="Open Sans"/>
                <a:cs typeface="Open Sans"/>
              </a:rPr>
              <a:t>&lt; </a:t>
            </a:r>
            <a:r>
              <a:rPr lang="en-US" altLang="zh-TW" sz="1029" dirty="0" err="1">
                <a:latin typeface="Open Sans"/>
                <a:ea typeface="Open Sans"/>
                <a:cs typeface="Open Sans"/>
              </a:rPr>
              <a:t>syscall</a:t>
            </a:r>
            <a:r>
              <a:rPr lang="en-US" altLang="zh-TW" sz="1029" dirty="0">
                <a:latin typeface="Open Sans"/>
                <a:ea typeface="Open Sans"/>
                <a:cs typeface="Open Sans"/>
              </a:rPr>
              <a:t>, </a:t>
            </a:r>
            <a:br>
              <a:rPr lang="en-US" altLang="zh-TW" sz="1029" dirty="0">
                <a:latin typeface="Open Sans"/>
                <a:ea typeface="Open Sans"/>
                <a:cs typeface="Open Sans"/>
              </a:rPr>
            </a:br>
            <a:r>
              <a:rPr lang="en-US" altLang="zh-TW" sz="1029" dirty="0">
                <a:latin typeface="Open Sans"/>
                <a:ea typeface="Open Sans"/>
                <a:cs typeface="Open Sans"/>
              </a:rPr>
              <a:t>     object  &gt;</a:t>
            </a:r>
          </a:p>
        </p:txBody>
      </p:sp>
    </p:spTree>
    <p:extLst>
      <p:ext uri="{BB962C8B-B14F-4D97-AF65-F5344CB8AC3E}">
        <p14:creationId xmlns:p14="http://schemas.microsoft.com/office/powerpoint/2010/main" val="849526774"/>
      </p:ext>
    </p:extLst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46097</TotalTime>
  <Words>172</Words>
  <Application>Microsoft Office PowerPoint</Application>
  <PresentationFormat>自訂</PresentationFormat>
  <Paragraphs>67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9" baseType="lpstr">
      <vt:lpstr>Alfa Slab One</vt:lpstr>
      <vt:lpstr>Open Sans Medium</vt:lpstr>
      <vt:lpstr>Proxima Nova</vt:lpstr>
      <vt:lpstr>Arial</vt:lpstr>
      <vt:lpstr>Open Sans</vt:lpstr>
      <vt:lpstr>Times New Roman</vt:lpstr>
      <vt:lpstr>Wingdings</vt:lpstr>
      <vt:lpstr>Gameday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Systematical Approach for Evaluating Quality of Cyber Threat Intelligence</dc:title>
  <dc:creator>Weber</dc:creator>
  <cp:lastModifiedBy>晟維 呂</cp:lastModifiedBy>
  <cp:revision>3041</cp:revision>
  <cp:lastPrinted>2023-05-15T07:16:17Z</cp:lastPrinted>
  <dcterms:modified xsi:type="dcterms:W3CDTF">2023-08-03T13:15:44Z</dcterms:modified>
</cp:coreProperties>
</file>