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86" r:id="rId2"/>
  </p:sldIdLst>
  <p:sldSz cx="9215438" cy="3887788"/>
  <p:notesSz cx="6797675" cy="9929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25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8" roundtripDataSignature="AMtx7mjX+ING7wjoEIw4oKpMDQ816Ujw3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晟維 呂" initials="晟維" lastIdx="3" clrIdx="0">
    <p:extLst>
      <p:ext uri="{19B8F6BF-5375-455C-9EA6-DF929625EA0E}">
        <p15:presenceInfo xmlns:p15="http://schemas.microsoft.com/office/powerpoint/2012/main" userId="4d3dd1d66fb628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3333FF"/>
    <a:srgbClr val="FF6600"/>
    <a:srgbClr val="A3FFCD"/>
    <a:srgbClr val="3366FF"/>
    <a:srgbClr val="F8AD82"/>
    <a:srgbClr val="B45F06"/>
    <a:srgbClr val="CCDEFC"/>
    <a:srgbClr val="F5F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1A3020-6A7E-4E6E-B597-107AEBD1AD3F}">
  <a:tblStyle styleId="{2A1A3020-6A7E-4E6E-B597-107AEBD1AD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51EC718-7387-490C-8F6F-46BD827415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5123" autoAdjust="0"/>
  </p:normalViewPr>
  <p:slideViewPr>
    <p:cSldViewPr snapToGrid="0">
      <p:cViewPr varScale="1">
        <p:scale>
          <a:sx n="103" d="100"/>
          <a:sy n="103" d="100"/>
        </p:scale>
        <p:origin x="62" y="619"/>
      </p:cViewPr>
      <p:guideLst>
        <p:guide orient="horz" pos="1225"/>
        <p:guide pos="2903"/>
      </p:guideLst>
    </p:cSldViewPr>
  </p:slideViewPr>
  <p:outlineViewPr>
    <p:cViewPr>
      <p:scale>
        <a:sx n="33" d="100"/>
        <a:sy n="33" d="100"/>
      </p:scale>
      <p:origin x="0" y="-282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71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170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73" Type="http://schemas.openxmlformats.org/officeDocument/2006/relationships/tableStyles" Target="tableStyles.xml"/><Relationship Id="rId169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168" Type="http://customschemas.google.com/relationships/presentationmetadata" Target="metadata"/><Relationship Id="rId17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86E34-BF74-4819-9363-EBFB32E110D7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B960-73D8-46A9-8BE3-36D58B687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8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1014413" y="744538"/>
            <a:ext cx="8826501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c8ada30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4413" y="744538"/>
            <a:ext cx="8826501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5c8ada30b1_0_0:notes"/>
          <p:cNvSpPr txBox="1">
            <a:spLocks noGrp="1"/>
          </p:cNvSpPr>
          <p:nvPr>
            <p:ph type="body" idx="1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兩個系統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TW" dirty="0"/>
              <a:t>ASG</a:t>
            </a:r>
            <a:r>
              <a:rPr lang="zh-TW" altLang="en-US" dirty="0"/>
              <a:t>系統負責，將動態分析的結果事實，轉成 </a:t>
            </a:r>
            <a:r>
              <a:rPr lang="en-US" altLang="zh-TW" dirty="0"/>
              <a:t>search</a:t>
            </a:r>
            <a:r>
              <a:rPr lang="zh-TW" altLang="en-US" dirty="0"/>
              <a:t> </a:t>
            </a:r>
            <a:r>
              <a:rPr lang="en-US" altLang="zh-TW" dirty="0"/>
              <a:t>regex</a:t>
            </a:r>
            <a:r>
              <a:rPr lang="zh-TW" altLang="en-US" dirty="0"/>
              <a:t> 供搜尋文件之用。</a:t>
            </a:r>
            <a:endParaRPr lang="en-US" altLang="zh-TW" dirty="0"/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QE</a:t>
            </a:r>
            <a:r>
              <a:rPr lang="zh-TW" altLang="en-US" dirty="0"/>
              <a:t>系統，負責解析文件中提到的 </a:t>
            </a:r>
            <a:r>
              <a:rPr lang="en-US" altLang="zh-TW" dirty="0"/>
              <a:t>attack</a:t>
            </a:r>
            <a:r>
              <a:rPr lang="zh-TW" altLang="en-US" dirty="0"/>
              <a:t> </a:t>
            </a:r>
            <a:r>
              <a:rPr lang="en-US" altLang="zh-TW" dirty="0"/>
              <a:t>activity</a:t>
            </a:r>
            <a:r>
              <a:rPr lang="zh-TW" altLang="en-US" dirty="0"/>
              <a:t>，計算並產出 </a:t>
            </a:r>
            <a:r>
              <a:rPr lang="en-US" altLang="zh-TW" dirty="0"/>
              <a:t>Eval</a:t>
            </a:r>
            <a:r>
              <a:rPr lang="zh-TW" altLang="en-US" dirty="0"/>
              <a:t> </a:t>
            </a:r>
            <a:r>
              <a:rPr lang="en-US" altLang="zh-TW" dirty="0"/>
              <a:t>Result</a:t>
            </a:r>
            <a:r>
              <a:rPr lang="zh-TW" altLang="en-US" dirty="0"/>
              <a:t>。</a:t>
            </a:r>
            <a:endParaRPr lang="en-US" altLang="zh-TW" dirty="0"/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l-GR" altLang="zh-TW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altLang="zh-TW" sz="1800" b="0" i="0" u="none" strike="noStrike" baseline="-25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obj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l-GR" altLang="zh-TW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altLang="zh-TW" sz="1800" b="0" i="0" u="none" strike="noStrike" baseline="-250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rsc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Φ</a:t>
            </a:r>
            <a:r>
              <a:rPr lang="en-US" altLang="zh-TW" sz="1800" b="0" i="0" u="none" strike="noStrike" baseline="-2500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Φ</a:t>
            </a:r>
            <a:r>
              <a:rPr lang="en-US" altLang="zh-TW" sz="1800" b="0" i="0" u="none" strike="noStrike" baseline="-2500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32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>
            <a:spLocks noGrp="1"/>
          </p:cNvSpPr>
          <p:nvPr>
            <p:ph type="title"/>
          </p:nvPr>
        </p:nvSpPr>
        <p:spPr>
          <a:xfrm>
            <a:off x="314135" y="278782"/>
            <a:ext cx="8587168" cy="43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Medium"/>
              <a:buNone/>
              <a:defRPr b="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9"/>
          <p:cNvSpPr txBox="1">
            <a:spLocks noGrp="1"/>
          </p:cNvSpPr>
          <p:nvPr>
            <p:ph type="body" idx="1"/>
          </p:nvPr>
        </p:nvSpPr>
        <p:spPr>
          <a:xfrm>
            <a:off x="314135" y="813521"/>
            <a:ext cx="8587168" cy="258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70224" lvl="0" indent="-3330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l"/>
              <a:defRPr sz="15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40448" lvl="1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410672" lvl="2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34">
                <a:latin typeface="Open Sans"/>
                <a:ea typeface="Open Sans"/>
                <a:cs typeface="Open Sans"/>
                <a:sym typeface="Open Sans"/>
              </a:defRPr>
            </a:lvl3pPr>
            <a:lvl4pPr marL="1880895" lvl="3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34">
                <a:latin typeface="Open Sans"/>
                <a:ea typeface="Open Sans"/>
                <a:cs typeface="Open Sans"/>
                <a:sym typeface="Open Sans"/>
              </a:defRPr>
            </a:lvl4pPr>
            <a:lvl5pPr marL="2351119" lvl="4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34">
                <a:latin typeface="Open Sans"/>
                <a:ea typeface="Open Sans"/>
                <a:cs typeface="Open Sans"/>
                <a:sym typeface="Open Sans"/>
              </a:defRPr>
            </a:lvl5pPr>
            <a:lvl6pPr marL="2821343" lvl="5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34">
                <a:latin typeface="Open Sans"/>
                <a:ea typeface="Open Sans"/>
                <a:cs typeface="Open Sans"/>
                <a:sym typeface="Open Sans"/>
              </a:defRPr>
            </a:lvl6pPr>
            <a:lvl7pPr marL="3291567" lvl="6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34">
                <a:latin typeface="Open Sans"/>
                <a:ea typeface="Open Sans"/>
                <a:cs typeface="Open Sans"/>
                <a:sym typeface="Open Sans"/>
              </a:defRPr>
            </a:lvl7pPr>
            <a:lvl8pPr marL="3761789" lvl="7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34">
                <a:latin typeface="Open Sans"/>
                <a:ea typeface="Open Sans"/>
                <a:cs typeface="Open Sans"/>
                <a:sym typeface="Open Sans"/>
              </a:defRPr>
            </a:lvl8pPr>
            <a:lvl9pPr marL="4232014" lvl="8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34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23" name="Google Shape;23;p39"/>
          <p:cNvSpPr txBox="1">
            <a:spLocks noGrp="1"/>
          </p:cNvSpPr>
          <p:nvPr>
            <p:ph type="sldNum" idx="12"/>
          </p:nvPr>
        </p:nvSpPr>
        <p:spPr>
          <a:xfrm>
            <a:off x="8538649" y="3524760"/>
            <a:ext cx="552987" cy="29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>
            <a:spLocks noGrp="1"/>
          </p:cNvSpPr>
          <p:nvPr>
            <p:ph type="title"/>
          </p:nvPr>
        </p:nvSpPr>
        <p:spPr>
          <a:xfrm>
            <a:off x="314135" y="477555"/>
            <a:ext cx="2829938" cy="57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Medium"/>
              <a:buNone/>
              <a:defRPr sz="2469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body" idx="1"/>
          </p:nvPr>
        </p:nvSpPr>
        <p:spPr>
          <a:xfrm>
            <a:off x="314135" y="1126899"/>
            <a:ext cx="2829938" cy="23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70224" lvl="0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34">
                <a:latin typeface="Open Sans"/>
                <a:ea typeface="Open Sans"/>
                <a:cs typeface="Open Sans"/>
                <a:sym typeface="Open Sans"/>
              </a:defRPr>
            </a:lvl1pPr>
            <a:lvl2pPr marL="940448" lvl="1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34">
                <a:latin typeface="Open Sans"/>
                <a:ea typeface="Open Sans"/>
                <a:cs typeface="Open Sans"/>
                <a:sym typeface="Open Sans"/>
              </a:defRPr>
            </a:lvl2pPr>
            <a:lvl3pPr marL="1410672" lvl="2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34">
                <a:latin typeface="Open Sans"/>
                <a:ea typeface="Open Sans"/>
                <a:cs typeface="Open Sans"/>
                <a:sym typeface="Open Sans"/>
              </a:defRPr>
            </a:lvl3pPr>
            <a:lvl4pPr marL="1880895" lvl="3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34">
                <a:latin typeface="Open Sans"/>
                <a:ea typeface="Open Sans"/>
                <a:cs typeface="Open Sans"/>
                <a:sym typeface="Open Sans"/>
              </a:defRPr>
            </a:lvl4pPr>
            <a:lvl5pPr marL="2351119" lvl="4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34">
                <a:latin typeface="Open Sans"/>
                <a:ea typeface="Open Sans"/>
                <a:cs typeface="Open Sans"/>
                <a:sym typeface="Open Sans"/>
              </a:defRPr>
            </a:lvl5pPr>
            <a:lvl6pPr marL="2821343" lvl="5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34">
                <a:latin typeface="Open Sans"/>
                <a:ea typeface="Open Sans"/>
                <a:cs typeface="Open Sans"/>
                <a:sym typeface="Open Sans"/>
              </a:defRPr>
            </a:lvl6pPr>
            <a:lvl7pPr marL="3291567" lvl="6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34">
                <a:latin typeface="Open Sans"/>
                <a:ea typeface="Open Sans"/>
                <a:cs typeface="Open Sans"/>
                <a:sym typeface="Open Sans"/>
              </a:defRPr>
            </a:lvl7pPr>
            <a:lvl8pPr marL="3761789" lvl="7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34">
                <a:latin typeface="Open Sans"/>
                <a:ea typeface="Open Sans"/>
                <a:cs typeface="Open Sans"/>
                <a:sym typeface="Open Sans"/>
              </a:defRPr>
            </a:lvl8pPr>
            <a:lvl9pPr marL="4232014" lvl="8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34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sldNum" idx="12"/>
          </p:nvPr>
        </p:nvSpPr>
        <p:spPr>
          <a:xfrm>
            <a:off x="8538649" y="3524760"/>
            <a:ext cx="552987" cy="29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/>
          <p:nvPr/>
        </p:nvSpPr>
        <p:spPr>
          <a:xfrm>
            <a:off x="4607720" y="72131"/>
            <a:ext cx="4528505" cy="3750145"/>
          </a:xfrm>
          <a:prstGeom prst="rect">
            <a:avLst/>
          </a:prstGeom>
          <a:solidFill>
            <a:srgbClr val="EFBB80"/>
          </a:solidFill>
          <a:ln>
            <a:noFill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40" b="0" i="0" u="none" strike="noStrike" cap="none">
              <a:solidFill>
                <a:srgbClr val="000000"/>
              </a:solidFill>
              <a:highlight>
                <a:srgbClr val="EFBB8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3"/>
          <p:cNvSpPr txBox="1">
            <a:spLocks noGrp="1"/>
          </p:cNvSpPr>
          <p:nvPr>
            <p:ph type="title"/>
          </p:nvPr>
        </p:nvSpPr>
        <p:spPr>
          <a:xfrm>
            <a:off x="267574" y="1039767"/>
            <a:ext cx="4076803" cy="117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Open Sans Medium"/>
              <a:buNone/>
              <a:defRPr sz="3908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subTitle" idx="1"/>
          </p:nvPr>
        </p:nvSpPr>
        <p:spPr>
          <a:xfrm>
            <a:off x="267574" y="2253327"/>
            <a:ext cx="4076803" cy="101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2"/>
          </p:nvPr>
        </p:nvSpPr>
        <p:spPr>
          <a:xfrm>
            <a:off x="4978090" y="547398"/>
            <a:ext cx="3866977" cy="279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70224" lvl="0" indent="-35266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marL="940448" lvl="1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marL="1410672" lvl="2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marL="1880895" lvl="3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marL="2351119" lvl="4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marL="2821343" lvl="5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marL="3291567" lvl="6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marL="3761789" lvl="7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marL="4232014" lvl="8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sldNum" idx="12"/>
          </p:nvPr>
        </p:nvSpPr>
        <p:spPr>
          <a:xfrm>
            <a:off x="8538649" y="3524760"/>
            <a:ext cx="552987" cy="29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314135" y="336379"/>
            <a:ext cx="8587168" cy="43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D25"/>
              </a:buClr>
              <a:buSzPts val="3000"/>
              <a:buFont typeface="Open Sans Medium"/>
              <a:buNone/>
              <a:defRPr sz="3000" b="0" i="0" u="none" strike="noStrike" cap="none">
                <a:solidFill>
                  <a:srgbClr val="E37D2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 dirty="0"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314135" y="871118"/>
            <a:ext cx="8587168" cy="258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35"/>
          <p:cNvSpPr txBox="1">
            <a:spLocks noGrp="1"/>
          </p:cNvSpPr>
          <p:nvPr>
            <p:ph type="sldNum" idx="12"/>
          </p:nvPr>
        </p:nvSpPr>
        <p:spPr>
          <a:xfrm>
            <a:off x="8538649" y="3524760"/>
            <a:ext cx="552987" cy="29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6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70224" marR="0" lvl="0" indent="-35266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>
            <a:extLst>
              <a:ext uri="{FF2B5EF4-FFF2-40B4-BE49-F238E27FC236}">
                <a16:creationId xmlns:a16="http://schemas.microsoft.com/office/drawing/2014/main" id="{9E2578CF-557C-4D06-82B1-0CFD918C839F}"/>
              </a:ext>
            </a:extLst>
          </p:cNvPr>
          <p:cNvSpPr/>
          <p:nvPr/>
        </p:nvSpPr>
        <p:spPr>
          <a:xfrm>
            <a:off x="59270" y="2215376"/>
            <a:ext cx="9179908" cy="1655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51" tIns="47026" rIns="94051" bIns="470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44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5D1B5F-3FAE-4114-AB7A-2244FECE1057}"/>
              </a:ext>
            </a:extLst>
          </p:cNvPr>
          <p:cNvSpPr/>
          <p:nvPr/>
        </p:nvSpPr>
        <p:spPr>
          <a:xfrm>
            <a:off x="17895" y="55293"/>
            <a:ext cx="9179908" cy="203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51" tIns="47026" rIns="94051" bIns="470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440"/>
          </a:p>
        </p:txBody>
      </p:sp>
      <p:cxnSp>
        <p:nvCxnSpPr>
          <p:cNvPr id="66" name="Google Shape;176;g15c8ada30b1_0_0">
            <a:extLst>
              <a:ext uri="{FF2B5EF4-FFF2-40B4-BE49-F238E27FC236}">
                <a16:creationId xmlns:a16="http://schemas.microsoft.com/office/drawing/2014/main" id="{893F1380-3193-4B51-A1ED-CD4EAA267A7A}"/>
              </a:ext>
            </a:extLst>
          </p:cNvPr>
          <p:cNvCxnSpPr>
            <a:cxnSpLocks/>
          </p:cNvCxnSpPr>
          <p:nvPr/>
        </p:nvCxnSpPr>
        <p:spPr>
          <a:xfrm>
            <a:off x="5543013" y="962392"/>
            <a:ext cx="59186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5" name="Google Shape;205;g15c8ada30b1_0_0"/>
          <p:cNvSpPr/>
          <p:nvPr/>
        </p:nvSpPr>
        <p:spPr>
          <a:xfrm>
            <a:off x="7297913" y="1771378"/>
            <a:ext cx="1580649" cy="4664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47006" rIns="94036" bIns="47006" anchor="ctr" anchorCtr="0">
            <a:noAutofit/>
          </a:bodyPr>
          <a:lstStyle/>
          <a:p>
            <a:pPr algn="ctr">
              <a:buSzPts val="1100"/>
            </a:pPr>
            <a:endParaRPr sz="1440" dirty="0"/>
          </a:p>
        </p:txBody>
      </p:sp>
      <p:sp>
        <p:nvSpPr>
          <p:cNvPr id="103" name="Google Shape;175;g15c8ada30b1_0_0">
            <a:extLst>
              <a:ext uri="{FF2B5EF4-FFF2-40B4-BE49-F238E27FC236}">
                <a16:creationId xmlns:a16="http://schemas.microsoft.com/office/drawing/2014/main" id="{CF9AC31C-D17A-44A2-B433-37B83BDF4104}"/>
              </a:ext>
            </a:extLst>
          </p:cNvPr>
          <p:cNvSpPr/>
          <p:nvPr/>
        </p:nvSpPr>
        <p:spPr>
          <a:xfrm>
            <a:off x="2358806" y="3227543"/>
            <a:ext cx="897289" cy="58905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>
              <a:buSzPts val="1200"/>
            </a:pPr>
            <a:r>
              <a:rPr lang="en-US" altLang="zh-TW" sz="108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System call trace</a:t>
            </a:r>
            <a:endParaRPr sz="1080" b="1" dirty="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" name="Google Shape;181;g15c8ada30b1_0_0">
            <a:extLst>
              <a:ext uri="{FF2B5EF4-FFF2-40B4-BE49-F238E27FC236}">
                <a16:creationId xmlns:a16="http://schemas.microsoft.com/office/drawing/2014/main" id="{6F879A21-B646-4B64-8943-884CA5FE91D1}"/>
              </a:ext>
            </a:extLst>
          </p:cNvPr>
          <p:cNvCxnSpPr>
            <a:cxnSpLocks/>
          </p:cNvCxnSpPr>
          <p:nvPr/>
        </p:nvCxnSpPr>
        <p:spPr>
          <a:xfrm>
            <a:off x="6753863" y="947072"/>
            <a:ext cx="73358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6" name="Google Shape;195;g15c8ada30b1_0_0">
            <a:extLst>
              <a:ext uri="{FF2B5EF4-FFF2-40B4-BE49-F238E27FC236}">
                <a16:creationId xmlns:a16="http://schemas.microsoft.com/office/drawing/2014/main" id="{3F910090-CD5E-49C9-89B5-F4895DEE9BB8}"/>
              </a:ext>
            </a:extLst>
          </p:cNvPr>
          <p:cNvCxnSpPr>
            <a:cxnSpLocks/>
          </p:cNvCxnSpPr>
          <p:nvPr/>
        </p:nvCxnSpPr>
        <p:spPr>
          <a:xfrm>
            <a:off x="1054134" y="3007142"/>
            <a:ext cx="37877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1" name="Google Shape;191;g15c8ada30b1_0_0">
            <a:extLst>
              <a:ext uri="{FF2B5EF4-FFF2-40B4-BE49-F238E27FC236}">
                <a16:creationId xmlns:a16="http://schemas.microsoft.com/office/drawing/2014/main" id="{29BBDC8C-1345-4170-AD88-81C09F6F06E8}"/>
              </a:ext>
            </a:extLst>
          </p:cNvPr>
          <p:cNvSpPr/>
          <p:nvPr/>
        </p:nvSpPr>
        <p:spPr>
          <a:xfrm>
            <a:off x="2672968" y="573421"/>
            <a:ext cx="3503254" cy="36791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spcFirstLastPara="1" wrap="square" lIns="94036" tIns="47006" rIns="94036" bIns="47006" anchor="ctr" anchorCtr="0">
            <a:noAutofit/>
          </a:bodyPr>
          <a:lstStyle/>
          <a:p>
            <a:pPr lvl="0" algn="ctr">
              <a:buSzPts val="1200"/>
            </a:pPr>
            <a:endParaRPr lang="fr-FR" altLang="zh-TW" sz="1234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202;g15c8ada30b1_0_0">
            <a:extLst>
              <a:ext uri="{FF2B5EF4-FFF2-40B4-BE49-F238E27FC236}">
                <a16:creationId xmlns:a16="http://schemas.microsoft.com/office/drawing/2014/main" id="{59E0D7D1-C050-4FDE-8AD2-6CCF9EDF4649}"/>
              </a:ext>
            </a:extLst>
          </p:cNvPr>
          <p:cNvSpPr/>
          <p:nvPr/>
        </p:nvSpPr>
        <p:spPr>
          <a:xfrm>
            <a:off x="7332687" y="58090"/>
            <a:ext cx="1785153" cy="61371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/>
            <a:r>
              <a:rPr lang="en-US" altLang="zh-TW" sz="1131" u="sng" dirty="0"/>
              <a:t>Evaluation Results</a:t>
            </a:r>
            <a:br>
              <a:rPr lang="en-US" altLang="zh-TW" sz="1131" u="sng" dirty="0"/>
            </a:br>
            <a:endParaRPr lang="en-US" altLang="zh-TW" sz="1131" u="sng" dirty="0"/>
          </a:p>
        </p:txBody>
      </p:sp>
      <p:sp>
        <p:nvSpPr>
          <p:cNvPr id="127" name="Google Shape;196;g15c8ada30b1_0_0">
            <a:extLst>
              <a:ext uri="{FF2B5EF4-FFF2-40B4-BE49-F238E27FC236}">
                <a16:creationId xmlns:a16="http://schemas.microsoft.com/office/drawing/2014/main" id="{BE6194E3-DEAB-4798-991D-EE5E5F6AB2FF}"/>
              </a:ext>
            </a:extLst>
          </p:cNvPr>
          <p:cNvSpPr txBox="1"/>
          <p:nvPr/>
        </p:nvSpPr>
        <p:spPr>
          <a:xfrm>
            <a:off x="7547096" y="423659"/>
            <a:ext cx="1428481" cy="1501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4036" tIns="94036" rIns="94036" bIns="94036" anchor="t" anchorCtr="0">
            <a:spAutoFit/>
          </a:bodyPr>
          <a:lstStyle/>
          <a:p>
            <a:pPr marL="176334" indent="-176334">
              <a:lnSpc>
                <a:spcPct val="70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Quality Metrics</a:t>
            </a:r>
            <a:endParaRPr lang="en-US" altLang="zh-TW" sz="1029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254" lvl="3" indent="-176334">
              <a:lnSpc>
                <a:spcPct val="60000"/>
              </a:lnSpc>
              <a:spcBef>
                <a:spcPts val="617"/>
              </a:spcBef>
              <a:buSzPts val="1200"/>
              <a:buFont typeface="Arial" panose="020B0604020202020204" pitchFamily="34" charset="0"/>
              <a:buChar char="•"/>
            </a:pPr>
            <a:r>
              <a:rPr lang="el-GR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TW" sz="1029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br>
              <a:rPr lang="en-US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1029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254" lvl="3" indent="-176334">
              <a:lnSpc>
                <a:spcPct val="60000"/>
              </a:lnSpc>
              <a:buSzPts val="1200"/>
              <a:buFont typeface="Arial" panose="020B0604020202020204" pitchFamily="34" charset="0"/>
              <a:buChar char="•"/>
            </a:pPr>
            <a:r>
              <a:rPr lang="el-GR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altLang="zh-TW" sz="1029" b="1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rsc</a:t>
            </a:r>
            <a:br>
              <a:rPr lang="en-US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1029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254" lvl="3" indent="-176334">
              <a:lnSpc>
                <a:spcPct val="60000"/>
              </a:lnSpc>
              <a:buSzPts val="1200"/>
              <a:buFont typeface="Arial" panose="020B0604020202020204" pitchFamily="34" charset="0"/>
              <a:buChar char="•"/>
            </a:pPr>
            <a:r>
              <a:rPr lang="az-Cyrl-AZ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en-US" altLang="zh-TW" sz="1029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br>
              <a:rPr lang="en-US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1029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254" lvl="3" indent="-176334">
              <a:lnSpc>
                <a:spcPct val="60000"/>
              </a:lnSpc>
              <a:buSzPts val="1200"/>
              <a:buFont typeface="Arial" panose="020B0604020202020204" pitchFamily="34" charset="0"/>
              <a:buChar char="•"/>
            </a:pPr>
            <a:r>
              <a:rPr lang="az-Cyrl-AZ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 </a:t>
            </a:r>
            <a:r>
              <a:rPr lang="en-US" altLang="zh-TW" sz="1029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  <a:p>
            <a:pPr marL="176334" lvl="2" indent="-176334">
              <a:lnSpc>
                <a:spcPct val="70000"/>
              </a:lnSpc>
              <a:buSzPts val="1200"/>
              <a:buFont typeface="Arial" panose="020B0604020202020204" pitchFamily="34" charset="0"/>
              <a:buChar char="•"/>
            </a:pPr>
            <a:endParaRPr lang="en-US" altLang="zh-TW" sz="1029" b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334" lvl="2" indent="-176334">
              <a:lnSpc>
                <a:spcPct val="110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Flow Diagram </a:t>
            </a:r>
            <a:endParaRPr lang="en-US" altLang="zh-TW" sz="1029" b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75;g15c8ada30b1_0_0">
            <a:extLst>
              <a:ext uri="{FF2B5EF4-FFF2-40B4-BE49-F238E27FC236}">
                <a16:creationId xmlns:a16="http://schemas.microsoft.com/office/drawing/2014/main" id="{9A7ED156-2E8E-48FD-A70C-1FB59BBAC00C}"/>
              </a:ext>
            </a:extLst>
          </p:cNvPr>
          <p:cNvSpPr/>
          <p:nvPr/>
        </p:nvSpPr>
        <p:spPr>
          <a:xfrm>
            <a:off x="1461649" y="2668181"/>
            <a:ext cx="752192" cy="68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>
              <a:lnSpc>
                <a:spcPct val="120000"/>
              </a:lnSpc>
              <a:buSzPts val="1200"/>
            </a:pPr>
            <a:r>
              <a:rPr lang="en-US" altLang="zh-TW" sz="108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Profiling</a:t>
            </a:r>
          </a:p>
          <a:p>
            <a:pPr algn="ctr">
              <a:lnSpc>
                <a:spcPct val="120000"/>
              </a:lnSpc>
              <a:buSzPts val="1200"/>
            </a:pPr>
            <a:r>
              <a:rPr lang="en-US" sz="108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System</a:t>
            </a:r>
          </a:p>
        </p:txBody>
      </p:sp>
      <p:sp>
        <p:nvSpPr>
          <p:cNvPr id="130" name="Google Shape;175;g15c8ada30b1_0_0">
            <a:extLst>
              <a:ext uri="{FF2B5EF4-FFF2-40B4-BE49-F238E27FC236}">
                <a16:creationId xmlns:a16="http://schemas.microsoft.com/office/drawing/2014/main" id="{F57CC838-4402-43BF-88B4-37775A6A1E39}"/>
              </a:ext>
            </a:extLst>
          </p:cNvPr>
          <p:cNvSpPr/>
          <p:nvPr/>
        </p:nvSpPr>
        <p:spPr>
          <a:xfrm>
            <a:off x="3301466" y="1694278"/>
            <a:ext cx="820250" cy="4674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>
              <a:buSzPts val="1200"/>
            </a:pPr>
            <a:r>
              <a:rPr lang="en-US" altLang="zh-TW" sz="1080" b="1" dirty="0">
                <a:solidFill>
                  <a:schemeClr val="tx2">
                    <a:lumMod val="1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Regex </a:t>
            </a:r>
          </a:p>
          <a:p>
            <a:pPr algn="ctr">
              <a:buSzPts val="1200"/>
            </a:pPr>
            <a:r>
              <a:rPr lang="en-US" altLang="zh-TW" sz="1080" b="1" dirty="0">
                <a:solidFill>
                  <a:schemeClr val="tx2">
                    <a:lumMod val="1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Set</a:t>
            </a:r>
            <a:endParaRPr sz="1080" b="1" dirty="0">
              <a:solidFill>
                <a:schemeClr val="tx2">
                  <a:lumMod val="1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75;g15c8ada30b1_0_0">
            <a:extLst>
              <a:ext uri="{FF2B5EF4-FFF2-40B4-BE49-F238E27FC236}">
                <a16:creationId xmlns:a16="http://schemas.microsoft.com/office/drawing/2014/main" id="{84A62882-8D8A-4326-9962-53B7FDA7FA14}"/>
              </a:ext>
            </a:extLst>
          </p:cNvPr>
          <p:cNvSpPr/>
          <p:nvPr/>
        </p:nvSpPr>
        <p:spPr>
          <a:xfrm>
            <a:off x="3576487" y="2668181"/>
            <a:ext cx="1095234" cy="68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>
              <a:buSzPts val="1200"/>
            </a:pPr>
            <a:r>
              <a:rPr lang="en-US" altLang="zh-TW" sz="1029" b="1" dirty="0">
                <a:solidFill>
                  <a:schemeClr val="accent5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Attack</a:t>
            </a:r>
          </a:p>
          <a:p>
            <a:pPr algn="ctr">
              <a:buSzPts val="1200"/>
            </a:pPr>
            <a:r>
              <a:rPr lang="en-US" altLang="zh-TW" sz="1029" b="1" dirty="0">
                <a:solidFill>
                  <a:schemeClr val="accent5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Scenario</a:t>
            </a:r>
          </a:p>
          <a:p>
            <a:pPr algn="ctr">
              <a:buSzPts val="1200"/>
            </a:pPr>
            <a:r>
              <a:rPr lang="en-US" altLang="zh-TW" sz="1029" b="1" dirty="0">
                <a:solidFill>
                  <a:schemeClr val="accent5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Graph </a:t>
            </a:r>
            <a:r>
              <a:rPr lang="en-US" sz="1029" b="1" dirty="0">
                <a:solidFill>
                  <a:schemeClr val="accent5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(ASG) Generator</a:t>
            </a:r>
          </a:p>
        </p:txBody>
      </p:sp>
      <p:cxnSp>
        <p:nvCxnSpPr>
          <p:cNvPr id="134" name="Google Shape;195;g15c8ada30b1_0_0">
            <a:extLst>
              <a:ext uri="{FF2B5EF4-FFF2-40B4-BE49-F238E27FC236}">
                <a16:creationId xmlns:a16="http://schemas.microsoft.com/office/drawing/2014/main" id="{0147F250-8924-4801-A1C3-B8675C114C7F}"/>
              </a:ext>
            </a:extLst>
          </p:cNvPr>
          <p:cNvCxnSpPr>
            <a:cxnSpLocks/>
          </p:cNvCxnSpPr>
          <p:nvPr/>
        </p:nvCxnSpPr>
        <p:spPr>
          <a:xfrm>
            <a:off x="3056729" y="3007142"/>
            <a:ext cx="48862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5" name="Google Shape;195;g15c8ada30b1_0_0">
            <a:extLst>
              <a:ext uri="{FF2B5EF4-FFF2-40B4-BE49-F238E27FC236}">
                <a16:creationId xmlns:a16="http://schemas.microsoft.com/office/drawing/2014/main" id="{C7D1A760-BAE9-41A5-8EA6-1FAAB7C1D399}"/>
              </a:ext>
            </a:extLst>
          </p:cNvPr>
          <p:cNvCxnSpPr>
            <a:cxnSpLocks/>
          </p:cNvCxnSpPr>
          <p:nvPr/>
        </p:nvCxnSpPr>
        <p:spPr>
          <a:xfrm>
            <a:off x="2240122" y="3007142"/>
            <a:ext cx="24669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3D80AF08-90B8-4180-A476-C8E6C9EB2A9D}"/>
              </a:ext>
            </a:extLst>
          </p:cNvPr>
          <p:cNvSpPr txBox="1"/>
          <p:nvPr/>
        </p:nvSpPr>
        <p:spPr>
          <a:xfrm>
            <a:off x="7724198" y="3407547"/>
            <a:ext cx="1623382" cy="42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29" dirty="0">
                <a:latin typeface="Open Sans"/>
                <a:ea typeface="Open Sans"/>
                <a:cs typeface="Open Sans"/>
              </a:rPr>
              <a:t>(collect from TLDP</a:t>
            </a:r>
            <a:r>
              <a:rPr lang="zh-TW" altLang="en-US" sz="1029" dirty="0">
                <a:latin typeface="Open Sans"/>
                <a:ea typeface="Open Sans"/>
                <a:cs typeface="Open Sans"/>
              </a:rPr>
              <a:t> </a:t>
            </a:r>
            <a:r>
              <a:rPr lang="en-US" altLang="zh-TW" sz="1029" dirty="0">
                <a:latin typeface="Open Sans"/>
                <a:ea typeface="Open Sans"/>
                <a:cs typeface="Open Sans"/>
              </a:rPr>
              <a:t>&amp;</a:t>
            </a:r>
            <a:r>
              <a:rPr lang="zh-TW" altLang="en-US" sz="1029" dirty="0">
                <a:latin typeface="Open Sans"/>
                <a:ea typeface="Open Sans"/>
                <a:cs typeface="Open Sans"/>
              </a:rPr>
              <a:t> </a:t>
            </a:r>
            <a:endParaRPr lang="en-US" altLang="zh-TW" sz="1029" dirty="0">
              <a:latin typeface="Open Sans"/>
              <a:ea typeface="Open Sans"/>
              <a:cs typeface="Open Sans"/>
            </a:endParaRPr>
          </a:p>
          <a:p>
            <a:pPr algn="ctr"/>
            <a:r>
              <a:rPr lang="en-US" altLang="zh-TW" sz="1029" dirty="0">
                <a:latin typeface="Open Sans"/>
                <a:ea typeface="Open Sans"/>
                <a:cs typeface="Open Sans"/>
              </a:rPr>
              <a:t>man7 website)</a:t>
            </a:r>
            <a:endParaRPr lang="zh-TW" altLang="en-US" sz="1029" dirty="0">
              <a:latin typeface="Open Sans"/>
              <a:cs typeface="Open Sans"/>
            </a:endParaRPr>
          </a:p>
        </p:txBody>
      </p:sp>
      <p:sp>
        <p:nvSpPr>
          <p:cNvPr id="52" name="Google Shape;208;g15c8ada30b1_0_0">
            <a:extLst>
              <a:ext uri="{FF2B5EF4-FFF2-40B4-BE49-F238E27FC236}">
                <a16:creationId xmlns:a16="http://schemas.microsoft.com/office/drawing/2014/main" id="{80CB5381-C930-4746-BC4A-EFB78B277502}"/>
              </a:ext>
            </a:extLst>
          </p:cNvPr>
          <p:cNvSpPr txBox="1"/>
          <p:nvPr/>
        </p:nvSpPr>
        <p:spPr>
          <a:xfrm>
            <a:off x="2058356" y="1248004"/>
            <a:ext cx="910499" cy="51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36" tIns="94036" rIns="94036" bIns="94036" anchor="t" anchorCtr="0">
            <a:spAutoFit/>
          </a:bodyPr>
          <a:lstStyle/>
          <a:p>
            <a:pPr algn="ctr">
              <a:buSzPts val="1200"/>
            </a:pPr>
            <a:r>
              <a:rPr lang="en-US" altLang="zh-TW" sz="1029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</a:p>
          <a:p>
            <a:pPr algn="ctr">
              <a:buSzPts val="1200"/>
            </a:pPr>
            <a:r>
              <a:rPr lang="en-US" altLang="zh-TW" sz="1029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segments</a:t>
            </a:r>
            <a:endParaRPr sz="1234" b="1" dirty="0">
              <a:solidFill>
                <a:srgbClr val="002060"/>
              </a:solidFill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0" y="2731297"/>
            <a:ext cx="509568" cy="425804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319776" y="3061713"/>
            <a:ext cx="795587" cy="606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r>
              <a:rPr lang="en-US" altLang="zh-TW" sz="108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Subject</a:t>
            </a:r>
          </a:p>
          <a:p>
            <a:pPr lvl="0" algn="ctr">
              <a:buSzPts val="1200"/>
            </a:pPr>
            <a:r>
              <a:rPr lang="en-US" altLang="zh-TW" sz="108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malware</a:t>
            </a:r>
          </a:p>
          <a:p>
            <a:pPr lvl="0" algn="ctr">
              <a:buSzPts val="1200"/>
            </a:pPr>
            <a:r>
              <a:rPr lang="en-US" altLang="zh-TW" sz="108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sample</a:t>
            </a:r>
          </a:p>
        </p:txBody>
      </p:sp>
      <p:sp>
        <p:nvSpPr>
          <p:cNvPr id="56" name="Google Shape;187;g15c8ada30b1_0_0">
            <a:extLst>
              <a:ext uri="{FF2B5EF4-FFF2-40B4-BE49-F238E27FC236}">
                <a16:creationId xmlns:a16="http://schemas.microsoft.com/office/drawing/2014/main" id="{5A7C7A10-3E3B-4C4E-8594-5238A3A7553B}"/>
              </a:ext>
            </a:extLst>
          </p:cNvPr>
          <p:cNvSpPr/>
          <p:nvPr/>
        </p:nvSpPr>
        <p:spPr>
          <a:xfrm>
            <a:off x="2540570" y="2783321"/>
            <a:ext cx="465388" cy="454446"/>
          </a:xfrm>
          <a:prstGeom prst="foldedCorner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</p:txBody>
      </p:sp>
      <p:sp>
        <p:nvSpPr>
          <p:cNvPr id="57" name="Google Shape;187;g15c8ada30b1_0_0">
            <a:extLst>
              <a:ext uri="{FF2B5EF4-FFF2-40B4-BE49-F238E27FC236}">
                <a16:creationId xmlns:a16="http://schemas.microsoft.com/office/drawing/2014/main" id="{5A7C7A10-3E3B-4C4E-8594-5238A3A7553B}"/>
              </a:ext>
            </a:extLst>
          </p:cNvPr>
          <p:cNvSpPr/>
          <p:nvPr/>
        </p:nvSpPr>
        <p:spPr>
          <a:xfrm>
            <a:off x="2958781" y="1465171"/>
            <a:ext cx="505627" cy="402183"/>
          </a:xfrm>
          <a:prstGeom prst="foldedCorner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</p:txBody>
      </p:sp>
      <p:cxnSp>
        <p:nvCxnSpPr>
          <p:cNvPr id="58" name="Google Shape;195;g15c8ada30b1_0_0">
            <a:extLst>
              <a:ext uri="{FF2B5EF4-FFF2-40B4-BE49-F238E27FC236}">
                <a16:creationId xmlns:a16="http://schemas.microsoft.com/office/drawing/2014/main" id="{0147F250-8924-4801-A1C3-B8675C114C7F}"/>
              </a:ext>
            </a:extLst>
          </p:cNvPr>
          <p:cNvCxnSpPr>
            <a:cxnSpLocks/>
          </p:cNvCxnSpPr>
          <p:nvPr/>
        </p:nvCxnSpPr>
        <p:spPr>
          <a:xfrm>
            <a:off x="6387771" y="3007142"/>
            <a:ext cx="48862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" name="直線單箭頭接點 2"/>
          <p:cNvCxnSpPr/>
          <p:nvPr/>
        </p:nvCxnSpPr>
        <p:spPr>
          <a:xfrm flipH="1" flipV="1">
            <a:off x="7396168" y="3284197"/>
            <a:ext cx="2656" cy="11807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211599" y="811660"/>
            <a:ext cx="1147" cy="27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175;g15c8ada30b1_0_0">
            <a:extLst>
              <a:ext uri="{FF2B5EF4-FFF2-40B4-BE49-F238E27FC236}">
                <a16:creationId xmlns:a16="http://schemas.microsoft.com/office/drawing/2014/main" id="{84A62882-8D8A-4326-9962-53B7FDA7FA14}"/>
              </a:ext>
            </a:extLst>
          </p:cNvPr>
          <p:cNvSpPr/>
          <p:nvPr/>
        </p:nvSpPr>
        <p:spPr>
          <a:xfrm>
            <a:off x="3014252" y="620187"/>
            <a:ext cx="834995" cy="68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lvl="0" algn="ctr">
              <a:buSzPts val="1200"/>
            </a:pPr>
            <a:r>
              <a:rPr lang="en-US" altLang="zh-TW" sz="1131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CTI Doc Search</a:t>
            </a:r>
          </a:p>
          <a:p>
            <a:pPr lvl="0" algn="ctr">
              <a:buSzPts val="1200"/>
            </a:pPr>
            <a:r>
              <a:rPr lang="en-US" sz="1131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Engine</a:t>
            </a:r>
          </a:p>
        </p:txBody>
      </p:sp>
      <p:cxnSp>
        <p:nvCxnSpPr>
          <p:cNvPr id="9" name="肘形接點 8"/>
          <p:cNvCxnSpPr>
            <a:cxnSpLocks/>
          </p:cNvCxnSpPr>
          <p:nvPr/>
        </p:nvCxnSpPr>
        <p:spPr>
          <a:xfrm rot="16200000" flipV="1">
            <a:off x="4863449" y="215495"/>
            <a:ext cx="880048" cy="4183760"/>
          </a:xfrm>
          <a:prstGeom prst="bentConnector3">
            <a:avLst>
              <a:gd name="adj1" fmla="val 66103"/>
            </a:avLst>
          </a:prstGeom>
          <a:ln w="9525"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175;g15c8ada30b1_0_0">
            <a:extLst>
              <a:ext uri="{FF2B5EF4-FFF2-40B4-BE49-F238E27FC236}">
                <a16:creationId xmlns:a16="http://schemas.microsoft.com/office/drawing/2014/main" id="{84A62882-8D8A-4326-9962-53B7FDA7FA14}"/>
              </a:ext>
            </a:extLst>
          </p:cNvPr>
          <p:cNvSpPr/>
          <p:nvPr/>
        </p:nvSpPr>
        <p:spPr>
          <a:xfrm>
            <a:off x="6905142" y="2616048"/>
            <a:ext cx="980430" cy="68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>
              <a:buSzPts val="1200"/>
            </a:pPr>
            <a:r>
              <a:rPr lang="en-US" altLang="zh-TW" sz="1080" b="1" dirty="0">
                <a:solidFill>
                  <a:schemeClr val="accent5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Doc Search Regex</a:t>
            </a:r>
            <a:r>
              <a:rPr lang="en-US" sz="1080" b="1" dirty="0">
                <a:solidFill>
                  <a:schemeClr val="accent5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Generator</a:t>
            </a:r>
          </a:p>
        </p:txBody>
      </p:sp>
      <p:cxnSp>
        <p:nvCxnSpPr>
          <p:cNvPr id="51" name="Google Shape;176;g15c8ada30b1_0_0">
            <a:extLst>
              <a:ext uri="{FF2B5EF4-FFF2-40B4-BE49-F238E27FC236}">
                <a16:creationId xmlns:a16="http://schemas.microsoft.com/office/drawing/2014/main" id="{893F1380-3193-4B51-A1ED-CD4EAA267A7A}"/>
              </a:ext>
            </a:extLst>
          </p:cNvPr>
          <p:cNvCxnSpPr>
            <a:cxnSpLocks/>
          </p:cNvCxnSpPr>
          <p:nvPr/>
        </p:nvCxnSpPr>
        <p:spPr>
          <a:xfrm>
            <a:off x="4326922" y="994016"/>
            <a:ext cx="59186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1" name="Google Shape;187;g15c8ada30b1_0_0">
            <a:extLst>
              <a:ext uri="{FF2B5EF4-FFF2-40B4-BE49-F238E27FC236}">
                <a16:creationId xmlns:a16="http://schemas.microsoft.com/office/drawing/2014/main" id="{594B470D-8EAF-49D1-A5AE-2DCCE5B626D3}"/>
              </a:ext>
            </a:extLst>
          </p:cNvPr>
          <p:cNvSpPr/>
          <p:nvPr/>
        </p:nvSpPr>
        <p:spPr>
          <a:xfrm>
            <a:off x="4110560" y="644286"/>
            <a:ext cx="395685" cy="614797"/>
          </a:xfrm>
          <a:prstGeom prst="foldedCorner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</p:txBody>
      </p:sp>
      <p:sp>
        <p:nvSpPr>
          <p:cNvPr id="62" name="Google Shape;207;g15c8ada30b1_0_0">
            <a:extLst>
              <a:ext uri="{FF2B5EF4-FFF2-40B4-BE49-F238E27FC236}">
                <a16:creationId xmlns:a16="http://schemas.microsoft.com/office/drawing/2014/main" id="{26CC4EC7-1C42-4B12-802D-6AF23811BAFD}"/>
              </a:ext>
            </a:extLst>
          </p:cNvPr>
          <p:cNvSpPr txBox="1"/>
          <p:nvPr/>
        </p:nvSpPr>
        <p:spPr>
          <a:xfrm>
            <a:off x="3831312" y="1229385"/>
            <a:ext cx="1084426" cy="67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36" tIns="94036" rIns="94036" bIns="94036" anchor="t" anchorCtr="0">
            <a:spAutoFit/>
          </a:bodyPr>
          <a:lstStyle/>
          <a:p>
            <a:pPr algn="ctr">
              <a:buSzPts val="1200"/>
            </a:pPr>
            <a:r>
              <a:rPr lang="en-US" sz="1029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set of Attack Activity (AA) Descriptions</a:t>
            </a:r>
            <a:endParaRPr sz="1029" b="1" dirty="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Google Shape;195;g15c8ada30b1_0_0">
            <a:extLst>
              <a:ext uri="{FF2B5EF4-FFF2-40B4-BE49-F238E27FC236}">
                <a16:creationId xmlns:a16="http://schemas.microsoft.com/office/drawing/2014/main" id="{C7D1A760-BAE9-41A5-8EA6-1FAAB7C1D399}"/>
              </a:ext>
            </a:extLst>
          </p:cNvPr>
          <p:cNvCxnSpPr>
            <a:cxnSpLocks/>
          </p:cNvCxnSpPr>
          <p:nvPr/>
        </p:nvCxnSpPr>
        <p:spPr>
          <a:xfrm>
            <a:off x="3852733" y="983758"/>
            <a:ext cx="24669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C8D4490-239A-4B7E-A050-4F6675286742}"/>
              </a:ext>
            </a:extLst>
          </p:cNvPr>
          <p:cNvSpPr txBox="1"/>
          <p:nvPr/>
        </p:nvSpPr>
        <p:spPr>
          <a:xfrm>
            <a:off x="392793" y="347261"/>
            <a:ext cx="662649" cy="25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29" dirty="0">
                <a:latin typeface="Open Sans"/>
                <a:ea typeface="Open Sans"/>
                <a:cs typeface="Open Sans"/>
              </a:rPr>
              <a:t>Input</a:t>
            </a:r>
            <a:endParaRPr lang="zh-TW" altLang="en-US" sz="1029" dirty="0">
              <a:latin typeface="Open Sans"/>
              <a:cs typeface="Open Sans"/>
            </a:endParaRPr>
          </a:p>
        </p:txBody>
      </p:sp>
      <p:sp>
        <p:nvSpPr>
          <p:cNvPr id="63" name="Google Shape;183;g15c8ada30b1_0_0">
            <a:extLst>
              <a:ext uri="{FF2B5EF4-FFF2-40B4-BE49-F238E27FC236}">
                <a16:creationId xmlns:a16="http://schemas.microsoft.com/office/drawing/2014/main" id="{44E84DF4-38D7-4906-8E62-36D91D922E44}"/>
              </a:ext>
            </a:extLst>
          </p:cNvPr>
          <p:cNvSpPr/>
          <p:nvPr/>
        </p:nvSpPr>
        <p:spPr>
          <a:xfrm>
            <a:off x="1354182" y="843654"/>
            <a:ext cx="197668" cy="2099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>
              <a:buSzPts val="1200"/>
            </a:pPr>
            <a:r>
              <a:rPr lang="en-US" altLang="zh-TW" sz="1234" dirty="0"/>
              <a:t>1</a:t>
            </a:r>
            <a:endParaRPr sz="1234" dirty="0"/>
          </a:p>
        </p:txBody>
      </p:sp>
      <p:cxnSp>
        <p:nvCxnSpPr>
          <p:cNvPr id="118" name="Google Shape;176;g15c8ada30b1_0_0">
            <a:extLst>
              <a:ext uri="{FF2B5EF4-FFF2-40B4-BE49-F238E27FC236}">
                <a16:creationId xmlns:a16="http://schemas.microsoft.com/office/drawing/2014/main" id="{893F1380-3193-4B51-A1ED-CD4EAA267A7A}"/>
              </a:ext>
            </a:extLst>
          </p:cNvPr>
          <p:cNvCxnSpPr>
            <a:cxnSpLocks/>
          </p:cNvCxnSpPr>
          <p:nvPr/>
        </p:nvCxnSpPr>
        <p:spPr>
          <a:xfrm>
            <a:off x="618427" y="948606"/>
            <a:ext cx="59186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9" name="Google Shape;187;g15c8ada30b1_0_0">
            <a:extLst>
              <a:ext uri="{FF2B5EF4-FFF2-40B4-BE49-F238E27FC236}">
                <a16:creationId xmlns:a16="http://schemas.microsoft.com/office/drawing/2014/main" id="{594B470D-8EAF-49D1-A5AE-2DCCE5B626D3}"/>
              </a:ext>
            </a:extLst>
          </p:cNvPr>
          <p:cNvSpPr/>
          <p:nvPr/>
        </p:nvSpPr>
        <p:spPr>
          <a:xfrm>
            <a:off x="498213" y="641210"/>
            <a:ext cx="505627" cy="614797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</p:txBody>
      </p:sp>
      <p:sp>
        <p:nvSpPr>
          <p:cNvPr id="120" name="Google Shape;207;g15c8ada30b1_0_0">
            <a:extLst>
              <a:ext uri="{FF2B5EF4-FFF2-40B4-BE49-F238E27FC236}">
                <a16:creationId xmlns:a16="http://schemas.microsoft.com/office/drawing/2014/main" id="{26CC4EC7-1C42-4B12-802D-6AF23811BAFD}"/>
              </a:ext>
            </a:extLst>
          </p:cNvPr>
          <p:cNvSpPr txBox="1"/>
          <p:nvPr/>
        </p:nvSpPr>
        <p:spPr>
          <a:xfrm>
            <a:off x="368489" y="1253945"/>
            <a:ext cx="746727" cy="51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36" tIns="94036" rIns="94036" bIns="94036" anchor="t" anchorCtr="0">
            <a:spAutoFit/>
          </a:bodyPr>
          <a:lstStyle/>
          <a:p>
            <a:pPr algn="ctr">
              <a:buSzPts val="1200"/>
            </a:pPr>
            <a:r>
              <a:rPr lang="en-US" altLang="zh-TW" sz="1029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Subject</a:t>
            </a:r>
          </a:p>
          <a:p>
            <a:pPr algn="ctr">
              <a:buSzPts val="1200"/>
            </a:pPr>
            <a:r>
              <a:rPr lang="en-US" altLang="zh-TW" sz="1029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CTI Doc</a:t>
            </a:r>
            <a:endParaRPr sz="1029" b="1" dirty="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477700" y="947151"/>
            <a:ext cx="526003" cy="2913"/>
          </a:xfrm>
          <a:prstGeom prst="straightConnector1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Google Shape;187;g15c8ada30b1_0_0">
            <a:extLst>
              <a:ext uri="{FF2B5EF4-FFF2-40B4-BE49-F238E27FC236}">
                <a16:creationId xmlns:a16="http://schemas.microsoft.com/office/drawing/2014/main" id="{5A7C7A10-3E3B-4C4E-8594-5238A3A7553B}"/>
              </a:ext>
            </a:extLst>
          </p:cNvPr>
          <p:cNvSpPr/>
          <p:nvPr/>
        </p:nvSpPr>
        <p:spPr>
          <a:xfrm>
            <a:off x="2314106" y="641210"/>
            <a:ext cx="471850" cy="671055"/>
          </a:xfrm>
          <a:prstGeom prst="foldedCorner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</p:txBody>
      </p:sp>
      <p:cxnSp>
        <p:nvCxnSpPr>
          <p:cNvPr id="59" name="Google Shape;195;g15c8ada30b1_0_0">
            <a:extLst>
              <a:ext uri="{FF2B5EF4-FFF2-40B4-BE49-F238E27FC236}">
                <a16:creationId xmlns:a16="http://schemas.microsoft.com/office/drawing/2014/main" id="{0147F250-8924-4801-A1C3-B8675C114C7F}"/>
              </a:ext>
            </a:extLst>
          </p:cNvPr>
          <p:cNvCxnSpPr>
            <a:cxnSpLocks/>
          </p:cNvCxnSpPr>
          <p:nvPr/>
        </p:nvCxnSpPr>
        <p:spPr>
          <a:xfrm>
            <a:off x="4674484" y="3010449"/>
            <a:ext cx="48862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71" name="圖片 70"/>
          <p:cNvPicPr>
            <a:picLocks noChangeAspect="1"/>
          </p:cNvPicPr>
          <p:nvPr/>
        </p:nvPicPr>
        <p:blipFill rotWithShape="1">
          <a:blip r:embed="rId4"/>
          <a:srcRect t="25575" r="42147"/>
          <a:stretch/>
        </p:blipFill>
        <p:spPr>
          <a:xfrm>
            <a:off x="5111901" y="2543717"/>
            <a:ext cx="1335405" cy="943877"/>
          </a:xfrm>
          <a:prstGeom prst="rect">
            <a:avLst/>
          </a:prstGeom>
        </p:spPr>
      </p:pic>
      <p:sp>
        <p:nvSpPr>
          <p:cNvPr id="72" name="Google Shape;175;g15c8ada30b1_0_0">
            <a:extLst>
              <a:ext uri="{FF2B5EF4-FFF2-40B4-BE49-F238E27FC236}">
                <a16:creationId xmlns:a16="http://schemas.microsoft.com/office/drawing/2014/main" id="{CF9AC31C-D17A-44A2-B433-37B83BDF4104}"/>
              </a:ext>
            </a:extLst>
          </p:cNvPr>
          <p:cNvSpPr/>
          <p:nvPr/>
        </p:nvSpPr>
        <p:spPr>
          <a:xfrm>
            <a:off x="5134638" y="3358054"/>
            <a:ext cx="1465017" cy="58905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>
              <a:buSzPts val="1200"/>
            </a:pPr>
            <a:r>
              <a:rPr lang="en-US" altLang="zh-TW" sz="108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Attack Scenario  Graph</a:t>
            </a:r>
          </a:p>
        </p:txBody>
      </p:sp>
      <p:cxnSp>
        <p:nvCxnSpPr>
          <p:cNvPr id="75" name="Google Shape;195;g15c8ada30b1_0_0">
            <a:extLst>
              <a:ext uri="{FF2B5EF4-FFF2-40B4-BE49-F238E27FC236}">
                <a16:creationId xmlns:a16="http://schemas.microsoft.com/office/drawing/2014/main" id="{C7D1A760-BAE9-41A5-8EA6-1FAAB7C1D399}"/>
              </a:ext>
            </a:extLst>
          </p:cNvPr>
          <p:cNvCxnSpPr>
            <a:cxnSpLocks/>
          </p:cNvCxnSpPr>
          <p:nvPr/>
        </p:nvCxnSpPr>
        <p:spPr>
          <a:xfrm>
            <a:off x="2067777" y="947150"/>
            <a:ext cx="24669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3" name="Google Shape;175;g15c8ada30b1_0_0">
            <a:extLst>
              <a:ext uri="{FF2B5EF4-FFF2-40B4-BE49-F238E27FC236}">
                <a16:creationId xmlns:a16="http://schemas.microsoft.com/office/drawing/2014/main" id="{84A62882-8D8A-4326-9962-53B7FDA7FA14}"/>
              </a:ext>
            </a:extLst>
          </p:cNvPr>
          <p:cNvSpPr/>
          <p:nvPr/>
        </p:nvSpPr>
        <p:spPr>
          <a:xfrm>
            <a:off x="1210298" y="586841"/>
            <a:ext cx="939954" cy="704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lvl="0" algn="ctr">
              <a:buSzPts val="1200"/>
            </a:pPr>
            <a:r>
              <a:rPr lang="en-US" altLang="zh-TW" sz="1131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Preprocess</a:t>
            </a:r>
          </a:p>
          <a:p>
            <a:pPr lvl="0" algn="ctr">
              <a:buSzPts val="1200"/>
            </a:pPr>
            <a:r>
              <a:rPr lang="en-US" sz="1131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Engine</a:t>
            </a:r>
          </a:p>
        </p:txBody>
      </p:sp>
      <p:sp>
        <p:nvSpPr>
          <p:cNvPr id="76" name="Google Shape;188;g15c8ada30b1_0_0">
            <a:extLst>
              <a:ext uri="{FF2B5EF4-FFF2-40B4-BE49-F238E27FC236}">
                <a16:creationId xmlns:a16="http://schemas.microsoft.com/office/drawing/2014/main" id="{159BA9CB-ACC9-4429-9D78-7E243AA94A2E}"/>
              </a:ext>
            </a:extLst>
          </p:cNvPr>
          <p:cNvSpPr txBox="1"/>
          <p:nvPr/>
        </p:nvSpPr>
        <p:spPr>
          <a:xfrm>
            <a:off x="-9441" y="-57281"/>
            <a:ext cx="4812307" cy="45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36" tIns="94036" rIns="94036" bIns="94036" anchor="t" anchorCtr="0">
            <a:spAutoFit/>
          </a:bodyPr>
          <a:lstStyle/>
          <a:p>
            <a:pPr lvl="0">
              <a:buSzPts val="1200"/>
            </a:pPr>
            <a:r>
              <a:rPr lang="fr-FR" altLang="zh-TW" sz="1646" b="1" u="sng" dirty="0">
                <a:latin typeface="Open Sans"/>
                <a:ea typeface="Open Sans"/>
                <a:cs typeface="Open Sans"/>
                <a:sym typeface="Open Sans"/>
              </a:rPr>
              <a:t>CTI Document Quality</a:t>
            </a:r>
            <a:r>
              <a:rPr lang="fr-FR" altLang="zh-TW" sz="1646" b="1" u="sng" dirty="0">
                <a:ea typeface="Open Sans"/>
              </a:rPr>
              <a:t> </a:t>
            </a:r>
            <a:r>
              <a:rPr lang="fr-FR" altLang="zh-TW" sz="1646" b="1" u="sng" dirty="0">
                <a:latin typeface="Open Sans"/>
                <a:ea typeface="Open Sans"/>
                <a:cs typeface="Open Sans"/>
                <a:sym typeface="Open Sans"/>
              </a:rPr>
              <a:t>Evaluation System</a:t>
            </a:r>
          </a:p>
        </p:txBody>
      </p:sp>
      <p:sp>
        <p:nvSpPr>
          <p:cNvPr id="77" name="Google Shape;188;g15c8ada30b1_0_0">
            <a:extLst>
              <a:ext uri="{FF2B5EF4-FFF2-40B4-BE49-F238E27FC236}">
                <a16:creationId xmlns:a16="http://schemas.microsoft.com/office/drawing/2014/main" id="{D02F6A81-AEB1-4905-8959-6EE0097A4D2F}"/>
              </a:ext>
            </a:extLst>
          </p:cNvPr>
          <p:cNvSpPr txBox="1"/>
          <p:nvPr/>
        </p:nvSpPr>
        <p:spPr>
          <a:xfrm>
            <a:off x="-17124" y="2102723"/>
            <a:ext cx="5061466" cy="45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36" tIns="94036" rIns="94036" bIns="94036" anchor="t" anchorCtr="0">
            <a:spAutoFit/>
          </a:bodyPr>
          <a:lstStyle/>
          <a:p>
            <a:pPr>
              <a:buSzPts val="1200"/>
            </a:pPr>
            <a:r>
              <a:rPr lang="en-US" altLang="zh-TW" sz="1646" b="1" u="sng" dirty="0">
                <a:latin typeface="Open Sans"/>
                <a:ea typeface="Open Sans"/>
                <a:cs typeface="Open Sans"/>
                <a:sym typeface="Open Sans"/>
              </a:rPr>
              <a:t>Attack Scenario Graph Generation System</a:t>
            </a:r>
            <a:endParaRPr sz="1646" b="1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直線單箭頭接點 4"/>
          <p:cNvCxnSpPr>
            <a:stCxn id="57" idx="0"/>
          </p:cNvCxnSpPr>
          <p:nvPr/>
        </p:nvCxnSpPr>
        <p:spPr>
          <a:xfrm flipV="1">
            <a:off x="3211591" y="1312263"/>
            <a:ext cx="0" cy="152906"/>
          </a:xfrm>
          <a:prstGeom prst="straightConnector1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cxnSpLocks/>
            <a:stCxn id="46" idx="2"/>
            <a:endCxn id="105" idx="0"/>
          </p:cNvCxnSpPr>
          <p:nvPr/>
        </p:nvCxnSpPr>
        <p:spPr>
          <a:xfrm>
            <a:off x="7395353" y="3300792"/>
            <a:ext cx="34975" cy="18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oogle Shape;194;g15c8ada30b1_0_0">
            <a:extLst>
              <a:ext uri="{FF2B5EF4-FFF2-40B4-BE49-F238E27FC236}">
                <a16:creationId xmlns:a16="http://schemas.microsoft.com/office/drawing/2014/main" id="{9F6BB7D1-52E0-4FDA-8648-59CCE4C6B866}"/>
              </a:ext>
            </a:extLst>
          </p:cNvPr>
          <p:cNvSpPr/>
          <p:nvPr/>
        </p:nvSpPr>
        <p:spPr>
          <a:xfrm>
            <a:off x="6961932" y="3405069"/>
            <a:ext cx="936793" cy="411535"/>
          </a:xfrm>
          <a:prstGeom prst="can">
            <a:avLst>
              <a:gd name="adj" fmla="val 195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lvl="0" algn="ctr">
              <a:lnSpc>
                <a:spcPct val="96000"/>
              </a:lnSpc>
              <a:buSzPts val="1400"/>
            </a:pPr>
            <a:r>
              <a:rPr lang="en-US" altLang="zh-TW" sz="926" b="1" dirty="0">
                <a:solidFill>
                  <a:srgbClr val="0000CC"/>
                </a:solidFill>
                <a:latin typeface="Open Sans"/>
                <a:ea typeface="Open Sans"/>
                <a:cs typeface="Open Sans"/>
              </a:rPr>
              <a:t>Doc Search </a:t>
            </a:r>
          </a:p>
          <a:p>
            <a:pPr lvl="0" algn="ctr">
              <a:lnSpc>
                <a:spcPct val="96000"/>
              </a:lnSpc>
              <a:buSzPts val="1400"/>
            </a:pPr>
            <a:r>
              <a:rPr lang="en-US" altLang="zh-TW" sz="926" b="1" dirty="0">
                <a:solidFill>
                  <a:srgbClr val="0000CC"/>
                </a:solidFill>
                <a:latin typeface="Open Sans"/>
                <a:ea typeface="Open Sans"/>
                <a:cs typeface="Open Sans"/>
              </a:rPr>
              <a:t>Rule Base</a:t>
            </a:r>
            <a:endParaRPr sz="926" b="1" dirty="0">
              <a:solidFill>
                <a:srgbClr val="0000CC"/>
              </a:solidFill>
            </a:endParaRPr>
          </a:p>
        </p:txBody>
      </p:sp>
      <p:sp>
        <p:nvSpPr>
          <p:cNvPr id="64" name="Google Shape;175;g15c8ada30b1_0_0">
            <a:extLst>
              <a:ext uri="{FF2B5EF4-FFF2-40B4-BE49-F238E27FC236}">
                <a16:creationId xmlns:a16="http://schemas.microsoft.com/office/drawing/2014/main" id="{84A62882-8D8A-4326-9962-53B7FDA7FA14}"/>
              </a:ext>
            </a:extLst>
          </p:cNvPr>
          <p:cNvSpPr/>
          <p:nvPr/>
        </p:nvSpPr>
        <p:spPr>
          <a:xfrm>
            <a:off x="4928298" y="523238"/>
            <a:ext cx="870273" cy="8049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lvl="0" algn="ctr">
              <a:buSzPts val="1200"/>
            </a:pPr>
            <a:r>
              <a:rPr lang="en-US" altLang="zh-TW" sz="1131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Semantic Gap Bridging Engine</a:t>
            </a:r>
            <a:endParaRPr lang="en-US" sz="1131" b="1" dirty="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175;g15c8ada30b1_0_0">
            <a:extLst>
              <a:ext uri="{FF2B5EF4-FFF2-40B4-BE49-F238E27FC236}">
                <a16:creationId xmlns:a16="http://schemas.microsoft.com/office/drawing/2014/main" id="{84A62882-8D8A-4326-9962-53B7FDA7FA14}"/>
              </a:ext>
            </a:extLst>
          </p:cNvPr>
          <p:cNvSpPr/>
          <p:nvPr/>
        </p:nvSpPr>
        <p:spPr>
          <a:xfrm>
            <a:off x="6137502" y="507065"/>
            <a:ext cx="936895" cy="80494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lvl="0" algn="ctr">
              <a:buSzPts val="1200"/>
            </a:pPr>
            <a:r>
              <a:rPr lang="en-US" altLang="zh-TW" sz="1131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CTI Quality Evaluation</a:t>
            </a:r>
          </a:p>
          <a:p>
            <a:pPr lvl="0" algn="ctr">
              <a:buSzPts val="1200"/>
            </a:pPr>
            <a:r>
              <a:rPr lang="en-US" altLang="zh-TW" sz="1131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System</a:t>
            </a:r>
          </a:p>
        </p:txBody>
      </p:sp>
      <p:cxnSp>
        <p:nvCxnSpPr>
          <p:cNvPr id="11" name="肘形接點 10"/>
          <p:cNvCxnSpPr>
            <a:cxnSpLocks/>
            <a:stCxn id="64" idx="2"/>
          </p:cNvCxnSpPr>
          <p:nvPr/>
        </p:nvCxnSpPr>
        <p:spPr>
          <a:xfrm rot="16200000" flipH="1">
            <a:off x="4993172" y="1698440"/>
            <a:ext cx="1269487" cy="528976"/>
          </a:xfrm>
          <a:prstGeom prst="bentConnector3">
            <a:avLst/>
          </a:prstGeom>
          <a:ln w="1270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cxnSpLocks/>
            <a:stCxn id="65" idx="2"/>
          </p:cNvCxnSpPr>
          <p:nvPr/>
        </p:nvCxnSpPr>
        <p:spPr>
          <a:xfrm rot="5400000">
            <a:off x="5911082" y="1268066"/>
            <a:ext cx="650918" cy="738804"/>
          </a:xfrm>
          <a:prstGeom prst="bentConnector2">
            <a:avLst/>
          </a:prstGeom>
          <a:ln w="12700">
            <a:solidFill>
              <a:srgbClr val="0070C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0963CA74-9DFF-4E2E-AB11-35D68FE8513E}"/>
              </a:ext>
            </a:extLst>
          </p:cNvPr>
          <p:cNvSpPr txBox="1"/>
          <p:nvPr/>
        </p:nvSpPr>
        <p:spPr>
          <a:xfrm>
            <a:off x="6987533" y="680351"/>
            <a:ext cx="662649" cy="25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29" dirty="0">
                <a:latin typeface="Open Sans"/>
                <a:ea typeface="Open Sans"/>
                <a:cs typeface="Open Sans"/>
              </a:rPr>
              <a:t>output</a:t>
            </a:r>
            <a:endParaRPr lang="zh-TW" altLang="en-US" sz="1029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49526774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46079</TotalTime>
  <Words>157</Words>
  <Application>Microsoft Office PowerPoint</Application>
  <PresentationFormat>自訂</PresentationFormat>
  <Paragraphs>63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Alfa Slab One</vt:lpstr>
      <vt:lpstr>Open Sans</vt:lpstr>
      <vt:lpstr>Open Sans Medium</vt:lpstr>
      <vt:lpstr>Proxima Nova</vt:lpstr>
      <vt:lpstr>新細明體</vt:lpstr>
      <vt:lpstr>Arial</vt:lpstr>
      <vt:lpstr>Times New Roman</vt:lpstr>
      <vt:lpstr>Wingdings</vt:lpstr>
      <vt:lpstr>Gameday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Systematical Approach for Evaluating Quality of Cyber Threat Intelligence</dc:title>
  <dc:creator>Weber</dc:creator>
  <cp:lastModifiedBy>weber</cp:lastModifiedBy>
  <cp:revision>3016</cp:revision>
  <cp:lastPrinted>2023-05-15T07:16:17Z</cp:lastPrinted>
  <dcterms:modified xsi:type="dcterms:W3CDTF">2023-06-03T14:37:29Z</dcterms:modified>
</cp:coreProperties>
</file>