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749" r:id="rId2"/>
    <p:sldId id="750" r:id="rId3"/>
  </p:sldIdLst>
  <p:sldSz cx="9144000" cy="5143500" type="screen16x9"/>
  <p:notesSz cx="6797675" cy="9929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8" roundtripDataSignature="AMtx7mjX+ING7wjoEIw4oKpMDQ816Ujw3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晟維 呂" initials="晟維" lastIdx="3" clrIdx="0">
    <p:extLst>
      <p:ext uri="{19B8F6BF-5375-455C-9EA6-DF929625EA0E}">
        <p15:presenceInfo xmlns:p15="http://schemas.microsoft.com/office/powerpoint/2012/main" userId="4d3dd1d66fb6283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3333FF"/>
    <a:srgbClr val="FF6600"/>
    <a:srgbClr val="A3FFCD"/>
    <a:srgbClr val="3366FF"/>
    <a:srgbClr val="F8AD82"/>
    <a:srgbClr val="B45F06"/>
    <a:srgbClr val="CCDEFC"/>
    <a:srgbClr val="F5F5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1A3020-6A7E-4E6E-B597-107AEBD1AD3F}">
  <a:tblStyle styleId="{2A1A3020-6A7E-4E6E-B597-107AEBD1AD3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F51EC718-7387-490C-8F6F-46BD827415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8" autoAdjust="0"/>
    <p:restoredTop sz="95123" autoAdjust="0"/>
  </p:normalViewPr>
  <p:slideViewPr>
    <p:cSldViewPr snapToGrid="0">
      <p:cViewPr varScale="1">
        <p:scale>
          <a:sx n="107" d="100"/>
          <a:sy n="107" d="100"/>
        </p:scale>
        <p:origin x="54" y="26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8203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9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71" Type="http://schemas.openxmlformats.org/officeDocument/2006/relationships/viewProps" Target="viewProps.xml"/><Relationship Id="rId3" Type="http://schemas.openxmlformats.org/officeDocument/2006/relationships/slide" Target="slides/slide2.xml"/><Relationship Id="rId170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5" Type="http://schemas.openxmlformats.org/officeDocument/2006/relationships/handoutMaster" Target="handoutMasters/handoutMaster1.xml"/><Relationship Id="rId173" Type="http://schemas.openxmlformats.org/officeDocument/2006/relationships/tableStyles" Target="tableStyles.xml"/><Relationship Id="rId169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168" Type="http://customschemas.google.com/relationships/presentationmetadata" Target="metadata"/><Relationship Id="rId17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86E34-BF74-4819-9363-EBFB32E110D7}" type="datetimeFigureOut">
              <a:rPr lang="zh-TW" altLang="en-US" smtClean="0"/>
              <a:t>2023/6/2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49688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9B960-73D8-46A9-8BE3-36D58B687C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3584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79768" y="4716661"/>
            <a:ext cx="5438140" cy="4468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5c8fc3acd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5" name="Google Shape;385;g15c8fc3acd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altLang="en-US" dirty="0"/>
              <a:t>我們稱</a:t>
            </a:r>
            <a:r>
              <a:rPr lang="en-US" altLang="zh-TW" dirty="0"/>
              <a:t>malware</a:t>
            </a:r>
            <a:r>
              <a:rPr lang="zh-TW" altLang="en-US" dirty="0"/>
              <a:t>的</a:t>
            </a:r>
            <a:r>
              <a:rPr lang="en-US" altLang="zh-TW" dirty="0"/>
              <a:t>PG</a:t>
            </a:r>
            <a:r>
              <a:rPr lang="zh-TW" altLang="en-US" dirty="0"/>
              <a:t>為</a:t>
            </a:r>
            <a:r>
              <a:rPr lang="en-US" altLang="zh-TW" dirty="0"/>
              <a:t>ASG</a:t>
            </a:r>
            <a:r>
              <a:rPr lang="zh-TW" altLang="en-US" dirty="0"/>
              <a:t>，右圖是</a:t>
            </a:r>
            <a:r>
              <a:rPr lang="en-US" altLang="zh-TW" dirty="0"/>
              <a:t>ASG</a:t>
            </a:r>
            <a:r>
              <a:rPr lang="zh-TW" altLang="en-US" dirty="0"/>
              <a:t>的範例，常見的</a:t>
            </a:r>
            <a:r>
              <a:rPr lang="en-US" altLang="zh-TW" dirty="0"/>
              <a:t>entity type</a:t>
            </a:r>
            <a:r>
              <a:rPr lang="zh-TW" altLang="en-US" dirty="0"/>
              <a:t>是</a:t>
            </a:r>
            <a:r>
              <a:rPr lang="en-US" altLang="zh-TW" dirty="0"/>
              <a:t>process</a:t>
            </a:r>
            <a:r>
              <a:rPr lang="zh-TW" altLang="en-US" dirty="0"/>
              <a:t>、</a:t>
            </a:r>
            <a:r>
              <a:rPr lang="en-US" altLang="zh-TW" dirty="0"/>
              <a:t>file</a:t>
            </a:r>
            <a:r>
              <a:rPr lang="zh-TW" altLang="en-US" dirty="0"/>
              <a:t>，</a:t>
            </a:r>
            <a:r>
              <a:rPr lang="en-US" altLang="zh-TW" dirty="0"/>
              <a:t>…</a:t>
            </a:r>
            <a:r>
              <a:rPr lang="zh-TW" altLang="en-US" dirty="0"/>
              <a:t>。一般來說</a:t>
            </a:r>
            <a:r>
              <a:rPr lang="en-US" altLang="zh-TW" dirty="0"/>
              <a:t>ASG</a:t>
            </a:r>
            <a:r>
              <a:rPr lang="zh-TW" altLang="en-US" dirty="0"/>
              <a:t>的節點有上百</a:t>
            </a:r>
            <a:r>
              <a:rPr lang="en-US" altLang="zh-TW" dirty="0"/>
              <a:t>~</a:t>
            </a:r>
            <a:r>
              <a:rPr lang="zh-TW" altLang="en-US" dirty="0"/>
              <a:t>上千個，是極簡版的示意圖，因此才仰賴程式自動化判讀。與 </a:t>
            </a:r>
            <a:r>
              <a:rPr lang="en-US" altLang="zh-TW" dirty="0"/>
              <a:t>IoC</a:t>
            </a:r>
            <a:r>
              <a:rPr lang="zh-TW" altLang="en-US" dirty="0"/>
              <a:t> 相比，</a:t>
            </a:r>
            <a:r>
              <a:rPr lang="en-US" altLang="zh-TW" dirty="0"/>
              <a:t>ASG</a:t>
            </a:r>
            <a:r>
              <a:rPr lang="zh-TW" altLang="en-US" dirty="0"/>
              <a:t>的父節點多為</a:t>
            </a:r>
            <a:r>
              <a:rPr lang="en-US" altLang="zh-TW" dirty="0"/>
              <a:t>process</a:t>
            </a:r>
            <a:r>
              <a:rPr lang="zh-TW" altLang="en-US" dirty="0"/>
              <a:t>，也是傳統 </a:t>
            </a:r>
            <a:r>
              <a:rPr lang="en-US" altLang="zh-TW" dirty="0"/>
              <a:t>IoC</a:t>
            </a:r>
            <a:r>
              <a:rPr lang="zh-TW" altLang="en-US" dirty="0"/>
              <a:t> 沒辦法精確描述的資訊。</a:t>
            </a: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altLang="en-US" dirty="0"/>
              <a:t>我們在意什麼樣的主體對甚麼物件執行了什麼動作，</a:t>
            </a:r>
            <a:r>
              <a:rPr lang="en-US" altLang="zh-TW" dirty="0"/>
              <a:t>ASG</a:t>
            </a:r>
            <a:r>
              <a:rPr lang="zh-TW" altLang="en-US" dirty="0"/>
              <a:t>能幫我們記錄這些事實。</a:t>
            </a: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5628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5c8fc3acd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5" name="Google Shape;385;g15c8fc3acd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altLang="en-US" dirty="0"/>
              <a:t>我們稱</a:t>
            </a:r>
            <a:r>
              <a:rPr lang="en-US" altLang="zh-TW" dirty="0"/>
              <a:t>malware</a:t>
            </a:r>
            <a:r>
              <a:rPr lang="zh-TW" altLang="en-US" dirty="0"/>
              <a:t>的</a:t>
            </a:r>
            <a:r>
              <a:rPr lang="en-US" altLang="zh-TW" dirty="0"/>
              <a:t>PG</a:t>
            </a:r>
            <a:r>
              <a:rPr lang="zh-TW" altLang="en-US" dirty="0"/>
              <a:t>為</a:t>
            </a:r>
            <a:r>
              <a:rPr lang="en-US" altLang="zh-TW" dirty="0"/>
              <a:t>ASG</a:t>
            </a:r>
            <a:r>
              <a:rPr lang="zh-TW" altLang="en-US" dirty="0"/>
              <a:t>，右圖是</a:t>
            </a:r>
            <a:r>
              <a:rPr lang="en-US" altLang="zh-TW" dirty="0"/>
              <a:t>ASG</a:t>
            </a:r>
            <a:r>
              <a:rPr lang="zh-TW" altLang="en-US" dirty="0"/>
              <a:t>的範例，常見的</a:t>
            </a:r>
            <a:r>
              <a:rPr lang="en-US" altLang="zh-TW" dirty="0"/>
              <a:t>entity type</a:t>
            </a:r>
            <a:r>
              <a:rPr lang="zh-TW" altLang="en-US" dirty="0"/>
              <a:t>是</a:t>
            </a:r>
            <a:r>
              <a:rPr lang="en-US" altLang="zh-TW" dirty="0"/>
              <a:t>process</a:t>
            </a:r>
            <a:r>
              <a:rPr lang="zh-TW" altLang="en-US" dirty="0"/>
              <a:t>、</a:t>
            </a:r>
            <a:r>
              <a:rPr lang="en-US" altLang="zh-TW" dirty="0"/>
              <a:t>file</a:t>
            </a:r>
            <a:r>
              <a:rPr lang="zh-TW" altLang="en-US" dirty="0"/>
              <a:t>，</a:t>
            </a:r>
            <a:r>
              <a:rPr lang="en-US" altLang="zh-TW" dirty="0"/>
              <a:t>…</a:t>
            </a:r>
            <a:r>
              <a:rPr lang="zh-TW" altLang="en-US" dirty="0"/>
              <a:t>。一般來說</a:t>
            </a:r>
            <a:r>
              <a:rPr lang="en-US" altLang="zh-TW" dirty="0"/>
              <a:t>ASG</a:t>
            </a:r>
            <a:r>
              <a:rPr lang="zh-TW" altLang="en-US" dirty="0"/>
              <a:t>的節點有上百</a:t>
            </a:r>
            <a:r>
              <a:rPr lang="en-US" altLang="zh-TW" dirty="0"/>
              <a:t>~</a:t>
            </a:r>
            <a:r>
              <a:rPr lang="zh-TW" altLang="en-US" dirty="0"/>
              <a:t>上千個，是極簡版的示意圖，因此才仰賴程式自動化判讀。與 </a:t>
            </a:r>
            <a:r>
              <a:rPr lang="en-US" altLang="zh-TW" dirty="0"/>
              <a:t>IoC</a:t>
            </a:r>
            <a:r>
              <a:rPr lang="zh-TW" altLang="en-US" dirty="0"/>
              <a:t> 相比，</a:t>
            </a:r>
            <a:r>
              <a:rPr lang="en-US" altLang="zh-TW" dirty="0"/>
              <a:t>ASG</a:t>
            </a:r>
            <a:r>
              <a:rPr lang="zh-TW" altLang="en-US" dirty="0"/>
              <a:t>的父節點多為</a:t>
            </a:r>
            <a:r>
              <a:rPr lang="en-US" altLang="zh-TW" dirty="0"/>
              <a:t>process</a:t>
            </a:r>
            <a:r>
              <a:rPr lang="zh-TW" altLang="en-US" dirty="0"/>
              <a:t>，也是傳統 </a:t>
            </a:r>
            <a:r>
              <a:rPr lang="en-US" altLang="zh-TW" dirty="0"/>
              <a:t>IoC</a:t>
            </a:r>
            <a:r>
              <a:rPr lang="zh-TW" altLang="en-US" dirty="0"/>
              <a:t> 沒辦法精確描述的資訊。</a:t>
            </a: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altLang="en-US" dirty="0"/>
              <a:t>我們在意什麼樣的主體對甚麼物件執行了什麼動作，</a:t>
            </a:r>
            <a:r>
              <a:rPr lang="en-US" altLang="zh-TW" dirty="0"/>
              <a:t>ASG</a:t>
            </a:r>
            <a:r>
              <a:rPr lang="zh-TW" altLang="en-US" dirty="0"/>
              <a:t>能幫我們記錄這些事實。</a:t>
            </a: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2686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9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pen Sans Medium"/>
              <a:buNone/>
              <a:defRPr b="1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39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Wingdings" panose="05000000000000000000" pitchFamily="2" charset="2"/>
              <a:buChar char="l"/>
              <a:defRPr sz="1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  <a:defRPr sz="12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  <a:defRPr sz="1200"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23" name="Google Shape;23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2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 Medium"/>
              <a:buNone/>
              <a:defRPr sz="2400"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42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  <a:defRPr sz="12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  <a:defRPr sz="12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  <a:defRPr sz="1200"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3" name="Google Shape;33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3"/>
          <p:cNvSpPr/>
          <p:nvPr/>
        </p:nvSpPr>
        <p:spPr>
          <a:xfrm>
            <a:off x="4572000" y="95425"/>
            <a:ext cx="4493400" cy="4961400"/>
          </a:xfrm>
          <a:prstGeom prst="rect">
            <a:avLst/>
          </a:prstGeom>
          <a:solidFill>
            <a:srgbClr val="EFBB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highlight>
                <a:srgbClr val="EFBB8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43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Open Sans Medium"/>
              <a:buNone/>
              <a:defRPr sz="3800"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7" name="Google Shape;37;p43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■"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■"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■"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9" name="Google Shape;39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7D25"/>
              </a:buClr>
              <a:buSzPts val="3000"/>
              <a:buFont typeface="Open Sans Medium"/>
              <a:buNone/>
              <a:defRPr sz="3000" b="0" i="0" u="none" strike="noStrike" cap="none">
                <a:solidFill>
                  <a:srgbClr val="E37D2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 dirty="0"/>
          </a:p>
        </p:txBody>
      </p:sp>
      <p:sp>
        <p:nvSpPr>
          <p:cNvPr id="7" name="Google Shape;7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8" name="Google Shape;8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5" r:id="rId2"/>
    <p:sldLayoutId id="2147483656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457200" marR="0" lvl="0" indent="-34290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Wingdings" panose="05000000000000000000" pitchFamily="2" charset="2"/>
        <a:buChar char="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形 2">
            <a:extLst>
              <a:ext uri="{FF2B5EF4-FFF2-40B4-BE49-F238E27FC236}">
                <a16:creationId xmlns:a16="http://schemas.microsoft.com/office/drawing/2014/main" id="{61AF1775-F819-4AFA-85AA-BBDB1F6C34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16083" y="2368181"/>
            <a:ext cx="6633428" cy="2085619"/>
          </a:xfrm>
          <a:prstGeom prst="rect">
            <a:avLst/>
          </a:prstGeom>
        </p:spPr>
      </p:pic>
      <p:sp>
        <p:nvSpPr>
          <p:cNvPr id="387" name="Google Shape;387;g15c8fc3acdc_0_6"/>
          <p:cNvSpPr txBox="1">
            <a:spLocks noGrp="1"/>
          </p:cNvSpPr>
          <p:nvPr>
            <p:ph type="title"/>
          </p:nvPr>
        </p:nvSpPr>
        <p:spPr>
          <a:xfrm>
            <a:off x="235500" y="29006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US" altLang="zh-TW" sz="2400" dirty="0"/>
              <a:t>       </a:t>
            </a:r>
            <a:r>
              <a:rPr lang="en-US" altLang="zh-TW" sz="2400" dirty="0">
                <a:solidFill>
                  <a:srgbClr val="3333FF"/>
                </a:solidFill>
              </a:rPr>
              <a:t>Baseline Reference: Example Attack Scenario Graph (ASG)</a:t>
            </a:r>
            <a:endParaRPr sz="2400" dirty="0">
              <a:solidFill>
                <a:srgbClr val="3333FF"/>
              </a:solidFill>
            </a:endParaRPr>
          </a:p>
        </p:txBody>
      </p:sp>
      <p:sp>
        <p:nvSpPr>
          <p:cNvPr id="388" name="Google Shape;388;g15c8fc3acdc_0_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altLang="zh-TW"/>
              <a:t>1</a:t>
            </a:fld>
            <a:endParaRPr/>
          </a:p>
        </p:txBody>
      </p:sp>
      <p:graphicFrame>
        <p:nvGraphicFramePr>
          <p:cNvPr id="15" name="表格 15">
            <a:extLst>
              <a:ext uri="{FF2B5EF4-FFF2-40B4-BE49-F238E27FC236}">
                <a16:creationId xmlns:a16="http://schemas.microsoft.com/office/drawing/2014/main" id="{C50A27B2-167E-4477-A208-3D127F445293}"/>
              </a:ext>
            </a:extLst>
          </p:cNvPr>
          <p:cNvGraphicFramePr>
            <a:graphicFrameLocks noGrp="1"/>
          </p:cNvGraphicFramePr>
          <p:nvPr/>
        </p:nvGraphicFramePr>
        <p:xfrm>
          <a:off x="235500" y="1157588"/>
          <a:ext cx="3044763" cy="1112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25074">
                  <a:extLst>
                    <a:ext uri="{9D8B030D-6E8A-4147-A177-3AD203B41FA5}">
                      <a16:colId xmlns:a16="http://schemas.microsoft.com/office/drawing/2014/main" val="236799039"/>
                    </a:ext>
                  </a:extLst>
                </a:gridCol>
                <a:gridCol w="1919689">
                  <a:extLst>
                    <a:ext uri="{9D8B030D-6E8A-4147-A177-3AD203B41FA5}">
                      <a16:colId xmlns:a16="http://schemas.microsoft.com/office/drawing/2014/main" val="41472924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000000"/>
                          </a:solidFill>
                        </a:rPr>
                        <a:t>Main</a:t>
                      </a:r>
                      <a:r>
                        <a:rPr lang="en-US" altLang="zh-TW" sz="1200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zh-TW" sz="1200" dirty="0">
                          <a:solidFill>
                            <a:srgbClr val="000000"/>
                          </a:solidFill>
                        </a:rPr>
                        <a:t>Type</a:t>
                      </a:r>
                      <a:endParaRPr lang="zh-TW" alt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176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000000"/>
                          </a:solidFill>
                        </a:rPr>
                        <a:t>Subject</a:t>
                      </a:r>
                      <a:r>
                        <a:rPr lang="en-US" altLang="zh-TW" sz="1200" baseline="0" dirty="0">
                          <a:solidFill>
                            <a:srgbClr val="000000"/>
                          </a:solidFill>
                        </a:rPr>
                        <a:t>  </a:t>
                      </a:r>
                      <a:r>
                        <a:rPr lang="en-US" altLang="zh-TW" sz="1200" dirty="0">
                          <a:solidFill>
                            <a:srgbClr val="000000"/>
                          </a:solidFill>
                        </a:rPr>
                        <a:t>node</a:t>
                      </a:r>
                      <a:endParaRPr lang="zh-TW" alt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000000"/>
                          </a:solidFill>
                        </a:rPr>
                        <a:t>Process</a:t>
                      </a:r>
                      <a:endParaRPr lang="zh-TW" alt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156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000000"/>
                          </a:solidFill>
                        </a:rPr>
                        <a:t>Object node</a:t>
                      </a:r>
                      <a:endParaRPr lang="zh-TW" alt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000000"/>
                          </a:solidFill>
                        </a:rPr>
                        <a:t>File</a:t>
                      </a:r>
                      <a:r>
                        <a:rPr lang="zh-TW" altLang="en-US" sz="1200" dirty="0">
                          <a:solidFill>
                            <a:srgbClr val="000000"/>
                          </a:solidFill>
                        </a:rPr>
                        <a:t>、</a:t>
                      </a:r>
                      <a:r>
                        <a:rPr lang="en-US" altLang="zh-TW" sz="1200" dirty="0">
                          <a:solidFill>
                            <a:srgbClr val="000000"/>
                          </a:solidFill>
                        </a:rPr>
                        <a:t>Memory</a:t>
                      </a:r>
                      <a:r>
                        <a:rPr lang="zh-TW" altLang="en-US" sz="1200" dirty="0">
                          <a:solidFill>
                            <a:srgbClr val="000000"/>
                          </a:solidFill>
                        </a:rPr>
                        <a:t>、</a:t>
                      </a:r>
                      <a:r>
                        <a:rPr lang="en-US" altLang="zh-TW" sz="1200" dirty="0">
                          <a:solidFill>
                            <a:srgbClr val="000000"/>
                          </a:solidFill>
                        </a:rPr>
                        <a:t>Network</a:t>
                      </a:r>
                      <a:endParaRPr lang="zh-TW" alt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893477"/>
                  </a:ext>
                </a:extLst>
              </a:tr>
            </a:tbl>
          </a:graphicData>
        </a:graphic>
      </p:graphicFrame>
      <p:sp>
        <p:nvSpPr>
          <p:cNvPr id="20" name="手繪多邊形: 圖案 19">
            <a:extLst>
              <a:ext uri="{FF2B5EF4-FFF2-40B4-BE49-F238E27FC236}">
                <a16:creationId xmlns:a16="http://schemas.microsoft.com/office/drawing/2014/main" id="{68F63C13-096D-4F9A-AD70-57D33F8C1DC8}"/>
              </a:ext>
            </a:extLst>
          </p:cNvPr>
          <p:cNvSpPr/>
          <p:nvPr/>
        </p:nvSpPr>
        <p:spPr>
          <a:xfrm>
            <a:off x="7816686" y="2066952"/>
            <a:ext cx="393026" cy="1653247"/>
          </a:xfrm>
          <a:custGeom>
            <a:avLst/>
            <a:gdLst>
              <a:gd name="connsiteX0" fmla="*/ 1017639 w 1017639"/>
              <a:gd name="connsiteY0" fmla="*/ 0 h 870154"/>
              <a:gd name="connsiteX1" fmla="*/ 1017639 w 1017639"/>
              <a:gd name="connsiteY1" fmla="*/ 260554 h 870154"/>
              <a:gd name="connsiteX2" fmla="*/ 0 w 1017639"/>
              <a:gd name="connsiteY2" fmla="*/ 260554 h 870154"/>
              <a:gd name="connsiteX3" fmla="*/ 0 w 1017639"/>
              <a:gd name="connsiteY3" fmla="*/ 870154 h 870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7639" h="870154">
                <a:moveTo>
                  <a:pt x="1017639" y="0"/>
                </a:moveTo>
                <a:lnTo>
                  <a:pt x="1017639" y="260554"/>
                </a:lnTo>
                <a:lnTo>
                  <a:pt x="0" y="260554"/>
                </a:lnTo>
                <a:lnTo>
                  <a:pt x="0" y="870154"/>
                </a:ln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0267AC30-FF53-42DE-B417-DCCCF5813358}"/>
              </a:ext>
            </a:extLst>
          </p:cNvPr>
          <p:cNvSpPr txBox="1"/>
          <p:nvPr/>
        </p:nvSpPr>
        <p:spPr>
          <a:xfrm>
            <a:off x="4032030" y="4645648"/>
            <a:ext cx="22767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Figure: ASG component introduction</a:t>
            </a:r>
            <a:endParaRPr lang="zh-TW" altLang="en-US" sz="10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D7CA1E6-0A20-465F-9E11-3132338C6996}"/>
              </a:ext>
            </a:extLst>
          </p:cNvPr>
          <p:cNvSpPr txBox="1"/>
          <p:nvPr/>
        </p:nvSpPr>
        <p:spPr>
          <a:xfrm>
            <a:off x="225531" y="2270108"/>
            <a:ext cx="217654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1200" dirty="0" err="1"/>
              <a:t>IoC</a:t>
            </a:r>
            <a:r>
              <a:rPr lang="en-US" altLang="zh-TW" sz="1200" dirty="0"/>
              <a:t> are </a:t>
            </a:r>
            <a:r>
              <a:rPr lang="en-US" altLang="zh-TW" sz="1200" dirty="0">
                <a:solidFill>
                  <a:srgbClr val="B45F06"/>
                </a:solidFill>
              </a:rPr>
              <a:t>artifacts</a:t>
            </a:r>
            <a:r>
              <a:rPr lang="en-US" altLang="zh-TW" sz="1200" dirty="0"/>
              <a:t>, e.g., email, IP address, URL, etc.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1200" dirty="0"/>
              <a:t>An ASG records (1) </a:t>
            </a:r>
            <a:r>
              <a:rPr lang="en-US" altLang="zh-TW" sz="1200" dirty="0">
                <a:solidFill>
                  <a:srgbClr val="B45F06"/>
                </a:solidFill>
              </a:rPr>
              <a:t>subject entities</a:t>
            </a:r>
            <a:r>
              <a:rPr lang="en-US" altLang="zh-TW" sz="1200" dirty="0"/>
              <a:t> such as process; (2) </a:t>
            </a:r>
            <a:r>
              <a:rPr lang="en-US" altLang="zh-TW" sz="1200" dirty="0">
                <a:solidFill>
                  <a:srgbClr val="B45F06"/>
                </a:solidFill>
              </a:rPr>
              <a:t>object entities </a:t>
            </a:r>
            <a:r>
              <a:rPr lang="en-US" altLang="zh-TW" sz="1200" dirty="0"/>
              <a:t>including user permission in addition to traditional IOCs; and (3) </a:t>
            </a:r>
            <a:r>
              <a:rPr lang="en-US" altLang="zh-TW" sz="1200" dirty="0">
                <a:solidFill>
                  <a:srgbClr val="B45F06"/>
                </a:solidFill>
              </a:rPr>
              <a:t>edges</a:t>
            </a:r>
            <a:r>
              <a:rPr lang="en-US" altLang="zh-TW" sz="1200" dirty="0"/>
              <a:t> indicating actions or operations executed.</a:t>
            </a:r>
          </a:p>
          <a:p>
            <a:pPr marL="1714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1200" u="sng" dirty="0">
                <a:solidFill>
                  <a:srgbClr val="B45F06"/>
                </a:solidFill>
              </a:rPr>
              <a:t>9 entity types</a:t>
            </a:r>
            <a:r>
              <a:rPr lang="en-US" altLang="zh-TW" sz="1200" dirty="0"/>
              <a:t>.</a:t>
            </a:r>
            <a:endParaRPr lang="zh-TW" altLang="en-US" sz="1050" dirty="0"/>
          </a:p>
        </p:txBody>
      </p:sp>
      <p:sp>
        <p:nvSpPr>
          <p:cNvPr id="21" name="Google Shape;135;g13d24ce3009_0_14">
            <a:extLst>
              <a:ext uri="{FF2B5EF4-FFF2-40B4-BE49-F238E27FC236}">
                <a16:creationId xmlns:a16="http://schemas.microsoft.com/office/drawing/2014/main" id="{50A7A70F-06C8-4257-B836-479C6FA5B9CF}"/>
              </a:ext>
            </a:extLst>
          </p:cNvPr>
          <p:cNvSpPr/>
          <p:nvPr/>
        </p:nvSpPr>
        <p:spPr>
          <a:xfrm>
            <a:off x="387900" y="368825"/>
            <a:ext cx="380100" cy="388200"/>
          </a:xfrm>
          <a:prstGeom prst="ellipse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25200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altLang="zh-TW" sz="1700" b="1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700" b="1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F44499A-D215-436E-A479-F131CFB31C7A}"/>
              </a:ext>
            </a:extLst>
          </p:cNvPr>
          <p:cNvSpPr/>
          <p:nvPr/>
        </p:nvSpPr>
        <p:spPr>
          <a:xfrm>
            <a:off x="7860664" y="1782339"/>
            <a:ext cx="762596" cy="2754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12700"/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Network</a:t>
            </a:r>
            <a:endParaRPr lang="zh-TW" altLang="en-US" sz="12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8E975B8-D3D9-4821-8D5F-6ADE35AEA618}"/>
              </a:ext>
            </a:extLst>
          </p:cNvPr>
          <p:cNvSpPr/>
          <p:nvPr/>
        </p:nvSpPr>
        <p:spPr>
          <a:xfrm>
            <a:off x="6858078" y="1902604"/>
            <a:ext cx="752857" cy="2754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12700"/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Process</a:t>
            </a:r>
            <a:endParaRPr lang="zh-TW" altLang="en-US" sz="1200" dirty="0"/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06B88A37-A139-459B-9257-BD9E4BC2B41F}"/>
              </a:ext>
            </a:extLst>
          </p:cNvPr>
          <p:cNvCxnSpPr>
            <a:cxnSpLocks/>
          </p:cNvCxnSpPr>
          <p:nvPr/>
        </p:nvCxnSpPr>
        <p:spPr>
          <a:xfrm flipH="1">
            <a:off x="7137060" y="2155872"/>
            <a:ext cx="16227" cy="69124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95B77323-B516-4E31-AEA3-49057989538E}"/>
              </a:ext>
            </a:extLst>
          </p:cNvPr>
          <p:cNvSpPr/>
          <p:nvPr/>
        </p:nvSpPr>
        <p:spPr>
          <a:xfrm>
            <a:off x="6858078" y="2838317"/>
            <a:ext cx="523270" cy="25897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3189660" y="4281182"/>
            <a:ext cx="654540" cy="23320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12700"/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File</a:t>
            </a:r>
            <a:endParaRPr lang="zh-TW" altLang="en-US" sz="1200" dirty="0"/>
          </a:p>
        </p:txBody>
      </p:sp>
      <p:cxnSp>
        <p:nvCxnSpPr>
          <p:cNvPr id="30" name="直線單箭頭接點 29"/>
          <p:cNvCxnSpPr>
            <a:cxnSpLocks/>
          </p:cNvCxnSpPr>
          <p:nvPr/>
        </p:nvCxnSpPr>
        <p:spPr>
          <a:xfrm flipV="1">
            <a:off x="3368023" y="4137105"/>
            <a:ext cx="0" cy="1440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2986950" y="3684837"/>
            <a:ext cx="857250" cy="4487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5B19BA0-7C9C-4B81-A66B-B394AE1D356C}"/>
              </a:ext>
            </a:extLst>
          </p:cNvPr>
          <p:cNvSpPr/>
          <p:nvPr/>
        </p:nvSpPr>
        <p:spPr>
          <a:xfrm>
            <a:off x="6968761" y="3703405"/>
            <a:ext cx="1604904" cy="43017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7153287" y="3331715"/>
            <a:ext cx="457648" cy="19424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3" name="肘形接點 42"/>
          <p:cNvCxnSpPr/>
          <p:nvPr/>
        </p:nvCxnSpPr>
        <p:spPr>
          <a:xfrm rot="16200000" flipH="1">
            <a:off x="6233589" y="2283020"/>
            <a:ext cx="1098415" cy="1072590"/>
          </a:xfrm>
          <a:prstGeom prst="bentConnector3">
            <a:avLst>
              <a:gd name="adj1" fmla="val 79756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5655730" y="2225174"/>
            <a:ext cx="1032931" cy="2754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12700"/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System Call</a:t>
            </a:r>
            <a:endParaRPr lang="zh-TW" altLang="en-US" sz="1200" dirty="0"/>
          </a:p>
        </p:txBody>
      </p:sp>
      <p:cxnSp>
        <p:nvCxnSpPr>
          <p:cNvPr id="4" name="直線單箭頭接點 3"/>
          <p:cNvCxnSpPr/>
          <p:nvPr/>
        </p:nvCxnSpPr>
        <p:spPr>
          <a:xfrm>
            <a:off x="3733200" y="2155872"/>
            <a:ext cx="3600" cy="2123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弧形箭號 (左彎) 1">
            <a:hlinkClick r:id="" action="ppaction://noaction"/>
          </p:cNvPr>
          <p:cNvSpPr/>
          <p:nvPr/>
        </p:nvSpPr>
        <p:spPr>
          <a:xfrm>
            <a:off x="8623260" y="4453800"/>
            <a:ext cx="182340" cy="20941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14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6" grpId="0" animBg="1"/>
      <p:bldP spid="38" grpId="0" animBg="1"/>
      <p:bldP spid="29" grpId="0" animBg="1"/>
      <p:bldP spid="31" grpId="0" animBg="1"/>
      <p:bldP spid="34" grpId="0" animBg="1"/>
      <p:bldP spid="42" grpId="0" animBg="1"/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圖形 25">
            <a:extLst>
              <a:ext uri="{FF2B5EF4-FFF2-40B4-BE49-F238E27FC236}">
                <a16:creationId xmlns:a16="http://schemas.microsoft.com/office/drawing/2014/main" id="{101727CF-7FBB-49E3-85C2-0E0175A3E0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26985" y="815114"/>
            <a:ext cx="6633428" cy="2085619"/>
          </a:xfrm>
          <a:prstGeom prst="rect">
            <a:avLst/>
          </a:prstGeom>
        </p:spPr>
      </p:pic>
      <p:grpSp>
        <p:nvGrpSpPr>
          <p:cNvPr id="7" name="群組 6">
            <a:extLst>
              <a:ext uri="{FF2B5EF4-FFF2-40B4-BE49-F238E27FC236}">
                <a16:creationId xmlns:a16="http://schemas.microsoft.com/office/drawing/2014/main" id="{076603D7-DAEB-4DC4-B325-ED987095FC36}"/>
              </a:ext>
            </a:extLst>
          </p:cNvPr>
          <p:cNvGrpSpPr/>
          <p:nvPr/>
        </p:nvGrpSpPr>
        <p:grpSpPr>
          <a:xfrm>
            <a:off x="1998308" y="337137"/>
            <a:ext cx="5509830" cy="2598242"/>
            <a:chOff x="1998308" y="337137"/>
            <a:chExt cx="5509830" cy="2598242"/>
          </a:xfrm>
        </p:grpSpPr>
        <p:sp>
          <p:nvSpPr>
            <p:cNvPr id="20" name="手繪多邊形: 圖案 19">
              <a:extLst>
                <a:ext uri="{FF2B5EF4-FFF2-40B4-BE49-F238E27FC236}">
                  <a16:creationId xmlns:a16="http://schemas.microsoft.com/office/drawing/2014/main" id="{68F63C13-096D-4F9A-AD70-57D33F8C1DC8}"/>
                </a:ext>
              </a:extLst>
            </p:cNvPr>
            <p:cNvSpPr/>
            <p:nvPr/>
          </p:nvSpPr>
          <p:spPr>
            <a:xfrm>
              <a:off x="6701567" y="510245"/>
              <a:ext cx="393026" cy="1653247"/>
            </a:xfrm>
            <a:custGeom>
              <a:avLst/>
              <a:gdLst>
                <a:gd name="connsiteX0" fmla="*/ 1017639 w 1017639"/>
                <a:gd name="connsiteY0" fmla="*/ 0 h 870154"/>
                <a:gd name="connsiteX1" fmla="*/ 1017639 w 1017639"/>
                <a:gd name="connsiteY1" fmla="*/ 260554 h 870154"/>
                <a:gd name="connsiteX2" fmla="*/ 0 w 1017639"/>
                <a:gd name="connsiteY2" fmla="*/ 260554 h 870154"/>
                <a:gd name="connsiteX3" fmla="*/ 0 w 1017639"/>
                <a:gd name="connsiteY3" fmla="*/ 870154 h 870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7639" h="870154">
                  <a:moveTo>
                    <a:pt x="1017639" y="0"/>
                  </a:moveTo>
                  <a:lnTo>
                    <a:pt x="1017639" y="260554"/>
                  </a:lnTo>
                  <a:lnTo>
                    <a:pt x="0" y="260554"/>
                  </a:lnTo>
                  <a:lnTo>
                    <a:pt x="0" y="870154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CF44499A-D215-436E-A479-F131CFB31C7A}"/>
                </a:ext>
              </a:extLst>
            </p:cNvPr>
            <p:cNvSpPr/>
            <p:nvPr/>
          </p:nvSpPr>
          <p:spPr>
            <a:xfrm>
              <a:off x="6745542" y="337137"/>
              <a:ext cx="762596" cy="2754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40000"/>
                  <a:lumOff val="60000"/>
                </a:schemeClr>
              </a:solidFill>
            </a:ln>
            <a:effectLst>
              <a:softEdge rad="12700"/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/>
                <a:t>Network</a:t>
              </a:r>
              <a:endParaRPr lang="zh-TW" altLang="en-US" sz="1200" dirty="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88E975B8-D3D9-4821-8D5F-6ADE35AEA618}"/>
                </a:ext>
              </a:extLst>
            </p:cNvPr>
            <p:cNvSpPr/>
            <p:nvPr/>
          </p:nvSpPr>
          <p:spPr>
            <a:xfrm>
              <a:off x="5742956" y="345894"/>
              <a:ext cx="752857" cy="2754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40000"/>
                  <a:lumOff val="60000"/>
                </a:schemeClr>
              </a:solidFill>
            </a:ln>
            <a:effectLst>
              <a:softEdge rad="12700"/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/>
                <a:t>Process</a:t>
              </a:r>
              <a:endParaRPr lang="zh-TW" altLang="en-US" sz="1200" dirty="0"/>
            </a:p>
          </p:txBody>
        </p:sp>
        <p:cxnSp>
          <p:nvCxnSpPr>
            <p:cNvPr id="39" name="直線單箭頭接點 38">
              <a:extLst>
                <a:ext uri="{FF2B5EF4-FFF2-40B4-BE49-F238E27FC236}">
                  <a16:creationId xmlns:a16="http://schemas.microsoft.com/office/drawing/2014/main" id="{06B88A37-A139-459B-9257-BD9E4BC2B4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1941" y="599165"/>
              <a:ext cx="16227" cy="691247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</a:schemeClr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95B77323-B516-4E31-AEA3-49057989538E}"/>
                </a:ext>
              </a:extLst>
            </p:cNvPr>
            <p:cNvSpPr/>
            <p:nvPr/>
          </p:nvSpPr>
          <p:spPr>
            <a:xfrm>
              <a:off x="5742956" y="1281607"/>
              <a:ext cx="523270" cy="258970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074538" y="2702172"/>
              <a:ext cx="654540" cy="2332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40000"/>
                  <a:lumOff val="60000"/>
                </a:schemeClr>
              </a:solidFill>
            </a:ln>
            <a:effectLst>
              <a:softEdge rad="12700"/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/>
                <a:t>File</a:t>
              </a:r>
              <a:endParaRPr lang="zh-TW" altLang="en-US" sz="1200" dirty="0"/>
            </a:p>
          </p:txBody>
        </p:sp>
        <p:cxnSp>
          <p:nvCxnSpPr>
            <p:cNvPr id="30" name="直線單箭頭接點 29"/>
            <p:cNvCxnSpPr>
              <a:cxnSpLocks/>
            </p:cNvCxnSpPr>
            <p:nvPr/>
          </p:nvCxnSpPr>
          <p:spPr>
            <a:xfrm flipV="1">
              <a:off x="2252901" y="2558095"/>
              <a:ext cx="0" cy="144077"/>
            </a:xfrm>
            <a:prstGeom prst="straightConnector1">
              <a:avLst/>
            </a:prstGeom>
            <a:ln>
              <a:solidFill>
                <a:schemeClr val="tx1">
                  <a:lumMod val="75000"/>
                </a:schemeClr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1" name="矩形 30"/>
            <p:cNvSpPr/>
            <p:nvPr/>
          </p:nvSpPr>
          <p:spPr>
            <a:xfrm>
              <a:off x="1998308" y="2199020"/>
              <a:ext cx="730769" cy="356882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F5B19BA0-7C9C-4B81-A66B-B394AE1D356C}"/>
                </a:ext>
              </a:extLst>
            </p:cNvPr>
            <p:cNvSpPr/>
            <p:nvPr/>
          </p:nvSpPr>
          <p:spPr>
            <a:xfrm>
              <a:off x="5853642" y="2146698"/>
              <a:ext cx="1604904" cy="430170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6038165" y="1775005"/>
              <a:ext cx="523270" cy="179815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3" name="肘形接點 42"/>
            <p:cNvCxnSpPr/>
            <p:nvPr/>
          </p:nvCxnSpPr>
          <p:spPr>
            <a:xfrm rot="16200000" flipH="1">
              <a:off x="5118470" y="726313"/>
              <a:ext cx="1098415" cy="1072590"/>
            </a:xfrm>
            <a:prstGeom prst="bentConnector3">
              <a:avLst>
                <a:gd name="adj1" fmla="val 79756"/>
              </a:avLst>
            </a:prstGeom>
            <a:ln w="12700">
              <a:solidFill>
                <a:schemeClr val="tx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4540608" y="668464"/>
              <a:ext cx="1032931" cy="2754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40000"/>
                  <a:lumOff val="60000"/>
                </a:schemeClr>
              </a:solidFill>
            </a:ln>
            <a:effectLst>
              <a:softEdge rad="12700"/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/>
                <a:t>System Call</a:t>
              </a:r>
              <a:endParaRPr lang="zh-TW" altLang="en-US" sz="1200" dirty="0"/>
            </a:p>
          </p:txBody>
        </p:sp>
        <p:cxnSp>
          <p:nvCxnSpPr>
            <p:cNvPr id="4" name="直線單箭頭接點 3"/>
            <p:cNvCxnSpPr/>
            <p:nvPr/>
          </p:nvCxnSpPr>
          <p:spPr>
            <a:xfrm>
              <a:off x="2618081" y="599165"/>
              <a:ext cx="3600" cy="21230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F11289ED-E761-42EA-8FA6-B23B96EA753D}"/>
                </a:ext>
              </a:extLst>
            </p:cNvPr>
            <p:cNvSpPr txBox="1"/>
            <p:nvPr/>
          </p:nvSpPr>
          <p:spPr>
            <a:xfrm>
              <a:off x="2194833" y="365901"/>
              <a:ext cx="217654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altLang="zh-TW" sz="1200" dirty="0">
                  <a:solidFill>
                    <a:schemeClr val="tx1">
                      <a:lumMod val="75000"/>
                    </a:schemeClr>
                  </a:solidFill>
                </a:rPr>
                <a:t>Root Node</a:t>
              </a:r>
              <a:endParaRPr lang="zh-TW" altLang="en-US" sz="105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9548392"/>
      </p:ext>
    </p:extLst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46030</TotalTime>
  <Words>286</Words>
  <Application>Microsoft Office PowerPoint</Application>
  <PresentationFormat>如螢幕大小 (16:9)</PresentationFormat>
  <Paragraphs>25</Paragraphs>
  <Slides>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Alfa Slab One</vt:lpstr>
      <vt:lpstr>Open Sans Medium</vt:lpstr>
      <vt:lpstr>Proxima Nova</vt:lpstr>
      <vt:lpstr>Arial</vt:lpstr>
      <vt:lpstr>Open Sans</vt:lpstr>
      <vt:lpstr>Wingdings</vt:lpstr>
      <vt:lpstr>Gameday</vt:lpstr>
      <vt:lpstr>       Baseline Reference: Example Attack Scenario Graph (ASG)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Systematical Approach for Evaluating Quality of Cyber Threat Intelligence</dc:title>
  <dc:creator>Weber</dc:creator>
  <cp:lastModifiedBy>晟維 呂</cp:lastModifiedBy>
  <cp:revision>2977</cp:revision>
  <cp:lastPrinted>2023-05-15T07:16:17Z</cp:lastPrinted>
  <dcterms:modified xsi:type="dcterms:W3CDTF">2023-06-02T02:37:58Z</dcterms:modified>
</cp:coreProperties>
</file>