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CBCF6D-1D7C-423E-AEF3-D17951871874}">
  <a:tblStyle styleId="{C9CBCF6D-1D7C-423E-AEF3-D179518718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f5b9c16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f5b9c16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f5b9c16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f5b9c16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f5b9c163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f5b9c163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f5b9c16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f5b9c16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f5b9c16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f5b9c16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f5b9c1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f5b9c1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f5b9c16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f5b9c16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f5b9c16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f5b9c16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TW" sz="1500">
                <a:solidFill>
                  <a:srgbClr val="595959"/>
                </a:solidFill>
              </a:rPr>
              <a:t>我們想提前預測浮選場未來產出礦石的不純度，這是為了讓工程師有足夠的時間調整現場參數，避免浮選場輸出的不純度過高</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e399d6b6685fe8b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e399d6b6685fe8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TW" sz="1500">
                <a:solidFill>
                  <a:srgbClr val="595959"/>
                </a:solidFill>
              </a:rPr>
              <a:t>我們想提前預測浮選場未來產出礦石的不純度，這是為了讓工程師有足夠的時間調整現場參數，避免浮選場輸出的不純度過高</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f54ac29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f54ac29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f5b9c163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f5b9c163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TW" sz="1500">
                <a:solidFill>
                  <a:srgbClr val="595959"/>
                </a:solidFill>
              </a:rPr>
              <a:t>我們想提前預測浮選場未來產出礦石的不純度，這是為了讓工程師有足夠的時間調整現場參數，避免浮選場輸出的不純度過高</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f5b9c16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f5b9c16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f5b9c16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f5b9c16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EUFEeP7HiMH2EbOzVomGLSpX3KpO14IW/view"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7380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zh-TW" sz="2900"/>
              <a:t>111-2 製造數據科學</a:t>
            </a:r>
            <a:endParaRPr sz="2900"/>
          </a:p>
          <a:p>
            <a:pPr indent="0" lvl="0" marL="0" rtl="0" algn="ctr">
              <a:lnSpc>
                <a:spcPct val="115000"/>
              </a:lnSpc>
              <a:spcBef>
                <a:spcPts val="0"/>
              </a:spcBef>
              <a:spcAft>
                <a:spcPts val="0"/>
              </a:spcAft>
              <a:buNone/>
            </a:pPr>
            <a:r>
              <a:rPr lang="zh-TW"/>
              <a:t>浮選廠精礦決策支援分析</a:t>
            </a:r>
            <a:endParaRPr/>
          </a:p>
        </p:txBody>
      </p:sp>
      <p:sp>
        <p:nvSpPr>
          <p:cNvPr id="55" name="Google Shape;55;p13"/>
          <p:cNvSpPr txBox="1"/>
          <p:nvPr>
            <p:ph idx="1" type="subTitle"/>
          </p:nvPr>
        </p:nvSpPr>
        <p:spPr>
          <a:xfrm>
            <a:off x="311700" y="2916700"/>
            <a:ext cx="8520600" cy="952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018"/>
              <a:buFont typeface="Arial"/>
              <a:buNone/>
            </a:pPr>
            <a:r>
              <a:rPr lang="zh-TW" sz="2290"/>
              <a:t>Group 4</a:t>
            </a:r>
            <a:endParaRPr sz="2290"/>
          </a:p>
          <a:p>
            <a:pPr indent="0" lvl="0" marL="0" rtl="0" algn="ctr">
              <a:lnSpc>
                <a:spcPct val="115000"/>
              </a:lnSpc>
              <a:spcBef>
                <a:spcPts val="0"/>
              </a:spcBef>
              <a:spcAft>
                <a:spcPts val="0"/>
              </a:spcAft>
              <a:buSzPts val="1018"/>
              <a:buNone/>
            </a:pPr>
            <a:r>
              <a:rPr lang="zh-TW" sz="2090"/>
              <a:t>陳志剛、呂晟維、鄭亦辰、劉孟頡、王思勻</a:t>
            </a:r>
            <a:endParaRPr sz="20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研究目的2: 預測未來，進行異常偵測</a:t>
            </a:r>
            <a:endParaRPr/>
          </a:p>
          <a:p>
            <a:pPr indent="0" lvl="0" marL="0" rtl="0" algn="l">
              <a:spcBef>
                <a:spcPts val="0"/>
              </a:spcBef>
              <a:spcAft>
                <a:spcPts val="0"/>
              </a:spcAft>
              <a:buNone/>
            </a:pPr>
            <a:r>
              <a:t/>
            </a:r>
            <a:endParaRPr/>
          </a:p>
        </p:txBody>
      </p:sp>
      <p:pic>
        <p:nvPicPr>
          <p:cNvPr id="146" name="Google Shape;146;p22"/>
          <p:cNvPicPr preferRelativeResize="0"/>
          <p:nvPr/>
        </p:nvPicPr>
        <p:blipFill>
          <a:blip r:embed="rId3">
            <a:alphaModFix/>
          </a:blip>
          <a:stretch>
            <a:fillRect/>
          </a:stretch>
        </p:blipFill>
        <p:spPr>
          <a:xfrm>
            <a:off x="252100" y="1407763"/>
            <a:ext cx="6539500" cy="3311125"/>
          </a:xfrm>
          <a:prstGeom prst="rect">
            <a:avLst/>
          </a:prstGeom>
          <a:noFill/>
          <a:ln>
            <a:noFill/>
          </a:ln>
        </p:spPr>
      </p:pic>
      <p:sp>
        <p:nvSpPr>
          <p:cNvPr id="147" name="Google Shape;147;p22"/>
          <p:cNvSpPr/>
          <p:nvPr/>
        </p:nvSpPr>
        <p:spPr>
          <a:xfrm>
            <a:off x="7093750" y="2903925"/>
            <a:ext cx="150000" cy="160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7642625" y="2903925"/>
            <a:ext cx="150000" cy="160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8191500" y="2903925"/>
            <a:ext cx="150000" cy="160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7093750" y="1250475"/>
            <a:ext cx="2001600" cy="1151100"/>
          </a:xfrm>
          <a:prstGeom prst="wedgeRectCallout">
            <a:avLst>
              <a:gd fmla="val -19690" name="adj1"/>
              <a:gd fmla="val 69059"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300">
                <a:solidFill>
                  <a:schemeClr val="lt1"/>
                </a:solidFill>
              </a:rPr>
              <a:t>在未來某一個點預測到過高的不純度</a:t>
            </a:r>
            <a:endParaRPr sz="1300">
              <a:solidFill>
                <a:schemeClr val="lt1"/>
              </a:solidFill>
            </a:endParaRPr>
          </a:p>
          <a:p>
            <a:pPr indent="0" lvl="0" marL="0" rtl="0" algn="ctr">
              <a:spcBef>
                <a:spcPts val="0"/>
              </a:spcBef>
              <a:spcAft>
                <a:spcPts val="0"/>
              </a:spcAft>
              <a:buNone/>
            </a:pPr>
            <a:r>
              <a:rPr lang="zh-TW" sz="1300">
                <a:solidFill>
                  <a:schemeClr val="lt1"/>
                </a:solidFill>
              </a:rPr>
              <a:t>(我們設定 Threshold為</a:t>
            </a:r>
            <a:endParaRPr sz="1300">
              <a:solidFill>
                <a:schemeClr val="lt1"/>
              </a:solidFill>
            </a:endParaRPr>
          </a:p>
          <a:p>
            <a:pPr indent="0" lvl="0" marL="0" rtl="0" algn="ctr">
              <a:spcBef>
                <a:spcPts val="0"/>
              </a:spcBef>
              <a:spcAft>
                <a:spcPts val="0"/>
              </a:spcAft>
              <a:buNone/>
            </a:pPr>
            <a:r>
              <a:rPr lang="zh-TW" sz="1300">
                <a:solidFill>
                  <a:schemeClr val="lt1"/>
                </a:solidFill>
              </a:rPr>
              <a:t>平均值 + 2個標準差)</a:t>
            </a:r>
            <a:endParaRPr sz="1300">
              <a:solidFill>
                <a:schemeClr val="lt1"/>
              </a:solidFill>
            </a:endParaRPr>
          </a:p>
        </p:txBody>
      </p:sp>
      <p:sp>
        <p:nvSpPr>
          <p:cNvPr id="151" name="Google Shape;151;p22"/>
          <p:cNvSpPr/>
          <p:nvPr/>
        </p:nvSpPr>
        <p:spPr>
          <a:xfrm>
            <a:off x="1935100" y="1017725"/>
            <a:ext cx="2210700" cy="997500"/>
          </a:xfrm>
          <a:prstGeom prst="wedgeRectCallout">
            <a:avLst>
              <a:gd fmla="val -15865" name="adj1"/>
              <a:gd fmla="val 65581"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300">
                <a:solidFill>
                  <a:schemeClr val="lt1"/>
                </a:solidFill>
              </a:rPr>
              <a:t>從 Attention weight 中找出影響最大的時間點，並分析其 Feature 找出可能的原因</a:t>
            </a:r>
            <a:endParaRPr sz="1300">
              <a:solidFill>
                <a:schemeClr val="lt1"/>
              </a:solidFill>
            </a:endParaRPr>
          </a:p>
        </p:txBody>
      </p:sp>
      <p:sp>
        <p:nvSpPr>
          <p:cNvPr id="152" name="Google Shape;152;p22"/>
          <p:cNvSpPr txBox="1"/>
          <p:nvPr/>
        </p:nvSpPr>
        <p:spPr>
          <a:xfrm>
            <a:off x="2871725" y="4515975"/>
            <a:ext cx="5397900" cy="6156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實驗結果: 經過我們的分析，無法決定造成原因的 Feature，用來當作調參建議，因此決定發展 GA 演算法來決定要調整的參數。</a:t>
            </a:r>
            <a:endParaRPr/>
          </a:p>
        </p:txBody>
      </p:sp>
      <p:sp>
        <p:nvSpPr>
          <p:cNvPr id="153" name="Google Shape;153;p22"/>
          <p:cNvSpPr/>
          <p:nvPr/>
        </p:nvSpPr>
        <p:spPr>
          <a:xfrm>
            <a:off x="6920950" y="1161525"/>
            <a:ext cx="331500" cy="3315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sz="1300"/>
              <a:t>1</a:t>
            </a:r>
            <a:endParaRPr sz="1300"/>
          </a:p>
        </p:txBody>
      </p:sp>
      <p:sp>
        <p:nvSpPr>
          <p:cNvPr id="154" name="Google Shape;154;p22"/>
          <p:cNvSpPr/>
          <p:nvPr/>
        </p:nvSpPr>
        <p:spPr>
          <a:xfrm>
            <a:off x="1683000" y="1017725"/>
            <a:ext cx="399000" cy="399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2</a:t>
            </a:r>
            <a:endParaRPr/>
          </a:p>
        </p:txBody>
      </p:sp>
      <p:sp>
        <p:nvSpPr>
          <p:cNvPr id="155" name="Google Shape;15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研究目的</a:t>
            </a:r>
            <a:r>
              <a:rPr lang="zh-TW"/>
              <a:t>3: GA</a:t>
            </a:r>
            <a:r>
              <a:rPr lang="zh-TW"/>
              <a:t>最佳化參數</a:t>
            </a:r>
            <a:endParaRPr/>
          </a:p>
        </p:txBody>
      </p:sp>
      <p:sp>
        <p:nvSpPr>
          <p:cNvPr id="161" name="Google Shape;16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a:t>特徵篩選：</a:t>
            </a:r>
            <a:endParaRPr/>
          </a:p>
          <a:p>
            <a:pPr indent="0" lvl="0" marL="457200" rtl="0" algn="l">
              <a:spcBef>
                <a:spcPts val="1200"/>
              </a:spcBef>
              <a:spcAft>
                <a:spcPts val="0"/>
              </a:spcAft>
              <a:buNone/>
            </a:pPr>
            <a:r>
              <a:rPr lang="zh-TW"/>
              <a:t>21個特徵 → 10個特徵 (</a:t>
            </a:r>
            <a:r>
              <a:rPr lang="zh-TW"/>
              <a:t>由 Lasso 和 Rigid 挑選)</a:t>
            </a:r>
            <a:endParaRPr/>
          </a:p>
          <a:p>
            <a:pPr indent="-342900" lvl="0" marL="457200" rtl="0" algn="l">
              <a:spcBef>
                <a:spcPts val="1200"/>
              </a:spcBef>
              <a:spcAft>
                <a:spcPts val="0"/>
              </a:spcAft>
              <a:buSzPts val="1800"/>
              <a:buAutoNum type="arabicPeriod"/>
            </a:pPr>
            <a:r>
              <a:rPr lang="zh-TW"/>
              <a:t>資源限制：</a:t>
            </a:r>
            <a:endParaRPr/>
          </a:p>
          <a:p>
            <a:pPr indent="0" lvl="0" marL="457200" rtl="0" algn="l">
              <a:spcBef>
                <a:spcPts val="1200"/>
              </a:spcBef>
              <a:spcAft>
                <a:spcPts val="0"/>
              </a:spcAft>
              <a:buNone/>
            </a:pPr>
            <a:r>
              <a:rPr lang="zh-TW"/>
              <a:t>工廠參數以 1% 為最小調整單位，合計最多調整 10%</a:t>
            </a:r>
            <a:endParaRPr/>
          </a:p>
          <a:p>
            <a:pPr indent="-342900" lvl="0" marL="457200" rtl="0" algn="l">
              <a:spcBef>
                <a:spcPts val="1200"/>
              </a:spcBef>
              <a:spcAft>
                <a:spcPts val="0"/>
              </a:spcAft>
              <a:buSzPts val="1800"/>
              <a:buAutoNum type="arabicPeriod"/>
            </a:pPr>
            <a:r>
              <a:rPr lang="zh-TW"/>
              <a:t>基因演算法：</a:t>
            </a:r>
            <a:endParaRPr/>
          </a:p>
          <a:p>
            <a:pPr indent="0" lvl="0" marL="457200" rtl="0" algn="l">
              <a:spcBef>
                <a:spcPts val="1200"/>
              </a:spcBef>
              <a:spcAft>
                <a:spcPts val="0"/>
              </a:spcAft>
              <a:buNone/>
            </a:pPr>
            <a:r>
              <a:rPr lang="zh-TW"/>
              <a:t>[</a:t>
            </a:r>
            <a:r>
              <a:rPr lang="zh-TW">
                <a:highlight>
                  <a:srgbClr val="D9EAD3"/>
                </a:highlight>
              </a:rPr>
              <a:t>-2, -2</a:t>
            </a:r>
            <a:r>
              <a:rPr lang="zh-TW"/>
              <a:t>, 0, 0, 0, 0, </a:t>
            </a:r>
            <a:r>
              <a:rPr lang="zh-TW">
                <a:highlight>
                  <a:srgbClr val="D9EAD3"/>
                </a:highlight>
              </a:rPr>
              <a:t>2</a:t>
            </a:r>
            <a:r>
              <a:rPr lang="zh-TW"/>
              <a:t>, </a:t>
            </a:r>
            <a:r>
              <a:rPr lang="zh-TW">
                <a:highlight>
                  <a:srgbClr val="FCE5CD"/>
                </a:highlight>
              </a:rPr>
              <a:t>7, 7, 7</a:t>
            </a:r>
            <a:r>
              <a:rPr lang="zh-TW"/>
              <a:t>] → </a:t>
            </a:r>
            <a:r>
              <a:rPr lang="zh-TW">
                <a:highlight>
                  <a:srgbClr val="D9EAD3"/>
                </a:highlight>
              </a:rPr>
              <a:t>參數2</a:t>
            </a:r>
            <a:r>
              <a:rPr lang="zh-TW"/>
              <a:t>調降1%、</a:t>
            </a:r>
            <a:r>
              <a:rPr lang="zh-TW">
                <a:highlight>
                  <a:srgbClr val="FCE5CD"/>
                </a:highlight>
              </a:rPr>
              <a:t>參數7</a:t>
            </a:r>
            <a:r>
              <a:rPr lang="zh-TW"/>
              <a:t>調升3%</a:t>
            </a:r>
            <a:endParaRPr/>
          </a:p>
          <a:p>
            <a:pPr indent="0" lvl="0" marL="457200" rtl="0" algn="l">
              <a:spcBef>
                <a:spcPts val="1200"/>
              </a:spcBef>
              <a:spcAft>
                <a:spcPts val="1200"/>
              </a:spcAft>
              <a:buNone/>
            </a:pPr>
            <a:r>
              <a:rPr lang="zh-TW"/>
              <a:t>基因池 → 記錄已出現的</a:t>
            </a:r>
            <a:r>
              <a:rPr lang="zh-TW"/>
              <a:t>基</a:t>
            </a:r>
            <a:r>
              <a:rPr lang="zh-TW"/>
              <a:t>因組合</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Demo</a:t>
            </a:r>
            <a:endParaRPr/>
          </a:p>
        </p:txBody>
      </p:sp>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9" name="Google Shape;169;p24" title="MDS_demo_group4.mp4">
            <a:hlinkClick r:id="rId3"/>
          </p:cNvPr>
          <p:cNvPicPr preferRelativeResize="0"/>
          <p:nvPr/>
        </p:nvPicPr>
        <p:blipFill>
          <a:blip r:embed="rId4">
            <a:alphaModFix/>
          </a:blip>
          <a:stretch>
            <a:fillRect/>
          </a:stretch>
        </p:blipFill>
        <p:spPr>
          <a:xfrm>
            <a:off x="1992525" y="178100"/>
            <a:ext cx="6383050" cy="478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結論</a:t>
            </a:r>
            <a:endParaRPr/>
          </a:p>
        </p:txBody>
      </p:sp>
      <p:sp>
        <p:nvSpPr>
          <p:cNvPr id="175" name="Google Shape;17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a:t>製造場域中，資料分布往往會隨時間遞移，而影響時間序列模型的績效。我們需要</a:t>
            </a:r>
            <a:r>
              <a:rPr lang="zh-TW" u="sng"/>
              <a:t>回頭思考決策的目的</a:t>
            </a:r>
            <a:r>
              <a:rPr lang="zh-TW"/>
              <a:t>，才能挑選適合的資料切分方法及方法論類型。</a:t>
            </a:r>
            <a:endParaRPr/>
          </a:p>
          <a:p>
            <a:pPr indent="-342900" lvl="0" marL="457200" rtl="0" algn="l">
              <a:spcBef>
                <a:spcPts val="1000"/>
              </a:spcBef>
              <a:spcAft>
                <a:spcPts val="0"/>
              </a:spcAft>
              <a:buSzPts val="1800"/>
              <a:buAutoNum type="arabicPeriod"/>
            </a:pPr>
            <a:r>
              <a:rPr lang="zh-TW"/>
              <a:t>以 Seq2Seq 的 Model 預測未來的不純度，做為一個</a:t>
            </a:r>
            <a:r>
              <a:rPr lang="zh-TW" u="sng"/>
              <a:t>異常偵測</a:t>
            </a:r>
            <a:r>
              <a:rPr lang="zh-TW"/>
              <a:t>的手段是可行的，但 attention 的方式不一定能明確找出異常的 Feature，可以使用 GA、Tabu 等演算法作為輔助，提供另一種</a:t>
            </a:r>
            <a:r>
              <a:rPr lang="zh-TW" u="sng"/>
              <a:t>調整參數</a:t>
            </a:r>
            <a:r>
              <a:rPr lang="zh-TW"/>
              <a:t>的</a:t>
            </a:r>
            <a:r>
              <a:rPr lang="zh-TW"/>
              <a:t>方式，有效降低精礦的不純度</a:t>
            </a:r>
            <a:r>
              <a:rPr lang="zh-TW"/>
              <a:t>。</a:t>
            </a:r>
            <a:endParaRPr/>
          </a:p>
          <a:p>
            <a:pPr indent="0" lvl="0" marL="457200" rtl="0" algn="l">
              <a:spcBef>
                <a:spcPts val="1200"/>
              </a:spcBef>
              <a:spcAft>
                <a:spcPts val="1200"/>
              </a:spcAft>
              <a:buNone/>
            </a:pPr>
            <a:r>
              <a:t/>
            </a:r>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Appendix</a:t>
            </a: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我們的模型在各個時間段的</a:t>
            </a:r>
            <a:r>
              <a:rPr b="1" lang="zh-TW"/>
              <a:t>預測趨勢與實際答案有一定程度的符合</a:t>
            </a:r>
            <a:r>
              <a:rPr lang="zh-TW"/>
              <a:t>，但是在某些細節(如:極端值)</a:t>
            </a:r>
            <a:r>
              <a:rPr b="1" lang="zh-TW"/>
              <a:t>無法達到較準確的預測</a:t>
            </a:r>
            <a:r>
              <a:rPr lang="zh-TW"/>
              <a:t>。</a:t>
            </a:r>
            <a:endParaRPr/>
          </a:p>
          <a:p>
            <a:pPr indent="-342900" lvl="0" marL="457200" rtl="0" algn="l">
              <a:spcBef>
                <a:spcPts val="1200"/>
              </a:spcBef>
              <a:spcAft>
                <a:spcPts val="0"/>
              </a:spcAft>
              <a:buSzPts val="1800"/>
              <a:buChar char="●"/>
            </a:pPr>
            <a:r>
              <a:rPr lang="zh-TW"/>
              <a:t>在 0 ~ 5000 的 time step，我們可以發現預測值一直無法</a:t>
            </a:r>
            <a:r>
              <a:rPr b="1" lang="zh-TW"/>
              <a:t>向下預測約 y=1 的位置，與實際值有一小段落差。</a:t>
            </a:r>
            <a:endParaRPr b="1"/>
          </a:p>
          <a:p>
            <a:pPr indent="-342900" lvl="0" marL="457200" rtl="0" algn="l">
              <a:spcBef>
                <a:spcPts val="0"/>
              </a:spcBef>
              <a:spcAft>
                <a:spcPts val="0"/>
              </a:spcAft>
              <a:buSzPts val="1800"/>
              <a:buChar char="●"/>
            </a:pPr>
            <a:r>
              <a:rPr lang="zh-TW"/>
              <a:t>在 time step 0 ~ 2000 其實模型也有</a:t>
            </a:r>
            <a:r>
              <a:rPr b="1" lang="zh-TW"/>
              <a:t>嘗試學習預測較高的數值</a:t>
            </a:r>
            <a:r>
              <a:rPr lang="zh-TW"/>
              <a:t>，但似乎沒有對準 time step。</a:t>
            </a:r>
            <a:endParaRPr/>
          </a:p>
        </p:txBody>
      </p:sp>
      <p:sp>
        <p:nvSpPr>
          <p:cNvPr id="183" name="Google Shape;18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4" name="Google Shape;184;p26"/>
          <p:cNvPicPr preferRelativeResize="0"/>
          <p:nvPr/>
        </p:nvPicPr>
        <p:blipFill>
          <a:blip r:embed="rId3">
            <a:alphaModFix/>
          </a:blip>
          <a:stretch>
            <a:fillRect/>
          </a:stretch>
        </p:blipFill>
        <p:spPr>
          <a:xfrm>
            <a:off x="3048725" y="3026275"/>
            <a:ext cx="3046550" cy="211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研究背景</a:t>
            </a:r>
            <a:endParaRPr/>
          </a:p>
          <a:p>
            <a:pPr indent="-342900" lvl="0" marL="457200" rtl="0" algn="l">
              <a:spcBef>
                <a:spcPts val="0"/>
              </a:spcBef>
              <a:spcAft>
                <a:spcPts val="0"/>
              </a:spcAft>
              <a:buSzPts val="1800"/>
              <a:buChar char="●"/>
            </a:pPr>
            <a:r>
              <a:rPr lang="zh-TW"/>
              <a:t>研究目的</a:t>
            </a:r>
            <a:endParaRPr/>
          </a:p>
          <a:p>
            <a:pPr indent="-317500" lvl="1" marL="914400" rtl="0" algn="l">
              <a:spcBef>
                <a:spcPts val="0"/>
              </a:spcBef>
              <a:spcAft>
                <a:spcPts val="0"/>
              </a:spcAft>
              <a:buSzPts val="1400"/>
              <a:buChar char="○"/>
            </a:pPr>
            <a:r>
              <a:rPr lang="zh-TW"/>
              <a:t>Research Framework</a:t>
            </a:r>
            <a:endParaRPr/>
          </a:p>
          <a:p>
            <a:pPr indent="-317500" lvl="1" marL="914400" rtl="0" algn="l">
              <a:spcBef>
                <a:spcPts val="0"/>
              </a:spcBef>
              <a:spcAft>
                <a:spcPts val="0"/>
              </a:spcAft>
              <a:buSzPts val="1400"/>
              <a:buChar char="○"/>
            </a:pPr>
            <a:r>
              <a:rPr lang="zh-TW"/>
              <a:t>Case 1 (預測當下的不純度)</a:t>
            </a:r>
            <a:endParaRPr/>
          </a:p>
          <a:p>
            <a:pPr indent="-317500" lvl="1" marL="914400" rtl="0" algn="l">
              <a:spcBef>
                <a:spcPts val="0"/>
              </a:spcBef>
              <a:spcAft>
                <a:spcPts val="0"/>
              </a:spcAft>
              <a:buSzPts val="1400"/>
              <a:buChar char="○"/>
            </a:pPr>
            <a:r>
              <a:rPr lang="zh-TW"/>
              <a:t>Case 2 </a:t>
            </a:r>
            <a:r>
              <a:rPr lang="zh-TW"/>
              <a:t>(預測未來的不純度，應用於異常偵測)</a:t>
            </a:r>
            <a:endParaRPr/>
          </a:p>
          <a:p>
            <a:pPr indent="-317500" lvl="1" marL="914400" rtl="0" algn="l">
              <a:spcBef>
                <a:spcPts val="0"/>
              </a:spcBef>
              <a:spcAft>
                <a:spcPts val="0"/>
              </a:spcAft>
              <a:buSzPts val="1400"/>
              <a:buChar char="○"/>
            </a:pPr>
            <a:r>
              <a:rPr lang="zh-TW"/>
              <a:t>Case 3 (提供工廠參數調整建議)</a:t>
            </a:r>
            <a:endParaRPr/>
          </a:p>
          <a:p>
            <a:pPr indent="-342900" lvl="0" marL="457200" rtl="0" algn="l">
              <a:spcBef>
                <a:spcPts val="0"/>
              </a:spcBef>
              <a:spcAft>
                <a:spcPts val="0"/>
              </a:spcAft>
              <a:buSzPts val="1800"/>
              <a:buChar char="●"/>
            </a:pPr>
            <a:r>
              <a:rPr lang="zh-TW"/>
              <a:t>研究方法</a:t>
            </a:r>
            <a:endParaRPr/>
          </a:p>
          <a:p>
            <a:pPr indent="-342900" lvl="0" marL="457200" rtl="0" algn="l">
              <a:spcBef>
                <a:spcPts val="0"/>
              </a:spcBef>
              <a:spcAft>
                <a:spcPts val="0"/>
              </a:spcAft>
              <a:buSzPts val="1800"/>
              <a:buChar char="●"/>
            </a:pPr>
            <a:r>
              <a:rPr lang="zh-TW"/>
              <a:t>結論</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研究背景—泡沫浮選</a:t>
            </a:r>
            <a:endParaRPr/>
          </a:p>
        </p:txBody>
      </p:sp>
      <p:sp>
        <p:nvSpPr>
          <p:cNvPr id="68" name="Google Shape;68;p15"/>
          <p:cNvSpPr txBox="1"/>
          <p:nvPr>
            <p:ph idx="1" type="body"/>
          </p:nvPr>
        </p:nvSpPr>
        <p:spPr>
          <a:xfrm>
            <a:off x="4180500" y="1198425"/>
            <a:ext cx="4651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泡沫浮選（Froth flotation）是一種從親水材料中選擇性分離疏水材料的過程，常用於礦物加工。浮選出的精礦純度(Y)會受原始鐵礦以及浮選環境的影響</a:t>
            </a:r>
            <a:endParaRPr/>
          </a:p>
          <a:p>
            <a:pPr indent="-342900" lvl="0" marL="457200" rtl="0" algn="l">
              <a:spcBef>
                <a:spcPts val="0"/>
              </a:spcBef>
              <a:spcAft>
                <a:spcPts val="0"/>
              </a:spcAft>
              <a:buSzPts val="1800"/>
              <a:buChar char="●"/>
            </a:pPr>
            <a:r>
              <a:rPr lang="zh-TW"/>
              <a:t>如：</a:t>
            </a:r>
            <a:endParaRPr/>
          </a:p>
          <a:p>
            <a:pPr indent="-317500" lvl="1" marL="914400" rtl="0" algn="l">
              <a:spcBef>
                <a:spcPts val="0"/>
              </a:spcBef>
              <a:spcAft>
                <a:spcPts val="0"/>
              </a:spcAft>
              <a:buSzPts val="1400"/>
              <a:buChar char="○"/>
            </a:pPr>
            <a:r>
              <a:rPr lang="zh-TW"/>
              <a:t>鐵礦石含鐵、含二氧化矽比例(x1, x2)</a:t>
            </a:r>
            <a:endParaRPr/>
          </a:p>
          <a:p>
            <a:pPr indent="-317500" lvl="1" marL="914400" rtl="0" algn="l">
              <a:spcBef>
                <a:spcPts val="0"/>
              </a:spcBef>
              <a:spcAft>
                <a:spcPts val="0"/>
              </a:spcAft>
              <a:buSzPts val="1400"/>
              <a:buChar char="○"/>
            </a:pPr>
            <a:r>
              <a:rPr lang="zh-TW"/>
              <a:t>澱粉、胺、礦漿流動量(x4 - x6)</a:t>
            </a:r>
            <a:endParaRPr/>
          </a:p>
          <a:p>
            <a:pPr indent="-317500" lvl="1" marL="914400" rtl="0" algn="l">
              <a:spcBef>
                <a:spcPts val="0"/>
              </a:spcBef>
              <a:spcAft>
                <a:spcPts val="0"/>
              </a:spcAft>
              <a:buSzPts val="1400"/>
              <a:buChar char="○"/>
            </a:pPr>
            <a:r>
              <a:rPr lang="zh-TW"/>
              <a:t>礦漿</a:t>
            </a:r>
            <a:r>
              <a:rPr lang="zh-TW"/>
              <a:t>PH值、密度</a:t>
            </a:r>
            <a:r>
              <a:rPr lang="zh-TW"/>
              <a:t>(x7 - x8)</a:t>
            </a:r>
            <a:endParaRPr/>
          </a:p>
          <a:p>
            <a:pPr indent="-317500" lvl="1" marL="914400" rtl="0" algn="l">
              <a:spcBef>
                <a:spcPts val="0"/>
              </a:spcBef>
              <a:spcAft>
                <a:spcPts val="0"/>
              </a:spcAft>
              <a:buSzPts val="1400"/>
              <a:buChar char="○"/>
            </a:pPr>
            <a:r>
              <a:rPr lang="zh-TW"/>
              <a:t>浮選槽氣流、泡沫程度(x9 - x22)</a:t>
            </a:r>
            <a:endParaRPr/>
          </a:p>
        </p:txBody>
      </p:sp>
      <p:pic>
        <p:nvPicPr>
          <p:cNvPr id="69" name="Google Shape;69;p15"/>
          <p:cNvPicPr preferRelativeResize="0"/>
          <p:nvPr/>
        </p:nvPicPr>
        <p:blipFill>
          <a:blip r:embed="rId3">
            <a:alphaModFix/>
          </a:blip>
          <a:stretch>
            <a:fillRect/>
          </a:stretch>
        </p:blipFill>
        <p:spPr>
          <a:xfrm>
            <a:off x="225600" y="1198413"/>
            <a:ext cx="3740826" cy="2635576"/>
          </a:xfrm>
          <a:prstGeom prst="rect">
            <a:avLst/>
          </a:prstGeom>
          <a:noFill/>
          <a:ln>
            <a:noFill/>
          </a:ln>
        </p:spPr>
      </p:pic>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71" name="Google Shape;71;p15"/>
          <p:cNvSpPr txBox="1"/>
          <p:nvPr/>
        </p:nvSpPr>
        <p:spPr>
          <a:xfrm>
            <a:off x="225600" y="2280475"/>
            <a:ext cx="68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鐵礦石</a:t>
            </a:r>
            <a:endParaRPr sz="1200"/>
          </a:p>
        </p:txBody>
      </p:sp>
      <p:sp>
        <p:nvSpPr>
          <p:cNvPr id="72" name="Google Shape;72;p15"/>
          <p:cNvSpPr txBox="1"/>
          <p:nvPr/>
        </p:nvSpPr>
        <p:spPr>
          <a:xfrm>
            <a:off x="2928600" y="2202450"/>
            <a:ext cx="58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精礦</a:t>
            </a:r>
            <a:endParaRPr sz="900"/>
          </a:p>
        </p:txBody>
      </p:sp>
      <p:sp>
        <p:nvSpPr>
          <p:cNvPr id="73" name="Google Shape;73;p15"/>
          <p:cNvSpPr txBox="1"/>
          <p:nvPr/>
        </p:nvSpPr>
        <p:spPr>
          <a:xfrm>
            <a:off x="2340600" y="3782825"/>
            <a:ext cx="58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尾礦</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研究目的</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1. </a:t>
            </a:r>
            <a:r>
              <a:rPr b="1" lang="zh-TW"/>
              <a:t>預測當下</a:t>
            </a:r>
            <a:r>
              <a:rPr lang="zh-TW"/>
              <a:t>精礦的不純度</a:t>
            </a:r>
            <a:endParaRPr/>
          </a:p>
          <a:p>
            <a:pPr indent="0" lvl="0" marL="457200" rtl="0" algn="l">
              <a:spcBef>
                <a:spcPts val="1200"/>
              </a:spcBef>
              <a:spcAft>
                <a:spcPts val="0"/>
              </a:spcAft>
              <a:buNone/>
            </a:pPr>
            <a:r>
              <a:rPr lang="zh-TW" sz="1500"/>
              <a:t>在實務中，浮選現場的工程師需要並沒有辦法知道當前的浮選環境會產生什麼品質的礦石，精礦的成份與品質需依靠實驗室經過至少一小時的分析才能確定，因此若能引入一個預測模型讓工程師提前預知精礦的不純度，則能夠彌補這段時間差造成的決策延遲。</a:t>
            </a:r>
            <a:endParaRPr/>
          </a:p>
          <a:p>
            <a:pPr indent="0" lvl="0" marL="0" rtl="0" algn="l">
              <a:spcBef>
                <a:spcPts val="1200"/>
              </a:spcBef>
              <a:spcAft>
                <a:spcPts val="0"/>
              </a:spcAft>
              <a:buNone/>
            </a:pPr>
            <a:r>
              <a:rPr lang="zh-TW"/>
              <a:t>2. </a:t>
            </a:r>
            <a:r>
              <a:rPr b="1" lang="zh-TW"/>
              <a:t>預測未來</a:t>
            </a:r>
            <a:r>
              <a:rPr lang="zh-TW"/>
              <a:t>精礦的不純度</a:t>
            </a:r>
            <a:endParaRPr/>
          </a:p>
          <a:p>
            <a:pPr indent="0" lvl="0" marL="457200" rtl="0" algn="l">
              <a:spcBef>
                <a:spcPts val="1200"/>
              </a:spcBef>
              <a:spcAft>
                <a:spcPts val="0"/>
              </a:spcAft>
              <a:buNone/>
            </a:pPr>
            <a:r>
              <a:rPr lang="zh-TW" sz="1500"/>
              <a:t>我們想提前預測浮選場未來產出礦石的不純度數值與走勢，用來作為異常偵測的一個預警措施，這是為了讓工程師有足夠的時間應變以</a:t>
            </a:r>
            <a:r>
              <a:rPr lang="zh-TW" sz="1500"/>
              <a:t>調整工場參數</a:t>
            </a:r>
            <a:r>
              <a:rPr lang="zh-TW" sz="1500"/>
              <a:t>，避免浮選場輸出的不純度過高。</a:t>
            </a:r>
            <a:endParaRPr sz="1500"/>
          </a:p>
          <a:p>
            <a:pPr indent="0" lvl="0" marL="0" rtl="0" algn="l">
              <a:spcBef>
                <a:spcPts val="1200"/>
              </a:spcBef>
              <a:spcAft>
                <a:spcPts val="0"/>
              </a:spcAft>
              <a:buNone/>
            </a:pPr>
            <a:r>
              <a:rPr lang="zh-TW"/>
              <a:t>3. 最佳化</a:t>
            </a:r>
            <a:r>
              <a:rPr b="1" lang="zh-TW"/>
              <a:t>調整參數</a:t>
            </a:r>
            <a:endParaRPr b="1"/>
          </a:p>
          <a:p>
            <a:pPr indent="0" lvl="0" marL="457200" marR="0" rtl="0" algn="l">
              <a:lnSpc>
                <a:spcPct val="115000"/>
              </a:lnSpc>
              <a:spcBef>
                <a:spcPts val="1200"/>
              </a:spcBef>
              <a:spcAft>
                <a:spcPts val="1200"/>
              </a:spcAft>
              <a:buNone/>
            </a:pPr>
            <a:r>
              <a:rPr lang="zh-TW" sz="1500"/>
              <a:t>我們希望在有限的運算時間內，找到一組參數調整的建議，使得 Seq2Seq 模型所預測之未來不純度降至正常範圍內 (兩個標準差以內)。</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a:t>
            </a:r>
            <a:r>
              <a:rPr lang="zh-TW"/>
              <a:t>方法</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1. </a:t>
            </a:r>
            <a:r>
              <a:rPr b="1" lang="zh-TW"/>
              <a:t>預測當下</a:t>
            </a:r>
            <a:r>
              <a:rPr lang="zh-TW"/>
              <a:t>精礦的不純度</a:t>
            </a:r>
            <a:endParaRPr/>
          </a:p>
          <a:p>
            <a:pPr indent="0" lvl="0" marL="457200" rtl="0" algn="l">
              <a:spcBef>
                <a:spcPts val="1200"/>
              </a:spcBef>
              <a:spcAft>
                <a:spcPts val="0"/>
              </a:spcAft>
              <a:buNone/>
            </a:pPr>
            <a:r>
              <a:rPr lang="zh-TW" sz="1500"/>
              <a:t>在實務中，浮選現場的工程師需要並沒有辦法知道當前的浮選環境會產生什麼品質的礦石，精礦的成份與品質需依靠實驗室經過至少一小時的分析才能確定，因此若能引入一個預測模型讓工程師提前預知精礦的不純度，則能夠彌補這段時間差造成的決策延遲。</a:t>
            </a:r>
            <a:endParaRPr/>
          </a:p>
          <a:p>
            <a:pPr indent="0" lvl="0" marL="0" rtl="0" algn="l">
              <a:spcBef>
                <a:spcPts val="1200"/>
              </a:spcBef>
              <a:spcAft>
                <a:spcPts val="0"/>
              </a:spcAft>
              <a:buNone/>
            </a:pPr>
            <a:r>
              <a:rPr lang="zh-TW"/>
              <a:t>2. </a:t>
            </a:r>
            <a:r>
              <a:rPr b="1" lang="zh-TW"/>
              <a:t>預測未來</a:t>
            </a:r>
            <a:r>
              <a:rPr lang="zh-TW"/>
              <a:t>精礦的不純度</a:t>
            </a:r>
            <a:endParaRPr/>
          </a:p>
          <a:p>
            <a:pPr indent="0" lvl="0" marL="457200" rtl="0" algn="l">
              <a:spcBef>
                <a:spcPts val="1200"/>
              </a:spcBef>
              <a:spcAft>
                <a:spcPts val="0"/>
              </a:spcAft>
              <a:buNone/>
            </a:pPr>
            <a:r>
              <a:rPr lang="zh-TW" sz="1500"/>
              <a:t>我們想提前預測浮選場未來產出礦石的不純度數值與走勢，用來作為異常偵測的一個預警措施，這是為了讓工程師有足夠的時間應變以調整工場參數，避免浮選場輸出的不純度過高。</a:t>
            </a:r>
            <a:endParaRPr sz="1500"/>
          </a:p>
          <a:p>
            <a:pPr indent="0" lvl="0" marL="0" rtl="0" algn="l">
              <a:spcBef>
                <a:spcPts val="1200"/>
              </a:spcBef>
              <a:spcAft>
                <a:spcPts val="0"/>
              </a:spcAft>
              <a:buNone/>
            </a:pPr>
            <a:r>
              <a:rPr lang="zh-TW"/>
              <a:t>3. 最佳化</a:t>
            </a:r>
            <a:r>
              <a:rPr b="1" lang="zh-TW"/>
              <a:t>調整參數</a:t>
            </a:r>
            <a:endParaRPr b="1"/>
          </a:p>
          <a:p>
            <a:pPr indent="0" lvl="0" marL="457200" marR="0" rtl="0" algn="l">
              <a:lnSpc>
                <a:spcPct val="115000"/>
              </a:lnSpc>
              <a:spcBef>
                <a:spcPts val="1200"/>
              </a:spcBef>
              <a:spcAft>
                <a:spcPts val="1200"/>
              </a:spcAft>
              <a:buNone/>
            </a:pPr>
            <a:r>
              <a:rPr lang="zh-TW" sz="1500"/>
              <a:t>我們希望在有限的運算時間內，找到一組參數調整的建議，使得 Seq2Seq 模型所預測之未來不純度降至正常範圍內 (兩個標準差以內)。</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88" name="Google Shape;88;p17"/>
          <p:cNvSpPr/>
          <p:nvPr/>
        </p:nvSpPr>
        <p:spPr>
          <a:xfrm>
            <a:off x="3232450" y="1129575"/>
            <a:ext cx="1378200" cy="4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隨機森林模型</a:t>
            </a:r>
            <a:endParaRPr/>
          </a:p>
        </p:txBody>
      </p:sp>
      <p:sp>
        <p:nvSpPr>
          <p:cNvPr id="89" name="Google Shape;89;p17"/>
          <p:cNvSpPr/>
          <p:nvPr/>
        </p:nvSpPr>
        <p:spPr>
          <a:xfrm>
            <a:off x="3118775" y="2344350"/>
            <a:ext cx="1946700" cy="4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Seq2Seq + Attention</a:t>
            </a:r>
            <a:endParaRPr/>
          </a:p>
        </p:txBody>
      </p:sp>
      <p:sp>
        <p:nvSpPr>
          <p:cNvPr id="90" name="Google Shape;90;p17"/>
          <p:cNvSpPr/>
          <p:nvPr/>
        </p:nvSpPr>
        <p:spPr>
          <a:xfrm>
            <a:off x="2418650" y="3349275"/>
            <a:ext cx="2153400" cy="4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特徵篩選 + 基因演算法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研究方法 </a:t>
            </a:r>
            <a:endParaRPr/>
          </a:p>
        </p:txBody>
      </p:sp>
      <p:graphicFrame>
        <p:nvGraphicFramePr>
          <p:cNvPr id="96" name="Google Shape;96;p18"/>
          <p:cNvGraphicFramePr/>
          <p:nvPr/>
        </p:nvGraphicFramePr>
        <p:xfrm>
          <a:off x="673613" y="1624690"/>
          <a:ext cx="3000000" cy="3000000"/>
        </p:xfrm>
        <a:graphic>
          <a:graphicData uri="http://schemas.openxmlformats.org/drawingml/2006/table">
            <a:tbl>
              <a:tblPr>
                <a:noFill/>
                <a:tableStyleId>{C9CBCF6D-1D7C-423E-AEF3-D17951871874}</a:tableStyleId>
              </a:tblPr>
              <a:tblGrid>
                <a:gridCol w="2188125"/>
                <a:gridCol w="2000150"/>
                <a:gridCol w="3726450"/>
              </a:tblGrid>
              <a:tr h="496250">
                <a:tc>
                  <a:txBody>
                    <a:bodyPr/>
                    <a:lstStyle/>
                    <a:p>
                      <a:pPr indent="0" lvl="0" marL="0" rtl="0" algn="l">
                        <a:spcBef>
                          <a:spcPts val="0"/>
                        </a:spcBef>
                        <a:spcAft>
                          <a:spcPts val="0"/>
                        </a:spcAft>
                        <a:buNone/>
                      </a:pPr>
                      <a:r>
                        <a:rPr lang="zh-TW"/>
                        <a:t>研究目的</a:t>
                      </a:r>
                      <a:endParaRPr/>
                    </a:p>
                  </a:txBody>
                  <a:tcPr marT="91425" marB="91425" marR="91425" marL="91425">
                    <a:solidFill>
                      <a:srgbClr val="EFEFEF"/>
                    </a:solidFill>
                  </a:tcPr>
                </a:tc>
                <a:tc>
                  <a:txBody>
                    <a:bodyPr/>
                    <a:lstStyle/>
                    <a:p>
                      <a:pPr indent="0" lvl="0" marL="0" rtl="0" algn="l">
                        <a:spcBef>
                          <a:spcPts val="0"/>
                        </a:spcBef>
                        <a:spcAft>
                          <a:spcPts val="0"/>
                        </a:spcAft>
                        <a:buNone/>
                      </a:pPr>
                      <a:r>
                        <a:rPr lang="zh-TW"/>
                        <a:t>研究方法</a:t>
                      </a:r>
                      <a:endParaRPr/>
                    </a:p>
                  </a:txBody>
                  <a:tcPr marT="91425" marB="91425" marR="91425" marL="91425">
                    <a:solidFill>
                      <a:srgbClr val="EFEFEF"/>
                    </a:solidFill>
                  </a:tcPr>
                </a:tc>
                <a:tc>
                  <a:txBody>
                    <a:bodyPr/>
                    <a:lstStyle/>
                    <a:p>
                      <a:pPr indent="0" lvl="0" marL="0" rtl="0" algn="l">
                        <a:spcBef>
                          <a:spcPts val="0"/>
                        </a:spcBef>
                        <a:spcAft>
                          <a:spcPts val="0"/>
                        </a:spcAft>
                        <a:buClr>
                          <a:schemeClr val="dk1"/>
                        </a:buClr>
                        <a:buSzPts val="1100"/>
                        <a:buFont typeface="Arial"/>
                        <a:buNone/>
                      </a:pPr>
                      <a:r>
                        <a:rPr lang="zh-TW">
                          <a:solidFill>
                            <a:schemeClr val="dk1"/>
                          </a:solidFill>
                        </a:rPr>
                        <a:t>預期效益</a:t>
                      </a:r>
                      <a:endParaRPr/>
                    </a:p>
                  </a:txBody>
                  <a:tcPr marT="91425" marB="91425" marR="91425" marL="91425">
                    <a:solidFill>
                      <a:srgbClr val="EFEFEF"/>
                    </a:solidFill>
                  </a:tcPr>
                </a:tc>
              </a:tr>
              <a:tr h="763475">
                <a:tc>
                  <a:txBody>
                    <a:bodyPr/>
                    <a:lstStyle/>
                    <a:p>
                      <a:pPr indent="0" lvl="0" marL="0" rtl="0" algn="l">
                        <a:spcBef>
                          <a:spcPts val="0"/>
                        </a:spcBef>
                        <a:spcAft>
                          <a:spcPts val="0"/>
                        </a:spcAft>
                        <a:buNone/>
                      </a:pPr>
                      <a:r>
                        <a:rPr lang="zh-TW"/>
                        <a:t>預測當下精礦的不純度</a:t>
                      </a:r>
                      <a:endParaRPr/>
                    </a:p>
                  </a:txBody>
                  <a:tcPr marT="91425" marB="91425" marR="91425" marL="91425"/>
                </a:tc>
                <a:tc>
                  <a:txBody>
                    <a:bodyPr/>
                    <a:lstStyle/>
                    <a:p>
                      <a:pPr indent="0" lvl="0" marL="0" rtl="0" algn="l">
                        <a:spcBef>
                          <a:spcPts val="0"/>
                        </a:spcBef>
                        <a:spcAft>
                          <a:spcPts val="0"/>
                        </a:spcAft>
                        <a:buNone/>
                      </a:pPr>
                      <a:r>
                        <a:rPr lang="zh-TW"/>
                        <a:t>Randon Forest</a:t>
                      </a:r>
                      <a:endParaRPr/>
                    </a:p>
                  </a:txBody>
                  <a:tcPr marT="91425" marB="91425" marR="91425" marL="91425"/>
                </a:tc>
                <a:tc>
                  <a:txBody>
                    <a:bodyPr/>
                    <a:lstStyle/>
                    <a:p>
                      <a:pPr indent="0" lvl="0" marL="0" rtl="0" algn="l">
                        <a:spcBef>
                          <a:spcPts val="0"/>
                        </a:spcBef>
                        <a:spcAft>
                          <a:spcPts val="0"/>
                        </a:spcAft>
                        <a:buNone/>
                      </a:pPr>
                      <a:r>
                        <a:rPr lang="zh-TW"/>
                        <a:t>？</a:t>
                      </a:r>
                      <a:endParaRPr/>
                    </a:p>
                  </a:txBody>
                  <a:tcPr marT="91425" marB="91425" marR="91425" marL="91425"/>
                </a:tc>
              </a:tr>
              <a:tr h="822925">
                <a:tc>
                  <a:txBody>
                    <a:bodyPr/>
                    <a:lstStyle/>
                    <a:p>
                      <a:pPr indent="0" lvl="0" marL="0" rtl="0" algn="l">
                        <a:spcBef>
                          <a:spcPts val="0"/>
                        </a:spcBef>
                        <a:spcAft>
                          <a:spcPts val="0"/>
                        </a:spcAft>
                        <a:buNone/>
                      </a:pPr>
                      <a:r>
                        <a:rPr lang="zh-TW"/>
                        <a:t>異常偵測，避免浮選場輸出的不純度過高</a:t>
                      </a:r>
                      <a:endParaRPr/>
                    </a:p>
                  </a:txBody>
                  <a:tcPr marT="91425" marB="91425" marR="91425" marL="91425"/>
                </a:tc>
                <a:tc>
                  <a:txBody>
                    <a:bodyPr/>
                    <a:lstStyle/>
                    <a:p>
                      <a:pPr indent="0" lvl="0" marL="0" rtl="0" algn="l">
                        <a:spcBef>
                          <a:spcPts val="0"/>
                        </a:spcBef>
                        <a:spcAft>
                          <a:spcPts val="0"/>
                        </a:spcAft>
                        <a:buNone/>
                      </a:pPr>
                      <a:r>
                        <a:rPr lang="zh-TW"/>
                        <a:t>Seq2Seq + Attention</a:t>
                      </a:r>
                      <a:endParaRPr/>
                    </a:p>
                  </a:txBody>
                  <a:tcPr marT="91425" marB="91425" marR="91425" marL="91425"/>
                </a:tc>
                <a:tc>
                  <a:txBody>
                    <a:bodyPr/>
                    <a:lstStyle/>
                    <a:p>
                      <a:pPr indent="0" lvl="0" marL="0" rtl="0" algn="l">
                        <a:spcBef>
                          <a:spcPts val="0"/>
                        </a:spcBef>
                        <a:spcAft>
                          <a:spcPts val="0"/>
                        </a:spcAft>
                        <a:buNone/>
                      </a:pPr>
                      <a:r>
                        <a:rPr lang="zh-TW"/>
                        <a:t>預測未來</a:t>
                      </a:r>
                      <a:r>
                        <a:rPr lang="zh-TW"/>
                        <a:t>的不純度，用來做為異常偵測的一個依據，並且可以將 attention weight 用來回推出問題時間點與 Feature。</a:t>
                      </a:r>
                      <a:endParaRPr/>
                    </a:p>
                  </a:txBody>
                  <a:tcPr marT="91425" marB="91425" marR="91425" marL="91425"/>
                </a:tc>
              </a:tr>
              <a:tr h="609575">
                <a:tc>
                  <a:txBody>
                    <a:bodyPr/>
                    <a:lstStyle/>
                    <a:p>
                      <a:pPr indent="0" lvl="0" marL="0" rtl="0" algn="l">
                        <a:spcBef>
                          <a:spcPts val="0"/>
                        </a:spcBef>
                        <a:spcAft>
                          <a:spcPts val="0"/>
                        </a:spcAft>
                        <a:buNone/>
                      </a:pPr>
                      <a:r>
                        <a:rPr lang="zh-TW"/>
                        <a:t>最佳化調整參數</a:t>
                      </a:r>
                      <a:endParaRPr/>
                    </a:p>
                  </a:txBody>
                  <a:tcPr marT="91425" marB="91425" marR="91425" marL="91425"/>
                </a:tc>
                <a:tc>
                  <a:txBody>
                    <a:bodyPr/>
                    <a:lstStyle/>
                    <a:p>
                      <a:pPr indent="0" lvl="0" marL="0" rtl="0" algn="l">
                        <a:spcBef>
                          <a:spcPts val="0"/>
                        </a:spcBef>
                        <a:spcAft>
                          <a:spcPts val="0"/>
                        </a:spcAft>
                        <a:buNone/>
                      </a:pPr>
                      <a:r>
                        <a:rPr lang="zh-TW"/>
                        <a:t>特徵篩選 + 基因演算法</a:t>
                      </a:r>
                      <a:endParaRPr/>
                    </a:p>
                  </a:txBody>
                  <a:tcPr marT="91425" marB="91425" marR="91425" marL="91425"/>
                </a:tc>
                <a:tc>
                  <a:txBody>
                    <a:bodyPr/>
                    <a:lstStyle/>
                    <a:p>
                      <a:pPr indent="0" lvl="0" marL="0" rtl="0" algn="l">
                        <a:spcBef>
                          <a:spcPts val="0"/>
                        </a:spcBef>
                        <a:spcAft>
                          <a:spcPts val="0"/>
                        </a:spcAft>
                        <a:buNone/>
                      </a:pPr>
                      <a:r>
                        <a:rPr lang="zh-TW"/>
                        <a:t>兼具效果與效率</a:t>
                      </a:r>
                      <a:endParaRPr/>
                    </a:p>
                  </a:txBody>
                  <a:tcPr marT="91425" marB="91425" marR="91425" marL="91425"/>
                </a:tc>
              </a:tr>
            </a:tbl>
          </a:graphicData>
        </a:graphic>
      </p:graphicFrame>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a:t>
            </a:r>
            <a:r>
              <a:rPr lang="zh-TW"/>
              <a:t>架構</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0"/>
              </a:spcBef>
              <a:spcAft>
                <a:spcPts val="1200"/>
              </a:spcAft>
              <a:buNone/>
            </a:pPr>
            <a:r>
              <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5" name="Google Shape;105;p19"/>
          <p:cNvPicPr preferRelativeResize="0"/>
          <p:nvPr/>
        </p:nvPicPr>
        <p:blipFill>
          <a:blip r:embed="rId3">
            <a:alphaModFix/>
          </a:blip>
          <a:stretch>
            <a:fillRect/>
          </a:stretch>
        </p:blipFill>
        <p:spPr>
          <a:xfrm>
            <a:off x="1628650" y="1152475"/>
            <a:ext cx="5886699" cy="356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研究目的</a:t>
            </a:r>
            <a:r>
              <a:rPr lang="zh-TW"/>
              <a:t> 1: </a:t>
            </a:r>
            <a:r>
              <a:rPr lang="zh-TW"/>
              <a:t>預測當下不純度</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11700" y="1152475"/>
            <a:ext cx="6209700" cy="156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使用隨機森林模型</a:t>
            </a:r>
            <a:endParaRPr/>
          </a:p>
          <a:p>
            <a:pPr indent="-317500" lvl="1" marL="914400" rtl="0" algn="l">
              <a:spcBef>
                <a:spcPts val="0"/>
              </a:spcBef>
              <a:spcAft>
                <a:spcPts val="0"/>
              </a:spcAft>
              <a:buSzPts val="1400"/>
              <a:buChar char="-"/>
            </a:pPr>
            <a:r>
              <a:rPr lang="zh-TW"/>
              <a:t>實驗 100 組超參數組合（Ntree, MaxDepth, MaxFeature…）</a:t>
            </a:r>
            <a:endParaRPr/>
          </a:p>
          <a:p>
            <a:pPr indent="-342900" lvl="0" marL="457200" rtl="0" algn="l">
              <a:spcBef>
                <a:spcPts val="0"/>
              </a:spcBef>
              <a:spcAft>
                <a:spcPts val="0"/>
              </a:spcAft>
              <a:buSzPts val="1800"/>
              <a:buChar char="-"/>
            </a:pPr>
            <a:r>
              <a:rPr lang="zh-TW"/>
              <a:t>兩種資料切分方式：</a:t>
            </a:r>
            <a:endParaRPr/>
          </a:p>
          <a:p>
            <a:pPr indent="-308999" lvl="0" marL="914400" rtl="0" algn="l">
              <a:spcBef>
                <a:spcPts val="0"/>
              </a:spcBef>
              <a:spcAft>
                <a:spcPts val="0"/>
              </a:spcAft>
              <a:buSzPts val="1266"/>
              <a:buAutoNum type="arabicPeriod"/>
            </a:pPr>
            <a:r>
              <a:rPr lang="zh-TW" sz="1266"/>
              <a:t>按照時間順序，</a:t>
            </a:r>
            <a:r>
              <a:rPr lang="zh-TW" sz="1266"/>
              <a:t>訓練</a:t>
            </a:r>
            <a:r>
              <a:rPr lang="zh-TW" sz="1266"/>
              <a:t>資料集：3/10-7/2，</a:t>
            </a:r>
            <a:r>
              <a:rPr lang="zh-TW" sz="1266"/>
              <a:t>測試</a:t>
            </a:r>
            <a:r>
              <a:rPr lang="zh-TW" sz="1266"/>
              <a:t>資料集：7/3-9/9</a:t>
            </a:r>
            <a:endParaRPr sz="1266"/>
          </a:p>
          <a:p>
            <a:pPr indent="-308999" lvl="0" marL="914400" rtl="0" algn="l">
              <a:spcBef>
                <a:spcPts val="0"/>
              </a:spcBef>
              <a:spcAft>
                <a:spcPts val="0"/>
              </a:spcAft>
              <a:buSzPts val="1266"/>
              <a:buAutoNum type="arabicPeriod"/>
            </a:pPr>
            <a:r>
              <a:rPr lang="zh-TW" sz="1266"/>
              <a:t>隨機切分訓練測試集</a:t>
            </a:r>
            <a:endParaRPr sz="1266">
              <a:highlight>
                <a:srgbClr val="FFF2CC"/>
              </a:highlight>
            </a:endParaRPr>
          </a:p>
        </p:txBody>
      </p:sp>
      <p:grpSp>
        <p:nvGrpSpPr>
          <p:cNvPr id="112" name="Google Shape;112;p20"/>
          <p:cNvGrpSpPr/>
          <p:nvPr/>
        </p:nvGrpSpPr>
        <p:grpSpPr>
          <a:xfrm>
            <a:off x="6348950" y="351850"/>
            <a:ext cx="2672199" cy="2427400"/>
            <a:chOff x="6160100" y="2716100"/>
            <a:chExt cx="2672199" cy="2427400"/>
          </a:xfrm>
        </p:grpSpPr>
        <p:pic>
          <p:nvPicPr>
            <p:cNvPr id="113" name="Google Shape;113;p20"/>
            <p:cNvPicPr preferRelativeResize="0"/>
            <p:nvPr/>
          </p:nvPicPr>
          <p:blipFill rotWithShape="1">
            <a:blip r:embed="rId3">
              <a:alphaModFix/>
            </a:blip>
            <a:srcRect b="60216" l="0" r="0" t="18845"/>
            <a:stretch/>
          </p:blipFill>
          <p:spPr>
            <a:xfrm>
              <a:off x="6160100" y="3871050"/>
              <a:ext cx="2672199" cy="1077002"/>
            </a:xfrm>
            <a:prstGeom prst="rect">
              <a:avLst/>
            </a:prstGeom>
            <a:noFill/>
            <a:ln>
              <a:noFill/>
            </a:ln>
          </p:spPr>
        </p:pic>
        <p:pic>
          <p:nvPicPr>
            <p:cNvPr id="114" name="Google Shape;114;p20"/>
            <p:cNvPicPr preferRelativeResize="0"/>
            <p:nvPr/>
          </p:nvPicPr>
          <p:blipFill rotWithShape="1">
            <a:blip r:embed="rId4">
              <a:alphaModFix/>
            </a:blip>
            <a:srcRect b="60216" l="0" r="0" t="18845"/>
            <a:stretch/>
          </p:blipFill>
          <p:spPr>
            <a:xfrm>
              <a:off x="6160100" y="2716100"/>
              <a:ext cx="2672199" cy="1077002"/>
            </a:xfrm>
            <a:prstGeom prst="rect">
              <a:avLst/>
            </a:prstGeom>
            <a:noFill/>
            <a:ln>
              <a:noFill/>
            </a:ln>
          </p:spPr>
        </p:pic>
        <p:sp>
          <p:nvSpPr>
            <p:cNvPr id="115" name="Google Shape;115;p20"/>
            <p:cNvSpPr txBox="1"/>
            <p:nvPr/>
          </p:nvSpPr>
          <p:spPr>
            <a:xfrm>
              <a:off x="6570950" y="4774200"/>
              <a:ext cx="203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(d)</a:t>
              </a:r>
              <a:r>
                <a:rPr lang="zh-TW" sz="1200"/>
                <a:t> 後1/4</a:t>
              </a:r>
              <a:r>
                <a:rPr lang="zh-TW" sz="1200"/>
                <a:t>資料集</a:t>
              </a:r>
              <a:r>
                <a:rPr lang="zh-TW" sz="1200"/>
                <a:t>的X分布</a:t>
              </a:r>
              <a:endParaRPr sz="1200"/>
            </a:p>
          </p:txBody>
        </p:sp>
        <p:sp>
          <p:nvSpPr>
            <p:cNvPr id="116" name="Google Shape;116;p20"/>
            <p:cNvSpPr txBox="1"/>
            <p:nvPr/>
          </p:nvSpPr>
          <p:spPr>
            <a:xfrm>
              <a:off x="6570950" y="3629900"/>
              <a:ext cx="203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(c)</a:t>
              </a:r>
              <a:r>
                <a:rPr lang="zh-TW" sz="1200"/>
                <a:t> 前1/4資料集的X分布</a:t>
              </a:r>
              <a:endParaRPr sz="1200"/>
            </a:p>
          </p:txBody>
        </p:sp>
      </p:gr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118" name="Google Shape;118;p20"/>
          <p:cNvGrpSpPr/>
          <p:nvPr/>
        </p:nvGrpSpPr>
        <p:grpSpPr>
          <a:xfrm>
            <a:off x="372088" y="2855451"/>
            <a:ext cx="7078214" cy="2547500"/>
            <a:chOff x="372088" y="2779251"/>
            <a:chExt cx="7078214" cy="2547500"/>
          </a:xfrm>
        </p:grpSpPr>
        <p:pic>
          <p:nvPicPr>
            <p:cNvPr id="119" name="Google Shape;119;p20"/>
            <p:cNvPicPr preferRelativeResize="0"/>
            <p:nvPr/>
          </p:nvPicPr>
          <p:blipFill rotWithShape="1">
            <a:blip r:embed="rId4">
              <a:alphaModFix/>
            </a:blip>
            <a:srcRect b="-15399" l="-95227" r="122031" t="96527"/>
            <a:stretch/>
          </p:blipFill>
          <p:spPr>
            <a:xfrm>
              <a:off x="3044950" y="4356075"/>
              <a:ext cx="1955999" cy="970675"/>
            </a:xfrm>
            <a:prstGeom prst="rect">
              <a:avLst/>
            </a:prstGeom>
            <a:noFill/>
            <a:ln>
              <a:noFill/>
            </a:ln>
          </p:spPr>
        </p:pic>
        <p:pic>
          <p:nvPicPr>
            <p:cNvPr id="120" name="Google Shape;120;p20"/>
            <p:cNvPicPr preferRelativeResize="0"/>
            <p:nvPr/>
          </p:nvPicPr>
          <p:blipFill>
            <a:blip r:embed="rId5">
              <a:alphaModFix/>
            </a:blip>
            <a:stretch>
              <a:fillRect/>
            </a:stretch>
          </p:blipFill>
          <p:spPr>
            <a:xfrm>
              <a:off x="4041675" y="2850825"/>
              <a:ext cx="3408626" cy="1812399"/>
            </a:xfrm>
            <a:prstGeom prst="rect">
              <a:avLst/>
            </a:prstGeom>
            <a:noFill/>
            <a:ln>
              <a:noFill/>
            </a:ln>
          </p:spPr>
        </p:pic>
        <p:pic>
          <p:nvPicPr>
            <p:cNvPr id="121" name="Google Shape;121;p20"/>
            <p:cNvPicPr preferRelativeResize="0"/>
            <p:nvPr/>
          </p:nvPicPr>
          <p:blipFill>
            <a:blip r:embed="rId6">
              <a:alphaModFix/>
            </a:blip>
            <a:stretch>
              <a:fillRect/>
            </a:stretch>
          </p:blipFill>
          <p:spPr>
            <a:xfrm>
              <a:off x="372088" y="2779251"/>
              <a:ext cx="3591926" cy="1909875"/>
            </a:xfrm>
            <a:prstGeom prst="rect">
              <a:avLst/>
            </a:prstGeom>
            <a:noFill/>
            <a:ln>
              <a:noFill/>
            </a:ln>
          </p:spPr>
        </p:pic>
        <p:sp>
          <p:nvSpPr>
            <p:cNvPr id="122" name="Google Shape;122;p20"/>
            <p:cNvSpPr txBox="1"/>
            <p:nvPr/>
          </p:nvSpPr>
          <p:spPr>
            <a:xfrm>
              <a:off x="918104" y="4701975"/>
              <a:ext cx="26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(a)有時間序的資料集的訓練結果</a:t>
              </a:r>
              <a:endParaRPr sz="1200"/>
            </a:p>
          </p:txBody>
        </p:sp>
        <p:sp>
          <p:nvSpPr>
            <p:cNvPr id="123" name="Google Shape;123;p20"/>
            <p:cNvSpPr txBox="1"/>
            <p:nvPr/>
          </p:nvSpPr>
          <p:spPr>
            <a:xfrm>
              <a:off x="4572004" y="4688950"/>
              <a:ext cx="26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(b)無時間序的資料集的訓練結果</a:t>
              </a:r>
              <a:endParaRPr sz="1200"/>
            </a:p>
          </p:txBody>
        </p:sp>
      </p:grpSp>
      <p:sp>
        <p:nvSpPr>
          <p:cNvPr id="124" name="Google Shape;124;p20"/>
          <p:cNvSpPr txBox="1"/>
          <p:nvPr/>
        </p:nvSpPr>
        <p:spPr>
          <a:xfrm>
            <a:off x="5558475" y="4493725"/>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highlight>
                  <a:schemeClr val="lt1"/>
                </a:highlight>
              </a:rPr>
              <a:t>Y true</a:t>
            </a:r>
            <a:endParaRPr sz="900">
              <a:highlight>
                <a:schemeClr val="lt1"/>
              </a:highlight>
            </a:endParaRPr>
          </a:p>
        </p:txBody>
      </p:sp>
      <p:sp>
        <p:nvSpPr>
          <p:cNvPr id="125" name="Google Shape;125;p20"/>
          <p:cNvSpPr txBox="1"/>
          <p:nvPr/>
        </p:nvSpPr>
        <p:spPr>
          <a:xfrm>
            <a:off x="1953075" y="4536525"/>
            <a:ext cx="54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highlight>
                  <a:schemeClr val="lt1"/>
                </a:highlight>
              </a:rPr>
              <a:t>Y true</a:t>
            </a:r>
            <a:endParaRPr sz="900">
              <a:highlight>
                <a:schemeClr val="lt1"/>
              </a:highlight>
            </a:endParaRPr>
          </a:p>
        </p:txBody>
      </p:sp>
      <p:sp>
        <p:nvSpPr>
          <p:cNvPr id="126" name="Google Shape;126;p20"/>
          <p:cNvSpPr txBox="1"/>
          <p:nvPr/>
        </p:nvSpPr>
        <p:spPr>
          <a:xfrm>
            <a:off x="3780825" y="3655550"/>
            <a:ext cx="64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highlight>
                  <a:schemeClr val="lt1"/>
                </a:highlight>
              </a:rPr>
              <a:t>Y predict</a:t>
            </a:r>
            <a:endParaRPr sz="900">
              <a:highlight>
                <a:schemeClr val="lt1"/>
              </a:highlight>
            </a:endParaRPr>
          </a:p>
        </p:txBody>
      </p:sp>
      <p:sp>
        <p:nvSpPr>
          <p:cNvPr id="127" name="Google Shape;127;p20"/>
          <p:cNvSpPr txBox="1"/>
          <p:nvPr/>
        </p:nvSpPr>
        <p:spPr>
          <a:xfrm>
            <a:off x="81475" y="3684775"/>
            <a:ext cx="64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900">
                <a:highlight>
                  <a:schemeClr val="lt1"/>
                </a:highlight>
              </a:rPr>
              <a:t>Y predict</a:t>
            </a:r>
            <a:endParaRPr sz="900">
              <a:highlight>
                <a:schemeClr val="lt1"/>
              </a:highlight>
            </a:endParaRPr>
          </a:p>
        </p:txBody>
      </p:sp>
      <p:sp>
        <p:nvSpPr>
          <p:cNvPr id="128" name="Google Shape;128;p20"/>
          <p:cNvSpPr/>
          <p:nvPr/>
        </p:nvSpPr>
        <p:spPr>
          <a:xfrm>
            <a:off x="5832425" y="0"/>
            <a:ext cx="3188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資料集的 X 分佈在不同的時間區段會有不同的變異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研究目的</a:t>
            </a:r>
            <a:r>
              <a:rPr lang="zh-TW"/>
              <a:t>2: </a:t>
            </a:r>
            <a:r>
              <a:rPr lang="zh-TW"/>
              <a:t>預測未來，進行異常偵測</a:t>
            </a:r>
            <a:endParaRPr/>
          </a:p>
        </p:txBody>
      </p:sp>
      <p:sp>
        <p:nvSpPr>
          <p:cNvPr id="134" name="Google Shape;134;p21"/>
          <p:cNvSpPr txBox="1"/>
          <p:nvPr>
            <p:ph idx="1" type="body"/>
          </p:nvPr>
        </p:nvSpPr>
        <p:spPr>
          <a:xfrm>
            <a:off x="311700" y="931975"/>
            <a:ext cx="8520600" cy="363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遭遇問題: </a:t>
            </a:r>
            <a:endParaRPr/>
          </a:p>
          <a:p>
            <a:pPr indent="-317500" lvl="1" marL="914400" rtl="0" algn="l">
              <a:spcBef>
                <a:spcPts val="0"/>
              </a:spcBef>
              <a:spcAft>
                <a:spcPts val="0"/>
              </a:spcAft>
              <a:buSzPts val="1400"/>
              <a:buChar char="○"/>
            </a:pPr>
            <a:r>
              <a:rPr lang="zh-TW"/>
              <a:t>原始資料取樣太頻繁，造成訓練成果過高。</a:t>
            </a:r>
            <a:endParaRPr/>
          </a:p>
          <a:p>
            <a:pPr indent="-317500" lvl="1" marL="914400" rtl="0" algn="l">
              <a:spcBef>
                <a:spcPts val="0"/>
              </a:spcBef>
              <a:spcAft>
                <a:spcPts val="0"/>
              </a:spcAft>
              <a:buSzPts val="1400"/>
              <a:buChar char="○"/>
            </a:pPr>
            <a:r>
              <a:rPr lang="zh-TW"/>
              <a:t>經資料分析發現，資料集平均 12 個樣本 (換算為每 4 分鐘)，y 值才會變化一次</a:t>
            </a:r>
            <a:br>
              <a:rPr lang="zh-TW"/>
            </a:br>
            <a:r>
              <a:rPr lang="zh-TW"/>
              <a:t>最多連續了 7020 筆資料保持數值無變化。</a:t>
            </a:r>
            <a:endParaRPr/>
          </a:p>
          <a:p>
            <a:pPr indent="-342900" lvl="0" marL="457200" rtl="0" algn="l">
              <a:spcBef>
                <a:spcPts val="0"/>
              </a:spcBef>
              <a:spcAft>
                <a:spcPts val="0"/>
              </a:spcAft>
              <a:buSzPts val="1800"/>
              <a:buChar char="●"/>
            </a:pPr>
            <a:r>
              <a:rPr lang="zh-TW"/>
              <a:t>解決方法: </a:t>
            </a:r>
            <a:endParaRPr/>
          </a:p>
          <a:p>
            <a:pPr indent="-317500" lvl="1" marL="914400" rtl="0" algn="l">
              <a:spcBef>
                <a:spcPts val="0"/>
              </a:spcBef>
              <a:spcAft>
                <a:spcPts val="0"/>
              </a:spcAft>
              <a:buSzPts val="1400"/>
              <a:buChar char="○"/>
            </a:pPr>
            <a:r>
              <a:rPr lang="zh-TW"/>
              <a:t>依照時間順序，將數筆連續資料進行</a:t>
            </a:r>
            <a:r>
              <a:rPr lang="zh-TW">
                <a:solidFill>
                  <a:srgbClr val="0000FF"/>
                </a:solidFill>
              </a:rPr>
              <a:t>取樣</a:t>
            </a:r>
            <a:r>
              <a:rPr lang="zh-TW"/>
              <a:t>，12 取 1。</a:t>
            </a:r>
            <a:endParaRPr/>
          </a:p>
          <a:p>
            <a:pPr indent="-317500" lvl="1" marL="914400" rtl="0" algn="l">
              <a:spcBef>
                <a:spcPts val="0"/>
              </a:spcBef>
              <a:spcAft>
                <a:spcPts val="0"/>
              </a:spcAft>
              <a:buSzPts val="1400"/>
              <a:buChar char="○"/>
            </a:pPr>
            <a:r>
              <a:rPr lang="zh-TW"/>
              <a:t>經實驗，時間序列模型的</a:t>
            </a:r>
            <a:r>
              <a:rPr lang="zh-TW">
                <a:solidFill>
                  <a:srgbClr val="0000FF"/>
                </a:solidFill>
              </a:rPr>
              <a:t>最佳視窗跨度為 45</a:t>
            </a:r>
            <a:r>
              <a:rPr lang="zh-TW"/>
              <a:t>，表示模型一次可接收前 45 筆歷史資料，預測未來前 45 筆不純度資料，預測的區間為三小時的區間。</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136" name="Google Shape;136;p21"/>
          <p:cNvGrpSpPr/>
          <p:nvPr/>
        </p:nvGrpSpPr>
        <p:grpSpPr>
          <a:xfrm>
            <a:off x="3351000" y="3130975"/>
            <a:ext cx="5126150" cy="1941450"/>
            <a:chOff x="2702175" y="3077775"/>
            <a:chExt cx="5126150" cy="1941450"/>
          </a:xfrm>
        </p:grpSpPr>
        <p:pic>
          <p:nvPicPr>
            <p:cNvPr id="137" name="Google Shape;137;p21"/>
            <p:cNvPicPr preferRelativeResize="0"/>
            <p:nvPr/>
          </p:nvPicPr>
          <p:blipFill>
            <a:blip r:embed="rId3">
              <a:alphaModFix/>
            </a:blip>
            <a:stretch>
              <a:fillRect/>
            </a:stretch>
          </p:blipFill>
          <p:spPr>
            <a:xfrm>
              <a:off x="2702175" y="3077775"/>
              <a:ext cx="2225921" cy="1666399"/>
            </a:xfrm>
            <a:prstGeom prst="rect">
              <a:avLst/>
            </a:prstGeom>
            <a:noFill/>
            <a:ln>
              <a:noFill/>
            </a:ln>
          </p:spPr>
        </p:pic>
        <p:pic>
          <p:nvPicPr>
            <p:cNvPr id="138" name="Google Shape;138;p21"/>
            <p:cNvPicPr preferRelativeResize="0"/>
            <p:nvPr/>
          </p:nvPicPr>
          <p:blipFill>
            <a:blip r:embed="rId4">
              <a:alphaModFix/>
            </a:blip>
            <a:stretch>
              <a:fillRect/>
            </a:stretch>
          </p:blipFill>
          <p:spPr>
            <a:xfrm>
              <a:off x="5214275" y="3077775"/>
              <a:ext cx="2411400" cy="1666400"/>
            </a:xfrm>
            <a:prstGeom prst="rect">
              <a:avLst/>
            </a:prstGeom>
            <a:noFill/>
            <a:ln>
              <a:noFill/>
            </a:ln>
          </p:spPr>
        </p:pic>
        <p:sp>
          <p:nvSpPr>
            <p:cNvPr id="139" name="Google Shape;139;p21"/>
            <p:cNvSpPr txBox="1"/>
            <p:nvPr/>
          </p:nvSpPr>
          <p:spPr>
            <a:xfrm>
              <a:off x="2703125" y="4703625"/>
              <a:ext cx="25245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850">
                  <a:solidFill>
                    <a:schemeClr val="dk1"/>
                  </a:solidFill>
                  <a:highlight>
                    <a:srgbClr val="FFFFFF"/>
                  </a:highlight>
                  <a:latin typeface="Times New Roman"/>
                  <a:ea typeface="Times New Roman"/>
                  <a:cs typeface="Times New Roman"/>
                  <a:sym typeface="Times New Roman"/>
                </a:rPr>
                <a:t>(a) 原始數據 4/12-4/15 的精礦不純度折線圖</a:t>
              </a:r>
              <a:endParaRPr sz="950">
                <a:solidFill>
                  <a:schemeClr val="dk1"/>
                </a:solidFill>
                <a:highlight>
                  <a:srgbClr val="FFFFFF"/>
                </a:highlight>
                <a:latin typeface="Times New Roman"/>
                <a:ea typeface="Times New Roman"/>
                <a:cs typeface="Times New Roman"/>
                <a:sym typeface="Times New Roman"/>
              </a:endParaRPr>
            </a:p>
          </p:txBody>
        </p:sp>
        <p:sp>
          <p:nvSpPr>
            <p:cNvPr id="140" name="Google Shape;140;p21"/>
            <p:cNvSpPr txBox="1"/>
            <p:nvPr/>
          </p:nvSpPr>
          <p:spPr>
            <a:xfrm>
              <a:off x="5303825" y="4703625"/>
              <a:ext cx="2524500" cy="3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850">
                  <a:solidFill>
                    <a:schemeClr val="dk1"/>
                  </a:solidFill>
                  <a:highlight>
                    <a:srgbClr val="FFFFFF"/>
                  </a:highlight>
                  <a:latin typeface="Times New Roman"/>
                  <a:ea typeface="Times New Roman"/>
                  <a:cs typeface="Times New Roman"/>
                  <a:sym typeface="Times New Roman"/>
                </a:rPr>
                <a:t>(b) 取樣後數據 4/12-4/16 的精礦不純度折線圖</a:t>
              </a:r>
              <a:endParaRPr sz="950">
                <a:solidFill>
                  <a:schemeClr val="dk1"/>
                </a:solidFill>
                <a:highlight>
                  <a:srgbClr val="FFFFFF"/>
                </a:highlight>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