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8310-140-112-107-195.ngrok-free.app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e825195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e825195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e825195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e825195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b34a6f0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b34a6f0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前端 </a:t>
            </a:r>
            <a:r>
              <a:rPr lang="en-US" altLang="zh-TW" dirty="0" err="1">
                <a:hlinkClick r:id="rId3"/>
              </a:rPr>
              <a:t>Vite</a:t>
            </a:r>
            <a:r>
              <a:rPr lang="en-US" altLang="zh-TW" dirty="0">
                <a:hlinkClick r:id="rId3"/>
              </a:rPr>
              <a:t> + React (8310-140-112-107-195.ngrok-free.app)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後端 </a:t>
            </a:r>
            <a:r>
              <a:rPr lang="en-US" altLang="zh-TW"/>
              <a:t>https://be5e-140-112-107-195.ngrok-free.app/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825195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e825195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Amazon Elastic Container Registry (Amazon ECR)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Amazon Elastic Container Service (Amazon ECS)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Elastic Load Balancing - Application Load Balancer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Amazon CloudWatch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e825195f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e825195f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6b34a6f0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6b34a6f0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6b34a6f0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6b34a6f0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e825195f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e825195f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e825195f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e825195f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e825195f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e825195f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https://docs.aws.amazon.com/eks/latest/userguide/launch-templates.html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934637"/>
            <a:ext cx="8520600" cy="3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分散式期末專案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970"/>
              <a:t>2023/6/8 </a:t>
            </a:r>
            <a:endParaRPr sz="197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zh-TW" sz="1970"/>
              <a:t>r10725012 呂晟維</a:t>
            </a:r>
            <a:endParaRPr sz="197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970"/>
              <a:t>r10725013 陳志剛</a:t>
            </a:r>
            <a:endParaRPr sz="197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970"/>
              <a:t>r10725052 楊柏睿</a:t>
            </a:r>
            <a:endParaRPr sz="197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7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l="675"/>
          <a:stretch/>
        </p:blipFill>
        <p:spPr>
          <a:xfrm>
            <a:off x="152400" y="4010536"/>
            <a:ext cx="8839201" cy="128286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546575" y="1563950"/>
            <a:ext cx="278700" cy="2685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215311" y="1775972"/>
            <a:ext cx="5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</a:rPr>
              <a:t>前端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351036" y="1775972"/>
            <a:ext cx="12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</a:rPr>
              <a:t>後端 (上傳)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51F3E9-0F30-47FE-BAD6-16524DB1F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786" y="522854"/>
            <a:ext cx="1282864" cy="12828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CE9E9BC-7771-4709-9B2C-A98AD99A4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911" y="522854"/>
            <a:ext cx="1282864" cy="12828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1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系統功能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934625"/>
            <a:ext cx="85206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網站功能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Query 所有面試資訊的檔案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Preview 單個面試資訊的檔案內容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Download 單個面試資訊的檔案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Upload 一或多個面試資訊的檔案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持續部屬/持續整合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Docker Container Auto Scaling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Application Request Load Balancing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Throughput Record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Container Fault Detection and Auto Recovery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140125" y="3027375"/>
            <a:ext cx="2210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</a:rPr>
              <a:t>by EKS       , ECR</a:t>
            </a: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</a:rPr>
              <a:t>by ALB</a:t>
            </a: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</a:rPr>
              <a:t>by Cloudwatch</a:t>
            </a: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</a:rPr>
              <a:t>by ASG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324" y="4111075"/>
            <a:ext cx="339175" cy="33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5737" y="3027375"/>
            <a:ext cx="339175" cy="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3266" y="3027366"/>
            <a:ext cx="339175" cy="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5716" y="3442741"/>
            <a:ext cx="339175" cy="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1316" y="3707584"/>
            <a:ext cx="339175" cy="3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954775" y="496175"/>
            <a:ext cx="4560300" cy="3077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VPC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326200" y="3116150"/>
            <a:ext cx="2109300" cy="400200"/>
          </a:xfrm>
          <a:prstGeom prst="rect">
            <a:avLst/>
          </a:prstGeom>
          <a:solidFill>
            <a:srgbClr val="E7157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Cloudwatch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326200" y="605700"/>
            <a:ext cx="2109300" cy="2477400"/>
          </a:xfrm>
          <a:prstGeom prst="rect">
            <a:avLst/>
          </a:prstGeom>
          <a:solidFill>
            <a:srgbClr val="ED71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EKS (Elastic Kubernetes Service)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12200"/>
            <a:ext cx="24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650900" y="1592825"/>
            <a:ext cx="1181400" cy="924000"/>
          </a:xfrm>
          <a:prstGeom prst="rect">
            <a:avLst/>
          </a:prstGeom>
          <a:solidFill>
            <a:srgbClr val="7AA1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S3 </a:t>
            </a:r>
            <a:r>
              <a:rPr lang="zh-TW"/>
              <a:t>(Simple Storage Service)</a:t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423550" y="1275425"/>
            <a:ext cx="885600" cy="1673300"/>
            <a:chOff x="5728350" y="1275425"/>
            <a:chExt cx="885600" cy="1673300"/>
          </a:xfrm>
        </p:grpSpPr>
        <p:sp>
          <p:nvSpPr>
            <p:cNvPr id="91" name="Google Shape;91;p16"/>
            <p:cNvSpPr/>
            <p:nvPr/>
          </p:nvSpPr>
          <p:spPr>
            <a:xfrm>
              <a:off x="5728350" y="2142925"/>
              <a:ext cx="885600" cy="80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EC2 </a:t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5728350" y="1275425"/>
              <a:ext cx="885600" cy="80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EC2 in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k8s AMI</a:t>
              </a:r>
              <a:endParaRPr/>
            </a:p>
          </p:txBody>
        </p:sp>
      </p:grp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009" y="1741609"/>
            <a:ext cx="494025" cy="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3410075" y="3834750"/>
            <a:ext cx="2867700" cy="924000"/>
          </a:xfrm>
          <a:prstGeom prst="rect">
            <a:avLst/>
          </a:prstGeom>
          <a:solidFill>
            <a:srgbClr val="ED71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ECR (Elastic Container Registry)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045600" y="1585725"/>
            <a:ext cx="885600" cy="8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EC2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790475" y="4162825"/>
            <a:ext cx="1300800" cy="259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Frontend image</a:t>
            </a:r>
            <a:endParaRPr sz="1200"/>
          </a:p>
        </p:txBody>
      </p:sp>
      <p:sp>
        <p:nvSpPr>
          <p:cNvPr id="97" name="Google Shape;97;p16"/>
          <p:cNvSpPr/>
          <p:nvPr/>
        </p:nvSpPr>
        <p:spPr>
          <a:xfrm>
            <a:off x="3790475" y="4422625"/>
            <a:ext cx="1300800" cy="259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Backend image</a:t>
            </a:r>
            <a:endParaRPr sz="12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00" y="1502975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736100" y="2503175"/>
            <a:ext cx="67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Users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3125" y="2156375"/>
            <a:ext cx="339175" cy="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6337" y="632500"/>
            <a:ext cx="339175" cy="3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3911738" y="2426963"/>
            <a:ext cx="192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ALB (Application Load Balancer)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825" y="3985575"/>
            <a:ext cx="339174" cy="33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3000" y="3644873"/>
            <a:ext cx="339175" cy="34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246650" y="4324750"/>
            <a:ext cx="19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Packed source code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1631600" y="4155163"/>
            <a:ext cx="167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1731000" y="1988625"/>
            <a:ext cx="131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8" name="Google Shape;108;p16"/>
          <p:cNvCxnSpPr/>
          <p:nvPr/>
        </p:nvCxnSpPr>
        <p:spPr>
          <a:xfrm rot="10800000">
            <a:off x="3730775" y="2558950"/>
            <a:ext cx="0" cy="125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6"/>
          <p:cNvCxnSpPr/>
          <p:nvPr/>
        </p:nvCxnSpPr>
        <p:spPr>
          <a:xfrm rot="10800000">
            <a:off x="5833850" y="2936750"/>
            <a:ext cx="0" cy="89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>
            <a:stCxn id="95" idx="3"/>
            <a:endCxn id="93" idx="1"/>
          </p:cNvCxnSpPr>
          <p:nvPr/>
        </p:nvCxnSpPr>
        <p:spPr>
          <a:xfrm>
            <a:off x="3931200" y="1988625"/>
            <a:ext cx="60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11" name="Google Shape;111;p16"/>
          <p:cNvCxnSpPr>
            <a:stCxn id="93" idx="3"/>
          </p:cNvCxnSpPr>
          <p:nvPr/>
        </p:nvCxnSpPr>
        <p:spPr>
          <a:xfrm>
            <a:off x="5033034" y="1988622"/>
            <a:ext cx="29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pic>
        <p:nvPicPr>
          <p:cNvPr id="112" name="Google Shape;11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8841" y="4382941"/>
            <a:ext cx="339175" cy="3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6378625" y="1275425"/>
            <a:ext cx="885600" cy="8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EC2 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6316" y="3166553"/>
            <a:ext cx="2994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05800" y="553674"/>
            <a:ext cx="339175" cy="3446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3045588" y="1243363"/>
            <a:ext cx="19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51C75"/>
                </a:solidFill>
              </a:rPr>
              <a:t>Frontend</a:t>
            </a:r>
            <a:endParaRPr>
              <a:solidFill>
                <a:srgbClr val="351C75"/>
              </a:solidFill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7307872" y="1988622"/>
            <a:ext cx="29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8" name="Google Shape;118;p16"/>
          <p:cNvSpPr txBox="1"/>
          <p:nvPr/>
        </p:nvSpPr>
        <p:spPr>
          <a:xfrm>
            <a:off x="5326188" y="212188"/>
            <a:ext cx="19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51C75"/>
                </a:solidFill>
              </a:rPr>
              <a:t>Backend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440075" y="23522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2954775" y="496175"/>
            <a:ext cx="4560300" cy="3077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VPC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326200" y="605700"/>
            <a:ext cx="2109300" cy="2477400"/>
          </a:xfrm>
          <a:prstGeom prst="rect">
            <a:avLst/>
          </a:prstGeom>
          <a:solidFill>
            <a:srgbClr val="ED71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EKS (Elastic Kubernetes Service)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311700" y="212200"/>
            <a:ext cx="24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- </a:t>
            </a:r>
            <a:r>
              <a:rPr lang="zh-TW">
                <a:solidFill>
                  <a:srgbClr val="0000FF"/>
                </a:solidFill>
              </a:rPr>
              <a:t>資料儲存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650900" y="1592825"/>
            <a:ext cx="1181400" cy="924000"/>
          </a:xfrm>
          <a:prstGeom prst="rect">
            <a:avLst/>
          </a:prstGeom>
          <a:solidFill>
            <a:srgbClr val="7AA1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S3 </a:t>
            </a:r>
            <a:r>
              <a:rPr lang="zh-TW"/>
              <a:t>(Simple Storage Service)</a:t>
            </a:r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5423550" y="1275425"/>
            <a:ext cx="885600" cy="1673300"/>
            <a:chOff x="5728350" y="1275425"/>
            <a:chExt cx="885600" cy="1673300"/>
          </a:xfrm>
        </p:grpSpPr>
        <p:sp>
          <p:nvSpPr>
            <p:cNvPr id="130" name="Google Shape;130;p17"/>
            <p:cNvSpPr/>
            <p:nvPr/>
          </p:nvSpPr>
          <p:spPr>
            <a:xfrm>
              <a:off x="5728350" y="2142925"/>
              <a:ext cx="885600" cy="80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EC2 </a:t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728350" y="1275425"/>
              <a:ext cx="885600" cy="80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EC2 in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k8s AMI</a:t>
              </a:r>
              <a:endParaRPr/>
            </a:p>
          </p:txBody>
        </p:sp>
      </p:grp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009" y="1741609"/>
            <a:ext cx="494025" cy="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3045600" y="1585725"/>
            <a:ext cx="885600" cy="8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EC2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00" y="1502975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736100" y="2503175"/>
            <a:ext cx="67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Users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3125" y="2156375"/>
            <a:ext cx="339175" cy="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6337" y="632500"/>
            <a:ext cx="339175" cy="3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3911738" y="2426963"/>
            <a:ext cx="192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ALB (Application Load Balancer)</a:t>
            </a:r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731000" y="1988625"/>
            <a:ext cx="131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40" name="Google Shape;140;p17"/>
          <p:cNvCxnSpPr>
            <a:stCxn id="133" idx="3"/>
            <a:endCxn id="132" idx="1"/>
          </p:cNvCxnSpPr>
          <p:nvPr/>
        </p:nvCxnSpPr>
        <p:spPr>
          <a:xfrm>
            <a:off x="3931200" y="1988625"/>
            <a:ext cx="60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41" name="Google Shape;141;p17"/>
          <p:cNvCxnSpPr>
            <a:stCxn id="132" idx="3"/>
          </p:cNvCxnSpPr>
          <p:nvPr/>
        </p:nvCxnSpPr>
        <p:spPr>
          <a:xfrm>
            <a:off x="5033034" y="1988622"/>
            <a:ext cx="29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2" name="Google Shape;142;p17"/>
          <p:cNvSpPr/>
          <p:nvPr/>
        </p:nvSpPr>
        <p:spPr>
          <a:xfrm>
            <a:off x="6378625" y="1275425"/>
            <a:ext cx="885600" cy="8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EC2 </a:t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5800" y="553674"/>
            <a:ext cx="339175" cy="34464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3045588" y="1243363"/>
            <a:ext cx="19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51C75"/>
                </a:solidFill>
              </a:rPr>
              <a:t>Frontend</a:t>
            </a:r>
            <a:endParaRPr>
              <a:solidFill>
                <a:srgbClr val="351C75"/>
              </a:solidFill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7307872" y="1988622"/>
            <a:ext cx="29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6" name="Google Shape;146;p17"/>
          <p:cNvSpPr txBox="1"/>
          <p:nvPr/>
        </p:nvSpPr>
        <p:spPr>
          <a:xfrm>
            <a:off x="5326188" y="212188"/>
            <a:ext cx="19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51C75"/>
                </a:solidFill>
              </a:rPr>
              <a:t>Backend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440075" y="23522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7413150" y="3910650"/>
            <a:ext cx="1530900" cy="415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儲存全部的資料</a:t>
            </a:r>
            <a:endParaRPr sz="1500"/>
          </a:p>
        </p:txBody>
      </p:sp>
      <p:sp>
        <p:nvSpPr>
          <p:cNvPr id="149" name="Google Shape;149;p17"/>
          <p:cNvSpPr txBox="1"/>
          <p:nvPr/>
        </p:nvSpPr>
        <p:spPr>
          <a:xfrm>
            <a:off x="5423550" y="3910650"/>
            <a:ext cx="1530900" cy="646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每台後端可各自緩存60%的資料</a:t>
            </a:r>
            <a:endParaRPr sz="1500"/>
          </a:p>
        </p:txBody>
      </p:sp>
      <p:cxnSp>
        <p:nvCxnSpPr>
          <p:cNvPr id="150" name="Google Shape;150;p17"/>
          <p:cNvCxnSpPr>
            <a:endCxn id="138" idx="3"/>
          </p:cNvCxnSpPr>
          <p:nvPr/>
        </p:nvCxnSpPr>
        <p:spPr>
          <a:xfrm rot="10800000">
            <a:off x="5833838" y="2734763"/>
            <a:ext cx="0" cy="110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7"/>
          <p:cNvCxnSpPr/>
          <p:nvPr/>
        </p:nvCxnSpPr>
        <p:spPr>
          <a:xfrm rot="10800000">
            <a:off x="8340925" y="2557188"/>
            <a:ext cx="0" cy="131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2954775" y="496175"/>
            <a:ext cx="4560300" cy="3077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VPC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5326200" y="3116150"/>
            <a:ext cx="2109300" cy="400200"/>
          </a:xfrm>
          <a:prstGeom prst="rect">
            <a:avLst/>
          </a:prstGeom>
          <a:solidFill>
            <a:srgbClr val="E7157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Cloudwatch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311700" y="212200"/>
            <a:ext cx="24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</a:t>
            </a:r>
            <a:br>
              <a:rPr lang="zh-TW"/>
            </a:br>
            <a:r>
              <a:rPr lang="zh-TW"/>
              <a:t> - </a:t>
            </a:r>
            <a:r>
              <a:rPr lang="zh-TW">
                <a:solidFill>
                  <a:srgbClr val="0000FF"/>
                </a:solidFill>
              </a:rPr>
              <a:t>服務請求流程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410075" y="3834750"/>
            <a:ext cx="2867700" cy="924000"/>
          </a:xfrm>
          <a:prstGeom prst="rect">
            <a:avLst/>
          </a:prstGeom>
          <a:solidFill>
            <a:srgbClr val="ED71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ECR (Elastic Container Registry)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790475" y="4162825"/>
            <a:ext cx="1300800" cy="259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Frontend image</a:t>
            </a:r>
            <a:endParaRPr sz="1200"/>
          </a:p>
        </p:txBody>
      </p:sp>
      <p:sp>
        <p:nvSpPr>
          <p:cNvPr id="162" name="Google Shape;162;p18"/>
          <p:cNvSpPr/>
          <p:nvPr/>
        </p:nvSpPr>
        <p:spPr>
          <a:xfrm>
            <a:off x="3790475" y="4422625"/>
            <a:ext cx="1300800" cy="259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Backend image</a:t>
            </a:r>
            <a:endParaRPr sz="12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0" y="1502975"/>
            <a:ext cx="924000" cy="9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736100" y="2503175"/>
            <a:ext cx="67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Users</a:t>
            </a:r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7650900" y="1592825"/>
            <a:ext cx="1181400" cy="924000"/>
            <a:chOff x="7650900" y="1592825"/>
            <a:chExt cx="1181400" cy="924000"/>
          </a:xfrm>
        </p:grpSpPr>
        <p:sp>
          <p:nvSpPr>
            <p:cNvPr id="166" name="Google Shape;166;p18"/>
            <p:cNvSpPr/>
            <p:nvPr/>
          </p:nvSpPr>
          <p:spPr>
            <a:xfrm>
              <a:off x="7650900" y="1592825"/>
              <a:ext cx="1181400" cy="924000"/>
            </a:xfrm>
            <a:prstGeom prst="rect">
              <a:avLst/>
            </a:prstGeom>
            <a:solidFill>
              <a:srgbClr val="7AA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S3 </a:t>
              </a:r>
              <a:r>
                <a:rPr lang="zh-TW"/>
                <a:t>(Simple Storage Service)</a:t>
              </a:r>
              <a:endParaRPr/>
            </a:p>
          </p:txBody>
        </p:sp>
        <p:pic>
          <p:nvPicPr>
            <p:cNvPr id="167" name="Google Shape;16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93125" y="2156375"/>
              <a:ext cx="339175" cy="339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8"/>
          <p:cNvGrpSpPr/>
          <p:nvPr/>
        </p:nvGrpSpPr>
        <p:grpSpPr>
          <a:xfrm>
            <a:off x="3911738" y="1741609"/>
            <a:ext cx="1922100" cy="1300953"/>
            <a:chOff x="3911738" y="1741609"/>
            <a:chExt cx="1922100" cy="1300953"/>
          </a:xfrm>
        </p:grpSpPr>
        <p:pic>
          <p:nvPicPr>
            <p:cNvPr id="169" name="Google Shape;16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39009" y="1741609"/>
              <a:ext cx="494025" cy="494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8"/>
            <p:cNvSpPr txBox="1"/>
            <p:nvPr/>
          </p:nvSpPr>
          <p:spPr>
            <a:xfrm>
              <a:off x="3911738" y="2426963"/>
              <a:ext cx="192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ALB (Application Load Balancer)</a:t>
              </a:r>
              <a:endParaRPr/>
            </a:p>
          </p:txBody>
        </p:sp>
      </p:grpSp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25" y="3985575"/>
            <a:ext cx="339174" cy="33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3000" y="3644873"/>
            <a:ext cx="339175" cy="34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246650" y="4324750"/>
            <a:ext cx="19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Packed source code</a:t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1631600" y="4155163"/>
            <a:ext cx="167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1731000" y="1988625"/>
            <a:ext cx="131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76" name="Google Shape;176;p18"/>
          <p:cNvCxnSpPr/>
          <p:nvPr/>
        </p:nvCxnSpPr>
        <p:spPr>
          <a:xfrm rot="10800000">
            <a:off x="3730775" y="2558950"/>
            <a:ext cx="0" cy="125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8"/>
          <p:cNvCxnSpPr>
            <a:stCxn id="178" idx="3"/>
            <a:endCxn id="169" idx="1"/>
          </p:cNvCxnSpPr>
          <p:nvPr/>
        </p:nvCxnSpPr>
        <p:spPr>
          <a:xfrm>
            <a:off x="3931200" y="1988625"/>
            <a:ext cx="60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79" name="Google Shape;179;p18"/>
          <p:cNvCxnSpPr>
            <a:stCxn id="169" idx="3"/>
          </p:cNvCxnSpPr>
          <p:nvPr/>
        </p:nvCxnSpPr>
        <p:spPr>
          <a:xfrm>
            <a:off x="5033034" y="1988622"/>
            <a:ext cx="29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pic>
        <p:nvPicPr>
          <p:cNvPr id="180" name="Google Shape;18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8841" y="4382941"/>
            <a:ext cx="339175" cy="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6316" y="3166553"/>
            <a:ext cx="2994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05800" y="553674"/>
            <a:ext cx="339175" cy="3446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8"/>
          <p:cNvGrpSpPr/>
          <p:nvPr/>
        </p:nvGrpSpPr>
        <p:grpSpPr>
          <a:xfrm>
            <a:off x="3045594" y="1243375"/>
            <a:ext cx="1036200" cy="1148150"/>
            <a:chOff x="3045594" y="1243375"/>
            <a:chExt cx="1036200" cy="1148150"/>
          </a:xfrm>
        </p:grpSpPr>
        <p:sp>
          <p:nvSpPr>
            <p:cNvPr id="178" name="Google Shape;178;p18"/>
            <p:cNvSpPr/>
            <p:nvPr/>
          </p:nvSpPr>
          <p:spPr>
            <a:xfrm>
              <a:off x="3045600" y="1585725"/>
              <a:ext cx="885600" cy="80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EC2</a:t>
              </a:r>
              <a:endParaRPr/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3045594" y="1243375"/>
              <a:ext cx="103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351C75"/>
                  </a:solidFill>
                </a:rPr>
                <a:t>Frontend</a:t>
              </a:r>
              <a:endParaRPr>
                <a:solidFill>
                  <a:srgbClr val="351C75"/>
                </a:solidFill>
              </a:endParaRPr>
            </a:p>
          </p:txBody>
        </p:sp>
      </p:grpSp>
      <p:grpSp>
        <p:nvGrpSpPr>
          <p:cNvPr id="185" name="Google Shape;185;p18"/>
          <p:cNvGrpSpPr/>
          <p:nvPr/>
        </p:nvGrpSpPr>
        <p:grpSpPr>
          <a:xfrm>
            <a:off x="5326188" y="212188"/>
            <a:ext cx="2109312" cy="2843963"/>
            <a:chOff x="5326188" y="212188"/>
            <a:chExt cx="2109312" cy="2843963"/>
          </a:xfrm>
        </p:grpSpPr>
        <p:grpSp>
          <p:nvGrpSpPr>
            <p:cNvPr id="186" name="Google Shape;186;p18"/>
            <p:cNvGrpSpPr/>
            <p:nvPr/>
          </p:nvGrpSpPr>
          <p:grpSpPr>
            <a:xfrm>
              <a:off x="5326188" y="578750"/>
              <a:ext cx="2109312" cy="2477400"/>
              <a:chOff x="5326200" y="605700"/>
              <a:chExt cx="2109312" cy="2477400"/>
            </a:xfrm>
          </p:grpSpPr>
          <p:sp>
            <p:nvSpPr>
              <p:cNvPr id="187" name="Google Shape;187;p18"/>
              <p:cNvSpPr/>
              <p:nvPr/>
            </p:nvSpPr>
            <p:spPr>
              <a:xfrm>
                <a:off x="5326200" y="605700"/>
                <a:ext cx="2109300" cy="2477400"/>
              </a:xfrm>
              <a:prstGeom prst="rect">
                <a:avLst/>
              </a:prstGeom>
              <a:solidFill>
                <a:srgbClr val="ED710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EKS (Elastic Kubernetes Service)</a:t>
                </a:r>
                <a:endParaRPr/>
              </a:p>
            </p:txBody>
          </p:sp>
          <p:pic>
            <p:nvPicPr>
              <p:cNvPr id="188" name="Google Shape;188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7096337" y="632500"/>
                <a:ext cx="339175" cy="339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9" name="Google Shape;189;p18"/>
            <p:cNvSpPr txBox="1"/>
            <p:nvPr/>
          </p:nvSpPr>
          <p:spPr>
            <a:xfrm>
              <a:off x="5326188" y="212188"/>
              <a:ext cx="192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351C75"/>
                  </a:solidFill>
                </a:rPr>
                <a:t>Backend</a:t>
              </a:r>
              <a:endParaRPr>
                <a:solidFill>
                  <a:srgbClr val="351C75"/>
                </a:solidFill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5399813" y="1260950"/>
            <a:ext cx="1840675" cy="1673300"/>
            <a:chOff x="5423550" y="1275425"/>
            <a:chExt cx="1840675" cy="1673300"/>
          </a:xfrm>
        </p:grpSpPr>
        <p:sp>
          <p:nvSpPr>
            <p:cNvPr id="191" name="Google Shape;191;p18"/>
            <p:cNvSpPr/>
            <p:nvPr/>
          </p:nvSpPr>
          <p:spPr>
            <a:xfrm>
              <a:off x="6378625" y="1275425"/>
              <a:ext cx="885600" cy="80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EC2 </a:t>
              </a:r>
              <a:endParaRPr/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6440075" y="2352275"/>
              <a:ext cx="60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…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5423550" y="2142925"/>
              <a:ext cx="885600" cy="80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EC2 </a:t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5423550" y="1275425"/>
              <a:ext cx="885600" cy="80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EC2 in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k8s AMI</a:t>
              </a:r>
              <a:endParaRPr/>
            </a:p>
          </p:txBody>
        </p:sp>
      </p:grpSp>
      <p:cxnSp>
        <p:nvCxnSpPr>
          <p:cNvPr id="195" name="Google Shape;195;p18"/>
          <p:cNvCxnSpPr/>
          <p:nvPr/>
        </p:nvCxnSpPr>
        <p:spPr>
          <a:xfrm rot="10800000">
            <a:off x="5833850" y="2936750"/>
            <a:ext cx="0" cy="89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8"/>
          <p:cNvCxnSpPr/>
          <p:nvPr/>
        </p:nvCxnSpPr>
        <p:spPr>
          <a:xfrm>
            <a:off x="7307872" y="1988622"/>
            <a:ext cx="29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311700" y="21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自動擴展規劃 1 - 瓶頸</a:t>
            </a: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1"/>
          </p:nvPr>
        </p:nvSpPr>
        <p:spPr>
          <a:xfrm>
            <a:off x="311700" y="934637"/>
            <a:ext cx="8520600" cy="3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實驗以找出瓶頸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實驗一: 測試</a:t>
            </a:r>
            <a:r>
              <a:rPr lang="zh-TW" u="sng">
                <a:solidFill>
                  <a:srgbClr val="0000FF"/>
                </a:solidFill>
              </a:rPr>
              <a:t>後端</a:t>
            </a:r>
            <a:r>
              <a:rPr lang="zh-TW"/>
              <a:t>至</a:t>
            </a:r>
            <a:r>
              <a:rPr lang="zh-TW" u="sng">
                <a:solidFill>
                  <a:srgbClr val="0000FF"/>
                </a:solidFill>
              </a:rPr>
              <a:t>aws S3</a:t>
            </a:r>
            <a:r>
              <a:rPr lang="zh-TW"/>
              <a:t>下載所有測試文本的時間 → </a:t>
            </a:r>
            <a:r>
              <a:rPr lang="zh-TW">
                <a:solidFill>
                  <a:srgbClr val="FF0000"/>
                </a:solidFill>
              </a:rPr>
              <a:t>6.7</a:t>
            </a:r>
            <a:r>
              <a:rPr lang="zh-TW"/>
              <a:t>  seconds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實驗二: 測試</a:t>
            </a:r>
            <a:r>
              <a:rPr lang="zh-TW" u="sng"/>
              <a:t>前端</a:t>
            </a:r>
            <a:r>
              <a:rPr lang="zh-TW"/>
              <a:t>至</a:t>
            </a:r>
            <a:r>
              <a:rPr lang="zh-TW" u="sng"/>
              <a:t>後端</a:t>
            </a:r>
            <a:r>
              <a:rPr lang="zh-TW"/>
              <a:t>下載所有測試文本的時間      → </a:t>
            </a:r>
            <a:r>
              <a:rPr lang="zh-TW">
                <a:solidFill>
                  <a:srgbClr val="FF0000"/>
                </a:solidFill>
              </a:rPr>
              <a:t>0.3</a:t>
            </a:r>
            <a:r>
              <a:rPr lang="zh-TW"/>
              <a:t>  seconds   (∵相同VPC)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很明顯的，系統瓶頸在實驗一。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問題: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觸發瓶頸的時機為何?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Answer: 從實驗結果推論，當下載請求不斷發送時，會堆積在與S3資料庫的連線上。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200"/>
              </a:spcAft>
              <a:buSzPts val="1400"/>
              <a:buChar char="○"/>
            </a:pPr>
            <a:r>
              <a:rPr lang="zh-TW"/>
              <a:t>Solution: 我們為</a:t>
            </a:r>
            <a:r>
              <a:rPr lang="zh-TW">
                <a:solidFill>
                  <a:srgbClr val="0000FF"/>
                </a:solidFill>
              </a:rPr>
              <a:t>後端</a:t>
            </a:r>
            <a:r>
              <a:rPr lang="zh-TW"/>
              <a:t>加上</a:t>
            </a:r>
            <a:r>
              <a:rPr lang="zh-TW">
                <a:solidFill>
                  <a:srgbClr val="0000FF"/>
                </a:solidFill>
              </a:rPr>
              <a:t>本地緩存機制(local cache)</a:t>
            </a:r>
            <a:r>
              <a:rPr lang="zh-TW"/>
              <a:t>，讓後端可以緩存60%的資料。</a:t>
            </a:r>
            <a:br>
              <a:rPr lang="zh-TW"/>
            </a:br>
            <a:r>
              <a:rPr lang="zh-TW"/>
              <a:t>               當緩存文件數量超過60%，會自動刪除最舊的文件。</a:t>
            </a:r>
            <a:br>
              <a:rPr lang="zh-TW"/>
            </a:br>
            <a:r>
              <a:rPr lang="zh-TW"/>
              <a:t>               可以額外設定不能被刪除的重要檔案。</a:t>
            </a: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311700" y="21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自動擴展規劃 2 - 處理瓶頸 &amp; 壓力測試</a:t>
            </a:r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311700" y="934637"/>
            <a:ext cx="8520600" cy="3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zh-TW">
                <a:solidFill>
                  <a:srgbClr val="0000FF"/>
                </a:solidFill>
              </a:rPr>
              <a:t>壓力測試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設定: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為後端的 AutoScaling Group 加入 Application Load Balancer。並監聽請求數量。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若每台後端的</a:t>
            </a:r>
            <a:r>
              <a:rPr lang="zh-TW">
                <a:solidFill>
                  <a:srgbClr val="0000FF"/>
                </a:solidFill>
              </a:rPr>
              <a:t>每秒請求數量 &gt;= 0.3</a:t>
            </a:r>
            <a:r>
              <a:rPr lang="zh-TW"/>
              <a:t>，則 Scale-out 一台 EC2。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Demo: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模擬使用者的行為，</a:t>
            </a:r>
            <a:r>
              <a:rPr lang="zh-TW">
                <a:solidFill>
                  <a:srgbClr val="0000FF"/>
                </a:solidFill>
              </a:rPr>
              <a:t>隨機發出瀏覽、下載的請求</a:t>
            </a:r>
            <a:r>
              <a:rPr lang="zh-TW"/>
              <a:t>，連續發100次後休息0.1秒。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觀察後端是否能順利 AutoScale。如影片。</a:t>
            </a: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311700" y="21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實作時遭遇的困難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1"/>
          </p:nvPr>
        </p:nvSpPr>
        <p:spPr>
          <a:xfrm>
            <a:off x="311700" y="934624"/>
            <a:ext cx="8520600" cy="3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zh-TW">
                <a:solidFill>
                  <a:srgbClr val="0000FF"/>
                </a:solidFill>
              </a:rPr>
              <a:t>Docker Container 打包歷時太久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解決方案: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更改成 Python 的 image，而非 Ubuntu image，藉此減少額外套件的安裝。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將 aws configure 工具，改為使用 ENV 環境變數。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zh-TW">
                <a:solidFill>
                  <a:srgbClr val="0000FF"/>
                </a:solidFill>
              </a:rPr>
              <a:t>EKS (Elastic Kubernetes Service) 無法使用客製化的 EC2 快照作為 image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解決方案: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使用 Amazon 官方提供的 EKS Linux image，讓 scale-out 的新機器能加入 NodeGroup。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依格式撰寫啟動範本的腳本，在官方 image 中部屬並執行我們後端的容器服務。</a:t>
            </a:r>
            <a:br>
              <a:rPr lang="zh-TW" sz="1400"/>
            </a:br>
            <a:r>
              <a:rPr lang="zh-TW" sz="1400"/>
              <a:t>(腳本難撰寫，從原先 5 行指令 =&gt; 30行)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l="24441" t="62410" r="51003" b="17823"/>
          <a:stretch/>
        </p:blipFill>
        <p:spPr>
          <a:xfrm>
            <a:off x="2880650" y="3924550"/>
            <a:ext cx="2245275" cy="707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625" y="3499675"/>
            <a:ext cx="2659926" cy="1557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0" name="Google Shape;220;p21"/>
          <p:cNvSpPr txBox="1"/>
          <p:nvPr/>
        </p:nvSpPr>
        <p:spPr>
          <a:xfrm>
            <a:off x="2548450" y="3852150"/>
            <a:ext cx="43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9900"/>
                </a:solidFill>
              </a:rPr>
              <a:t>(1)</a:t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4954100" y="3435750"/>
            <a:ext cx="43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9900"/>
                </a:solidFill>
              </a:rPr>
              <a:t>(2)</a:t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762</Words>
  <Application>Microsoft Office PowerPoint</Application>
  <PresentationFormat>如螢幕大小 (16:9)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分散式期末專案</vt:lpstr>
      <vt:lpstr>PowerPoint 簡報</vt:lpstr>
      <vt:lpstr>系統功能</vt:lpstr>
      <vt:lpstr>系統架構</vt:lpstr>
      <vt:lpstr>系統架構  - 資料儲存</vt:lpstr>
      <vt:lpstr>系統架構  - 服務請求流程</vt:lpstr>
      <vt:lpstr>自動擴展規劃 1 - 瓶頸</vt:lpstr>
      <vt:lpstr>自動擴展規劃 2 - 處理瓶頸 &amp; 壓力測試</vt:lpstr>
      <vt:lpstr>實作時遭遇的困難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分散式期末專案</dc:title>
  <cp:lastModifiedBy>weber</cp:lastModifiedBy>
  <cp:revision>4</cp:revision>
  <dcterms:modified xsi:type="dcterms:W3CDTF">2023-06-08T05:17:44Z</dcterms:modified>
</cp:coreProperties>
</file>