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7" r:id="rId4"/>
    <p:sldId id="272" r:id="rId5"/>
    <p:sldId id="260" r:id="rId6"/>
    <p:sldId id="261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18/09/2020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Comienza la segunda sesión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Copiamos el código de empleado de la sesión 2 y dividimos el código en ficheros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06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las constantes con el SUELDO_BASE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21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este método no práctico. Pues no es automático.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4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Ejercicio alumnos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02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50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sz="2400" b="1" dirty="0">
              <a:solidFill>
                <a:srgbClr val="FF000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Herencia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Poliformismo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Constantes de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FF0000"/>
                </a:solidFill>
              </a:rPr>
              <a:t>Keyword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static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3D30-F96B-4427-A9F4-EF6C87D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2B6B1-AE6D-42F9-A960-101F740367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3063" y="2133600"/>
            <a:ext cx="11450781" cy="3886200"/>
          </a:xfrm>
        </p:spPr>
        <p:txBody>
          <a:bodyPr/>
          <a:lstStyle/>
          <a:p>
            <a:r>
              <a:rPr lang="es-ES" dirty="0"/>
              <a:t>El concepto</a:t>
            </a:r>
            <a:r>
              <a:rPr lang="es-ES" baseline="0" dirty="0"/>
              <a:t> de </a:t>
            </a:r>
            <a:r>
              <a:rPr lang="es-ES" b="1" baseline="0" dirty="0" err="1"/>
              <a:t>Modularización</a:t>
            </a:r>
            <a:r>
              <a:rPr lang="es-ES" baseline="0" dirty="0"/>
              <a:t> como su nombre indica consiste en dividir un programa en módulos que puedan compilarse por separado, sin embargo mantendrán conexiones con otros módulos.</a:t>
            </a:r>
            <a:endParaRPr lang="es-ES" b="1" baseline="0" dirty="0"/>
          </a:p>
          <a:p>
            <a:r>
              <a:rPr lang="es-ES" dirty="0"/>
              <a:t>Principios</a:t>
            </a:r>
            <a:endParaRPr lang="es-ES" b="1" dirty="0"/>
          </a:p>
          <a:p>
            <a:pPr lvl="1"/>
            <a:r>
              <a:rPr lang="es-ES" b="1" dirty="0"/>
              <a:t>Capacidad de descomponer un problema complejo</a:t>
            </a:r>
            <a:br>
              <a:rPr lang="es-ES" b="1" dirty="0"/>
            </a:br>
            <a:r>
              <a:rPr lang="es-ES" dirty="0"/>
              <a:t>Divide y vencerás</a:t>
            </a:r>
          </a:p>
          <a:p>
            <a:pPr lvl="1"/>
            <a:r>
              <a:rPr lang="es-ES" b="1" dirty="0"/>
              <a:t>Capacidad de componer a través de módulos</a:t>
            </a:r>
            <a:br>
              <a:rPr lang="es-ES" b="1" dirty="0"/>
            </a:br>
            <a:r>
              <a:rPr lang="es-ES" dirty="0"/>
              <a:t>Posibilidad de componer el programa desde los problemas más pequeños</a:t>
            </a:r>
            <a:endParaRPr lang="es-ES" b="1" dirty="0"/>
          </a:p>
          <a:p>
            <a:pPr lvl="1"/>
            <a:r>
              <a:rPr lang="es-ES" b="1" dirty="0"/>
              <a:t>Comprensión de sistema en partes</a:t>
            </a:r>
            <a:br>
              <a:rPr lang="es-ES" b="1" dirty="0"/>
            </a:br>
            <a:r>
              <a:rPr lang="es-ES" dirty="0"/>
              <a:t>El tener separada cada parte separada nos ayuda a un mejor entendimiento del código y del sistema</a:t>
            </a:r>
          </a:p>
        </p:txBody>
      </p:sp>
    </p:spTree>
    <p:extLst>
      <p:ext uri="{BB962C8B-B14F-4D97-AF65-F5344CB8AC3E}">
        <p14:creationId xmlns:p14="http://schemas.microsoft.com/office/powerpoint/2010/main" val="10817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4A4CF2-8857-48A6-BE1F-4A98FDD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8E874F-E43A-493C-99AE-49E6022E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274" y="3530129"/>
            <a:ext cx="9530338" cy="2039398"/>
          </a:xfrm>
        </p:spPr>
        <p:txBody>
          <a:bodyPr>
            <a:no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«Programe pensando en quien mantendrá el código»</a:t>
            </a:r>
          </a:p>
        </p:txBody>
      </p:sp>
    </p:spTree>
    <p:extLst>
      <p:ext uri="{BB962C8B-B14F-4D97-AF65-F5344CB8AC3E}">
        <p14:creationId xmlns:p14="http://schemas.microsoft.com/office/powerpoint/2010/main" val="36064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02884" cy="566202"/>
          </a:xfrm>
        </p:spPr>
        <p:txBody>
          <a:bodyPr>
            <a:normAutofit fontScale="90000"/>
          </a:bodyPr>
          <a:lstStyle/>
          <a:p>
            <a:r>
              <a:rPr lang="es-ES" dirty="0"/>
              <a:t>Constantes de clase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CA0F3F-51F8-4351-9504-BCA6D649EE36}"/>
              </a:ext>
            </a:extLst>
          </p:cNvPr>
          <p:cNvSpPr txBox="1"/>
          <p:nvPr/>
        </p:nvSpPr>
        <p:spPr>
          <a:xfrm>
            <a:off x="696192" y="1190312"/>
            <a:ext cx="987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vimos con anterioridad las constantes son espacios de memoria donde almacenamos datos pero que no se pueden modificar. Veamos las particularidades de las variables de clase: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DD36A-2A99-4A08-A5AE-BBEA761AA964}"/>
              </a:ext>
            </a:extLst>
          </p:cNvPr>
          <p:cNvSpPr txBox="1"/>
          <p:nvPr/>
        </p:nvSpPr>
        <p:spPr>
          <a:xfrm>
            <a:off x="696192" y="2172700"/>
            <a:ext cx="1105780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</a:t>
            </a:r>
            <a:r>
              <a:rPr lang="es-ES" b="1" dirty="0"/>
              <a:t>constantes de clase </a:t>
            </a:r>
            <a:r>
              <a:rPr lang="es-ES" dirty="0"/>
              <a:t>se declaran e inicializan al mismo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</a:t>
            </a:r>
            <a:r>
              <a:rPr lang="es-ES" b="1" dirty="0"/>
              <a:t>constante de clase </a:t>
            </a:r>
            <a:r>
              <a:rPr lang="es-ES" dirty="0"/>
              <a:t>por defecto es </a:t>
            </a:r>
            <a:r>
              <a:rPr lang="es-ES" b="1" dirty="0"/>
              <a:t>pública</a:t>
            </a:r>
            <a:r>
              <a:rPr lang="es-ES" dirty="0"/>
              <a:t> y al contrario que las </a:t>
            </a:r>
            <a:r>
              <a:rPr lang="es-ES" b="1" dirty="0"/>
              <a:t>variables de clase </a:t>
            </a:r>
            <a:r>
              <a:rPr lang="es-ES" dirty="0"/>
              <a:t>no necesitan utilizar la palabra reservada </a:t>
            </a:r>
            <a:r>
              <a:rPr lang="es-ES" b="1" dirty="0" err="1"/>
              <a:t>public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Como las </a:t>
            </a:r>
            <a:r>
              <a:rPr lang="es-ES" b="1" dirty="0"/>
              <a:t>constantes</a:t>
            </a:r>
            <a:r>
              <a:rPr lang="es-ES" dirty="0"/>
              <a:t> </a:t>
            </a:r>
            <a:r>
              <a:rPr lang="es-ES" u="sng" dirty="0"/>
              <a:t>no se pueden modificar </a:t>
            </a:r>
            <a:r>
              <a:rPr lang="es-ES" dirty="0"/>
              <a:t>afectan al conjunto de los </a:t>
            </a:r>
            <a:r>
              <a:rPr lang="es-ES" b="1" dirty="0"/>
              <a:t>objetos instanciados</a:t>
            </a:r>
            <a:r>
              <a:rPr lang="es-ES" dirty="0"/>
              <a:t>, por tanto a la </a:t>
            </a:r>
            <a:r>
              <a:rPr lang="es-ES" b="1" dirty="0"/>
              <a:t>clase</a:t>
            </a:r>
            <a:r>
              <a:rPr lang="es-ES" dirty="0"/>
              <a:t> misma. Por este motivo para acceder a ellos no se utiliza la </a:t>
            </a:r>
            <a:r>
              <a:rPr lang="es-ES" dirty="0">
                <a:solidFill>
                  <a:srgbClr val="FF0000"/>
                </a:solidFill>
              </a:rPr>
              <a:t>nomenclatura del punto</a:t>
            </a:r>
            <a:r>
              <a:rPr lang="es-ES" dirty="0"/>
              <a:t>, en su lugar “</a:t>
            </a:r>
            <a:r>
              <a:rPr lang="es-ES" dirty="0">
                <a:solidFill>
                  <a:srgbClr val="FF0000"/>
                </a:solidFill>
              </a:rPr>
              <a:t>::</a:t>
            </a:r>
            <a:r>
              <a:rPr lang="es-ES" dirty="0"/>
              <a:t>”, y tampoco </a:t>
            </a:r>
            <a:r>
              <a:rPr lang="es-ES" dirty="0">
                <a:solidFill>
                  <a:srgbClr val="FF0000"/>
                </a:solidFill>
              </a:rPr>
              <a:t>$</a:t>
            </a:r>
            <a:r>
              <a:rPr lang="es-ES" dirty="0" err="1">
                <a:solidFill>
                  <a:srgbClr val="FF0000"/>
                </a:solidFill>
              </a:rPr>
              <a:t>this</a:t>
            </a:r>
            <a:r>
              <a:rPr lang="es-ES" dirty="0"/>
              <a:t>, en su lugar: </a:t>
            </a:r>
            <a:r>
              <a:rPr lang="es-ES" dirty="0" err="1">
                <a:solidFill>
                  <a:srgbClr val="FF0000"/>
                </a:solidFill>
              </a:rPr>
              <a:t>self</a:t>
            </a:r>
            <a:r>
              <a:rPr lang="es-ES" dirty="0"/>
              <a:t> o el propio </a:t>
            </a:r>
            <a:r>
              <a:rPr lang="es-ES" dirty="0">
                <a:solidFill>
                  <a:srgbClr val="FF0000"/>
                </a:solidFill>
              </a:rPr>
              <a:t>nombre de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No se pueden cargar en los métodos, ni tan siquiera en el </a:t>
            </a:r>
            <a:r>
              <a:rPr lang="es-ES" b="1" dirty="0">
                <a:solidFill>
                  <a:srgbClr val="FF0000"/>
                </a:solidFill>
              </a:rPr>
              <a:t>método constructor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F90CB8-A192-42EA-9E11-4F65A364CB86}"/>
              </a:ext>
            </a:extLst>
          </p:cNvPr>
          <p:cNvSpPr txBox="1"/>
          <p:nvPr/>
        </p:nvSpPr>
        <p:spPr>
          <a:xfrm>
            <a:off x="1137684" y="4412667"/>
            <a:ext cx="9654363" cy="224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400" dirty="0">
                <a:solidFill>
                  <a:srgbClr val="098658"/>
                </a:solidFill>
                <a:latin typeface="Consolas" panose="020B0609020204030204" pitchFamily="49" charset="0"/>
              </a:rPr>
              <a:t>3.1416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es necesari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o poner la palabra reservada 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//constantes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SUELDO_BASE 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e inicialización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0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Campos </a:t>
            </a:r>
            <a:r>
              <a:rPr lang="es-ES" dirty="0" err="1"/>
              <a:t>static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11127" y="1375876"/>
            <a:ext cx="9807144" cy="141653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atributos, propiedades o campos afectan a los objetos</a:t>
            </a:r>
          </a:p>
          <a:p>
            <a:r>
              <a:rPr lang="es-ES" dirty="0"/>
              <a:t>Un </a:t>
            </a:r>
            <a:r>
              <a:rPr lang="es-ES" b="1" dirty="0"/>
              <a:t>campo </a:t>
            </a:r>
            <a:r>
              <a:rPr lang="es-ES" b="1" dirty="0" err="1"/>
              <a:t>static</a:t>
            </a:r>
            <a:r>
              <a:rPr lang="es-ES" b="1" dirty="0"/>
              <a:t> </a:t>
            </a:r>
            <a:r>
              <a:rPr lang="es-ES" dirty="0"/>
              <a:t>afecta a la clase no al objeto</a:t>
            </a:r>
            <a:endParaRPr lang="es-ES" baseline="0" dirty="0"/>
          </a:p>
          <a:p>
            <a:r>
              <a:rPr lang="es-ES" b="1" baseline="0" dirty="0"/>
              <a:t>No hace falta ser instanciada</a:t>
            </a:r>
          </a:p>
          <a:p>
            <a:r>
              <a:rPr lang="es-ES" dirty="0"/>
              <a:t>Se accede a ellos a través del </a:t>
            </a:r>
            <a:r>
              <a:rPr lang="es-ES" b="1" dirty="0"/>
              <a:t>nombre de la clase </a:t>
            </a:r>
            <a:r>
              <a:rPr lang="es-ES" dirty="0"/>
              <a:t>o con la palabra reservada </a:t>
            </a:r>
            <a:r>
              <a:rPr lang="es-ES" b="1" dirty="0" err="1"/>
              <a:t>self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7251E6-A5B4-4D08-BC4B-C1E734BFBFA5}"/>
              </a:ext>
            </a:extLst>
          </p:cNvPr>
          <p:cNvSpPr txBox="1"/>
          <p:nvPr/>
        </p:nvSpPr>
        <p:spPr>
          <a:xfrm>
            <a:off x="744279" y="3094075"/>
            <a:ext cx="79345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//un número que identifica en el orden que creamos a los empleados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4C07E4-BF22-4F43-8573-3552384C2BA3}"/>
              </a:ext>
            </a:extLst>
          </p:cNvPr>
          <p:cNvSpPr txBox="1"/>
          <p:nvPr/>
        </p:nvSpPr>
        <p:spPr>
          <a:xfrm>
            <a:off x="5696090" y="4657235"/>
            <a:ext cx="5532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246CC3-DC00-4624-AC0A-AFDD8A56B656}"/>
              </a:ext>
            </a:extLst>
          </p:cNvPr>
          <p:cNvSpPr txBox="1"/>
          <p:nvPr/>
        </p:nvSpPr>
        <p:spPr>
          <a:xfrm>
            <a:off x="963878" y="4657235"/>
            <a:ext cx="469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'Xurxo'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1800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DB76F5B-E1B8-4BFF-9713-70B0D857DBC7}"/>
              </a:ext>
            </a:extLst>
          </p:cNvPr>
          <p:cNvGrpSpPr/>
          <p:nvPr/>
        </p:nvGrpSpPr>
        <p:grpSpPr>
          <a:xfrm>
            <a:off x="1300736" y="5351320"/>
            <a:ext cx="2169828" cy="1025766"/>
            <a:chOff x="1300736" y="5351320"/>
            <a:chExt cx="2169828" cy="1025766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49D1A8D-D559-4CA0-9D1D-92E9BA005D9E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59283CE-6C8F-4D9C-95B2-0023AA600BBF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DEF4B9A-CDDC-4B48-9C90-D9A5B3A434BC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BE7DF82-16F2-4694-8E8D-75335CC5AEA4}"/>
              </a:ext>
            </a:extLst>
          </p:cNvPr>
          <p:cNvGrpSpPr/>
          <p:nvPr/>
        </p:nvGrpSpPr>
        <p:grpSpPr>
          <a:xfrm>
            <a:off x="7059158" y="5327698"/>
            <a:ext cx="2169828" cy="1025766"/>
            <a:chOff x="1300736" y="5351320"/>
            <a:chExt cx="2169828" cy="1025766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E343F12-1A80-40D5-BE85-69D6B06D070F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82F58D7-F0D3-4FC4-9B48-85FA3E7DB901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1CD993A-B44C-436B-ACC1-BCD7BB1B27E0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EA00F34B-B020-40B1-89C5-39B0ECF60418}"/>
              </a:ext>
            </a:extLst>
          </p:cNvPr>
          <p:cNvSpPr/>
          <p:nvPr/>
        </p:nvSpPr>
        <p:spPr>
          <a:xfrm>
            <a:off x="2698818" y="5904169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565B9962-A474-4399-9BC4-124BD6980564}"/>
              </a:ext>
            </a:extLst>
          </p:cNvPr>
          <p:cNvSpPr/>
          <p:nvPr/>
        </p:nvSpPr>
        <p:spPr>
          <a:xfrm>
            <a:off x="7776509" y="5911628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izquierda y derecha 22">
            <a:extLst>
              <a:ext uri="{FF2B5EF4-FFF2-40B4-BE49-F238E27FC236}">
                <a16:creationId xmlns:a16="http://schemas.microsoft.com/office/drawing/2014/main" id="{2BEE3D0F-B16C-4F3F-9A9C-32CE8B14FA3A}"/>
              </a:ext>
            </a:extLst>
          </p:cNvPr>
          <p:cNvSpPr/>
          <p:nvPr/>
        </p:nvSpPr>
        <p:spPr>
          <a:xfrm>
            <a:off x="3977815" y="5622774"/>
            <a:ext cx="2680855" cy="1072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El orden de entrada tendría que ser automático</a:t>
            </a:r>
          </a:p>
        </p:txBody>
      </p:sp>
    </p:spTree>
    <p:extLst>
      <p:ext uri="{BB962C8B-B14F-4D97-AF65-F5344CB8AC3E}">
        <p14:creationId xmlns:p14="http://schemas.microsoft.com/office/powerpoint/2010/main" val="32217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D26FC-4329-45BA-AFB8-2989BCEF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69AA9A-0065-4D90-B89D-ECBD984D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78" y="1485900"/>
            <a:ext cx="2810416" cy="19985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90FF52-C26C-4A5D-9A3A-FF85A7272D88}"/>
              </a:ext>
            </a:extLst>
          </p:cNvPr>
          <p:cNvSpPr txBox="1"/>
          <p:nvPr/>
        </p:nvSpPr>
        <p:spPr>
          <a:xfrm>
            <a:off x="2140527" y="4270664"/>
            <a:ext cx="802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Manipula el ejercicio anterior para que te diga siempre cuál es el número total de empleados utilizando la palabra reservada </a:t>
            </a:r>
            <a:r>
              <a:rPr lang="es-ES" dirty="0" err="1"/>
              <a:t>static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61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3B24F2-74A1-417B-BA44-1D9293EC9186}"/>
              </a:ext>
            </a:extLst>
          </p:cNvPr>
          <p:cNvSpPr txBox="1"/>
          <p:nvPr/>
        </p:nvSpPr>
        <p:spPr>
          <a:xfrm>
            <a:off x="1101437" y="1306119"/>
            <a:ext cx="10505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effectLst/>
                <a:latin typeface="Courier New" panose="02070309020205020404" pitchFamily="49" charset="0"/>
              </a:rPr>
              <a:t>Realizaremos una clase llamada </a:t>
            </a:r>
            <a:r>
              <a:rPr lang="es-ES" b="1" dirty="0">
                <a:effectLst/>
                <a:latin typeface="Courier New" panose="02070309020205020404" pitchFamily="49" charset="0"/>
              </a:rPr>
              <a:t>Persona</a:t>
            </a:r>
            <a:r>
              <a:rPr lang="es-ES" dirty="0">
                <a:effectLst/>
                <a:latin typeface="Courier New" panose="02070309020205020404" pitchFamily="49" charset="0"/>
              </a:rPr>
              <a:t> que tendrán los atributos (</a:t>
            </a:r>
            <a:r>
              <a:rPr lang="es-ES" b="1" dirty="0">
                <a:effectLst/>
                <a:latin typeface="Courier New" panose="02070309020205020404" pitchFamily="49" charset="0"/>
              </a:rPr>
              <a:t>privados</a:t>
            </a:r>
            <a:r>
              <a:rPr lang="es-ES" dirty="0"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nombre, edad, DNI, sexo (H hombre, M mujer), peso y altura.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Iniciaremos las variables en el método constructor.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El Sexo será mujer por defecto.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Se implantaran </a:t>
            </a:r>
            <a:r>
              <a:rPr lang="es-ES" dirty="0">
                <a:latin typeface="Courier New" panose="02070309020205020404" pitchFamily="49" charset="0"/>
              </a:rPr>
              <a:t>un </a:t>
            </a:r>
            <a:r>
              <a:rPr lang="es-ES" b="1" dirty="0">
                <a:latin typeface="Courier New" panose="02070309020205020404" pitchFamily="49" charset="0"/>
              </a:rPr>
              <a:t>método </a:t>
            </a:r>
            <a:r>
              <a:rPr lang="es-ES" b="1" dirty="0">
                <a:effectLst/>
                <a:latin typeface="Courier New" panose="02070309020205020404" pitchFamily="49" charset="0"/>
              </a:rPr>
              <a:t>constructor</a:t>
            </a:r>
            <a:r>
              <a:rPr lang="es-ES" dirty="0">
                <a:effectLst/>
                <a:latin typeface="Courier New" panose="02070309020205020404" pitchFamily="49" charset="0"/>
              </a:rPr>
              <a:t> el </a:t>
            </a:r>
            <a:r>
              <a:rPr lang="es-ES" b="1" dirty="0">
                <a:effectLst/>
                <a:latin typeface="Courier New" panose="02070309020205020404" pitchFamily="49" charset="0"/>
              </a:rPr>
              <a:t>nombre, peso, altura </a:t>
            </a:r>
            <a:r>
              <a:rPr lang="es-ES" dirty="0">
                <a:effectLst/>
                <a:latin typeface="Courier New" panose="02070309020205020404" pitchFamily="49" charset="0"/>
              </a:rPr>
              <a:t>como parámetros.</a:t>
            </a:r>
          </a:p>
          <a:p>
            <a:r>
              <a:rPr lang="es-ES" dirty="0">
                <a:latin typeface="Courier New" panose="02070309020205020404" pitchFamily="49" charset="0"/>
              </a:rPr>
              <a:t>Los demás campos serán manipulados a través de </a:t>
            </a:r>
            <a:r>
              <a:rPr lang="es-ES" dirty="0" err="1">
                <a:latin typeface="Courier New" panose="02070309020205020404" pitchFamily="49" charset="0"/>
              </a:rPr>
              <a:t>getters</a:t>
            </a:r>
            <a:r>
              <a:rPr lang="es-ES" dirty="0">
                <a:latin typeface="Courier New" panose="02070309020205020404" pitchFamily="49" charset="0"/>
              </a:rPr>
              <a:t> y </a:t>
            </a:r>
            <a:r>
              <a:rPr lang="es-ES" dirty="0" err="1">
                <a:latin typeface="Courier New" panose="02070309020205020404" pitchFamily="49" charset="0"/>
              </a:rPr>
              <a:t>setters</a:t>
            </a:r>
            <a:endParaRPr lang="es-ES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4BEF4A-9329-4148-99CE-256933F8022C}"/>
              </a:ext>
            </a:extLst>
          </p:cNvPr>
          <p:cNvSpPr txBox="1">
            <a:spLocks/>
          </p:cNvSpPr>
          <p:nvPr/>
        </p:nvSpPr>
        <p:spPr>
          <a:xfrm>
            <a:off x="1101437" y="3614443"/>
            <a:ext cx="8911687" cy="730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Métodos adicionales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153A43-4A5C-4E37-9B84-921A56F7CE06}"/>
              </a:ext>
            </a:extLst>
          </p:cNvPr>
          <p:cNvSpPr txBox="1"/>
          <p:nvPr/>
        </p:nvSpPr>
        <p:spPr>
          <a:xfrm>
            <a:off x="1174173" y="4296451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toString</a:t>
            </a:r>
            <a:r>
              <a:rPr lang="es-ES" dirty="0">
                <a:effectLst/>
                <a:latin typeface="Courier New" panose="02070309020205020404" pitchFamily="49" charset="0"/>
              </a:rPr>
              <a:t>(): devuelve toda la información del objeto.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039AD1-CCD9-4D12-80FA-3D7064A39532}"/>
              </a:ext>
            </a:extLst>
          </p:cNvPr>
          <p:cNvSpPr txBox="1"/>
          <p:nvPr/>
        </p:nvSpPr>
        <p:spPr>
          <a:xfrm>
            <a:off x="1174173" y="4841958"/>
            <a:ext cx="101311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comprobarSexo</a:t>
            </a:r>
            <a:r>
              <a:rPr lang="es-ES" dirty="0">
                <a:effectLst/>
                <a:latin typeface="Courier New" panose="02070309020205020404" pitchFamily="49" charset="0"/>
              </a:rPr>
              <a:t>(</a:t>
            </a:r>
            <a:r>
              <a:rPr lang="es-ES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es-ES" dirty="0">
                <a:effectLst/>
                <a:latin typeface="Courier New" panose="02070309020205020404" pitchFamily="49" charset="0"/>
              </a:rPr>
              <a:t> sexo): comprueba que el sexo introducido es correcto. Si no es correcto, será H. No será visible al exterior.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1631FC-807C-48B0-A631-B0D9AD6264DD}"/>
              </a:ext>
            </a:extLst>
          </p:cNvPr>
          <p:cNvSpPr txBox="1"/>
          <p:nvPr/>
        </p:nvSpPr>
        <p:spPr>
          <a:xfrm>
            <a:off x="1174173" y="5730893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esMayorDeEdad</a:t>
            </a:r>
            <a:r>
              <a:rPr lang="es-ES" dirty="0">
                <a:effectLst/>
                <a:latin typeface="Courier New" panose="02070309020205020404" pitchFamily="49" charset="0"/>
              </a:rPr>
              <a:t>(): indica si es mayor de edad, devuelve un booleano.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34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0A5E43-3A98-4CBB-BAFA-2A89505DC828}"/>
              </a:ext>
            </a:extLst>
          </p:cNvPr>
          <p:cNvSpPr txBox="1"/>
          <p:nvPr/>
        </p:nvSpPr>
        <p:spPr>
          <a:xfrm>
            <a:off x="1039090" y="1537636"/>
            <a:ext cx="962198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>
                <a:effectLst/>
                <a:latin typeface="Courier New" panose="02070309020205020404" pitchFamily="49" charset="0"/>
              </a:rPr>
              <a:t>calcularIMC</a:t>
            </a:r>
            <a:r>
              <a:rPr lang="es-ES" sz="2400" dirty="0">
                <a:effectLst/>
                <a:latin typeface="Courier New" panose="02070309020205020404" pitchFamily="49" charset="0"/>
              </a:rPr>
              <a:t>():</a:t>
            </a:r>
            <a:r>
              <a:rPr lang="es-ES" dirty="0">
                <a:effectLst/>
                <a:latin typeface="Courier New" panose="02070309020205020404" pitchFamily="49" charset="0"/>
              </a:rPr>
              <a:t>Calculará si la persona esta en su peso ideal(peso en kg/(altura^2 en m)).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esta fórmula devuelve un valor menor que 20, la función devuelve un -1 e indica bajo peso.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devuelve un número entre 20 y 25 (incluidos) significa que está en su peso ideal y la función devolverá un 0.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devuelve un valor mayor que 25 significa que tiene sobrepeso, la función devolverá un 1.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Te recomiendo que uses constantes para devolver estos valores.</a:t>
            </a:r>
          </a:p>
          <a:p>
            <a:endParaRPr lang="es-ES" dirty="0">
              <a:latin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</a:rPr>
              <a:t>$peso/($altura*$altura)   </a:t>
            </a:r>
            <a:r>
              <a:rPr lang="es-ES" dirty="0">
                <a:latin typeface="Courier New" panose="02070309020205020404" pitchFamily="49" charset="0"/>
                <a:sym typeface="Wingdings" panose="05000000000000000000" pitchFamily="2" charset="2"/>
              </a:rPr>
              <a:t>         </a:t>
            </a:r>
            <a:r>
              <a:rPr lang="es-ES" dirty="0">
                <a:latin typeface="Courier New" panose="02070309020205020404" pitchFamily="49" charset="0"/>
              </a:rPr>
              <a:t>$peso/</a:t>
            </a:r>
            <a:r>
              <a:rPr lang="es-ES" dirty="0" err="1">
                <a:latin typeface="Courier New" panose="02070309020205020404" pitchFamily="49" charset="0"/>
              </a:rPr>
              <a:t>pow</a:t>
            </a:r>
            <a:r>
              <a:rPr lang="es-ES">
                <a:latin typeface="Courier New" panose="02070309020205020404" pitchFamily="49" charset="0"/>
              </a:rPr>
              <a:t>($altura,2</a:t>
            </a:r>
            <a:r>
              <a:rPr lang="es-ES" dirty="0">
                <a:latin typeface="Courier New" panose="02070309020205020404" pitchFamily="49" charset="0"/>
              </a:rPr>
              <a:t>)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C286FE-69B5-44E5-9594-7CDB1301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6" y="4667250"/>
            <a:ext cx="6343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0816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1102</TotalTime>
  <Words>853</Words>
  <Application>Microsoft Office PowerPoint</Application>
  <PresentationFormat>Panorámica</PresentationFormat>
  <Paragraphs>89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Courier New</vt:lpstr>
      <vt:lpstr>Wingdings 3</vt:lpstr>
      <vt:lpstr>Espiral</vt:lpstr>
      <vt:lpstr>POO/OOP</vt:lpstr>
      <vt:lpstr>Vocabulario</vt:lpstr>
      <vt:lpstr>Modularización</vt:lpstr>
      <vt:lpstr>Modularización</vt:lpstr>
      <vt:lpstr>Constantes de clase</vt:lpstr>
      <vt:lpstr>Campos static</vt:lpstr>
      <vt:lpstr>Ejercicio</vt:lpstr>
      <vt:lpstr>Ejercicio 2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82</cp:revision>
  <dcterms:created xsi:type="dcterms:W3CDTF">2020-08-12T10:20:03Z</dcterms:created>
  <dcterms:modified xsi:type="dcterms:W3CDTF">2020-09-18T07:26:57Z</dcterms:modified>
</cp:coreProperties>
</file>