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3" r:id="rId4"/>
    <p:sldId id="274" r:id="rId5"/>
    <p:sldId id="279" r:id="rId6"/>
    <p:sldId id="275" r:id="rId7"/>
    <p:sldId id="276" r:id="rId8"/>
    <p:sldId id="277" r:id="rId9"/>
    <p:sldId id="278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rxo González" initials="XG" lastIdx="2" clrIdx="0">
    <p:extLst>
      <p:ext uri="{19B8F6BF-5375-455C-9EA6-DF929625EA0E}">
        <p15:presenceInfo xmlns:p15="http://schemas.microsoft.com/office/powerpoint/2012/main" userId="abff6a68a15968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4" d="100"/>
          <a:sy n="74" d="100"/>
        </p:scale>
        <p:origin x="13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5A85-04DF-46C3-B7C9-8F90C6DA9F04}" type="datetimeFigureOut">
              <a:rPr lang="es-ES" smtClean="0"/>
              <a:t>24/09/2020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D186F-C7C8-4620-A9A3-41C1DB8536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1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492 (visibilidad </a:t>
            </a:r>
            <a:r>
              <a:rPr lang="es-ES" dirty="0" err="1"/>
              <a:t>public</a:t>
            </a:r>
            <a:r>
              <a:rPr lang="es-ES" dirty="0"/>
              <a:t>,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6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la clase Persona. Añadir el método abstracto </a:t>
            </a:r>
            <a:r>
              <a:rPr lang="es-ES" dirty="0" err="1"/>
              <a:t>dameDescripcion</a:t>
            </a:r>
            <a:r>
              <a:rPr lang="es-ES" dirty="0"/>
              <a:t>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D186F-C7C8-4620-A9A3-41C1DB8536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44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quitectura_de_softw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1FA3-8259-4B86-888E-08F7FC340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C8E6E-EF1A-4272-878C-9F7CBA1E0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Modelo</a:t>
            </a:r>
          </a:p>
          <a:p>
            <a:r>
              <a:rPr lang="es-ES" dirty="0"/>
              <a:t>Vista</a:t>
            </a:r>
          </a:p>
          <a:p>
            <a:r>
              <a:rPr lang="es-ES" dirty="0"/>
              <a:t>Controlador</a:t>
            </a:r>
          </a:p>
        </p:txBody>
      </p:sp>
    </p:spTree>
    <p:extLst>
      <p:ext uri="{BB962C8B-B14F-4D97-AF65-F5344CB8AC3E}">
        <p14:creationId xmlns:p14="http://schemas.microsoft.com/office/powerpoint/2010/main" val="274704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20AA-80AC-40F2-AB8F-BB29C97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código</a:t>
            </a:r>
            <a:endParaRPr lang="es-ES_tradn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739920-2495-422C-8437-8CEFACB8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10" y="1905000"/>
            <a:ext cx="10296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5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7E3D6-5A6D-40AB-845C-26EB4236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Funciones, constantes interesantes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073E7-A756-4F6E-8F4E-6FB8D2DCDE89}"/>
              </a:ext>
            </a:extLst>
          </p:cNvPr>
          <p:cNvSpPr txBox="1"/>
          <p:nvPr/>
        </p:nvSpPr>
        <p:spPr>
          <a:xfrm>
            <a:off x="1426152" y="1330364"/>
            <a:ext cx="80815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DIRECTORY_SEPARATOR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Constante que nos devuelve la barra </a:t>
            </a:r>
            <a:r>
              <a:rPr lang="es-ES_tradnl" dirty="0" err="1">
                <a:solidFill>
                  <a:srgbClr val="000000"/>
                </a:solidFill>
                <a:latin typeface="Consolas" panose="020B0609020204030204" pitchFamily="49" charset="0"/>
              </a:rPr>
              <a:t>slash</a:t>
            </a:r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 “/” o “\” según nos encontremos en un sistema Unix o Windows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AD5ECF-D004-476B-9636-31EF44352647}"/>
              </a:ext>
            </a:extLst>
          </p:cNvPr>
          <p:cNvSpPr txBox="1"/>
          <p:nvPr/>
        </p:nvSpPr>
        <p:spPr>
          <a:xfrm>
            <a:off x="1426152" y="2401761"/>
            <a:ext cx="80815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__DIR__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Constante que termina y empieza con doble </a:t>
            </a:r>
            <a:r>
              <a:rPr lang="es-ES_tradnl" dirty="0" err="1">
                <a:solidFill>
                  <a:srgbClr val="000000"/>
                </a:solidFill>
                <a:latin typeface="Consolas" panose="020B0609020204030204" pitchFamily="49" charset="0"/>
              </a:rPr>
              <a:t>guión</a:t>
            </a:r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 bajo. Nos muestra la ruta (no URI) del directorio actual de trabajo. Útil cuando queremos cargar fichero (</a:t>
            </a:r>
            <a:r>
              <a:rPr lang="es-ES_tradnl" dirty="0" err="1">
                <a:solidFill>
                  <a:srgbClr val="000000"/>
                </a:solidFill>
                <a:latin typeface="Consolas" panose="020B0609020204030204" pitchFamily="49" charset="0"/>
              </a:rPr>
              <a:t>p.e</a:t>
            </a:r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 con </a:t>
            </a:r>
            <a:r>
              <a:rPr lang="es-ES_tradnl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require_once</a:t>
            </a:r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) y este directorio puede cambiar de nombre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8BFFD8-7250-4A11-9D22-F8EB1AA590E9}"/>
              </a:ext>
            </a:extLst>
          </p:cNvPr>
          <p:cNvSpPr txBox="1"/>
          <p:nvPr/>
        </p:nvSpPr>
        <p:spPr>
          <a:xfrm>
            <a:off x="1426152" y="4111469"/>
            <a:ext cx="8081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substr</a:t>
            </a:r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()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Función que nos permite extraer una cadena de texto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DB68BD-4027-4F60-9BA5-8B137D2B484B}"/>
              </a:ext>
            </a:extLst>
          </p:cNvPr>
          <p:cNvSpPr txBox="1"/>
          <p:nvPr/>
        </p:nvSpPr>
        <p:spPr>
          <a:xfrm>
            <a:off x="1426152" y="4990180"/>
            <a:ext cx="80815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ucfirst</a:t>
            </a:r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()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Función que nos convierte la primera letra de un </a:t>
            </a:r>
            <a:r>
              <a:rPr lang="es-ES_tradnl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 en mayúscula. La utilizaremos para crear nombres de clase.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2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7E3D6-5A6D-40AB-845C-26EB4236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Funciones, constantes interesantes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7073E7-A756-4F6E-8F4E-6FB8D2DCDE89}"/>
              </a:ext>
            </a:extLst>
          </p:cNvPr>
          <p:cNvSpPr txBox="1"/>
          <p:nvPr/>
        </p:nvSpPr>
        <p:spPr>
          <a:xfrm>
            <a:off x="1426152" y="1330364"/>
            <a:ext cx="8081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file_exists</a:t>
            </a:r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()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Función que comprueba si existe un fichero en una ruta dada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AD5ECF-D004-476B-9636-31EF44352647}"/>
              </a:ext>
            </a:extLst>
          </p:cNvPr>
          <p:cNvSpPr txBox="1"/>
          <p:nvPr/>
        </p:nvSpPr>
        <p:spPr>
          <a:xfrm>
            <a:off x="1426152" y="2401761"/>
            <a:ext cx="8081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class_exists</a:t>
            </a:r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()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Función que comprueba si existe una clase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08BFFD8-7250-4A11-9D22-F8EB1AA590E9}"/>
              </a:ext>
            </a:extLst>
          </p:cNvPr>
          <p:cNvSpPr txBox="1"/>
          <p:nvPr/>
        </p:nvSpPr>
        <p:spPr>
          <a:xfrm>
            <a:off x="1426152" y="3490609"/>
            <a:ext cx="80815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require_once</a:t>
            </a:r>
            <a:r>
              <a:rPr lang="es-ES_tradnl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onsolas" panose="020B0609020204030204" pitchFamily="49" charset="0"/>
              </a:rPr>
              <a:t>()</a:t>
            </a:r>
          </a:p>
          <a:p>
            <a:r>
              <a:rPr lang="es-ES_tradnl" dirty="0">
                <a:solidFill>
                  <a:srgbClr val="000000"/>
                </a:solidFill>
                <a:latin typeface="Consolas" panose="020B0609020204030204" pitchFamily="49" charset="0"/>
              </a:rPr>
              <a:t>Función que nos permite añadir un fichero a nuestro script</a:t>
            </a:r>
            <a:endParaRPr lang="es-ES_tradnl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1142-FD5D-4A23-8FAD-EE7E7E80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Vocabulario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E765696-A025-43E3-8640-45122B9DC3AB}"/>
              </a:ext>
            </a:extLst>
          </p:cNvPr>
          <p:cNvSpPr txBox="1"/>
          <p:nvPr/>
        </p:nvSpPr>
        <p:spPr>
          <a:xfrm>
            <a:off x="2592924" y="2130641"/>
            <a:ext cx="7669662" cy="1339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Patrón de arquitectura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Controlador -&gt; </a:t>
            </a:r>
            <a:r>
              <a:rPr lang="es-ES" b="1" dirty="0" err="1">
                <a:solidFill>
                  <a:srgbClr val="FF0000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Controller</a:t>
            </a:r>
            <a:endParaRPr lang="es-ES" b="1" dirty="0">
              <a:solidFill>
                <a:srgbClr val="FF0000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Vista -&gt; View</a:t>
            </a:r>
          </a:p>
          <a:p>
            <a:pPr marL="28575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Modelo -&gt; </a:t>
            </a:r>
            <a:r>
              <a:rPr lang="es-ES" b="1" dirty="0" err="1">
                <a:solidFill>
                  <a:srgbClr val="2F5496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Model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65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AC6F-8F2E-4050-A199-AB6B6449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C05335-EB5B-41B7-AEB9-DC9091DA319B}"/>
              </a:ext>
            </a:extLst>
          </p:cNvPr>
          <p:cNvSpPr txBox="1"/>
          <p:nvPr/>
        </p:nvSpPr>
        <p:spPr>
          <a:xfrm>
            <a:off x="1184253" y="1437690"/>
            <a:ext cx="642708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Modelo-vista-controlador</a:t>
            </a:r>
            <a:r>
              <a:rPr lang="es-ES" dirty="0"/>
              <a:t> (</a:t>
            </a:r>
            <a:r>
              <a:rPr lang="es-ES" b="1" dirty="0"/>
              <a:t>MVC</a:t>
            </a:r>
            <a:r>
              <a:rPr lang="es-ES" dirty="0"/>
              <a:t>) es un </a:t>
            </a:r>
            <a:r>
              <a:rPr lang="es-ES" b="1" dirty="0"/>
              <a:t>patrón</a:t>
            </a:r>
            <a:r>
              <a:rPr lang="es-ES" dirty="0"/>
              <a:t> de </a:t>
            </a:r>
            <a:r>
              <a:rPr lang="es-ES" dirty="0">
                <a:hlinkClick r:id="rId3" tooltip="Arquitectura de software"/>
              </a:rPr>
              <a:t>arquitectura de software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B04E02-03A0-4D69-8580-7AD4EA1F524A}"/>
              </a:ext>
            </a:extLst>
          </p:cNvPr>
          <p:cNvSpPr txBox="1"/>
          <p:nvPr/>
        </p:nvSpPr>
        <p:spPr>
          <a:xfrm>
            <a:off x="9462317" y="1860553"/>
            <a:ext cx="24705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Datos almacenados</a:t>
            </a:r>
            <a:endParaRPr lang="es-ES_tradn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CEE74B-7787-495C-9718-24082175D6CC}"/>
              </a:ext>
            </a:extLst>
          </p:cNvPr>
          <p:cNvSpPr txBox="1"/>
          <p:nvPr/>
        </p:nvSpPr>
        <p:spPr>
          <a:xfrm>
            <a:off x="7933235" y="2416910"/>
            <a:ext cx="282712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/>
              <a:t>Lógica de programación</a:t>
            </a:r>
          </a:p>
          <a:p>
            <a:r>
              <a:rPr lang="es-ES" sz="1600" dirty="0"/>
              <a:t>Intermediario</a:t>
            </a:r>
            <a:endParaRPr lang="es-ES_tradnl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98A27E-EC00-477A-96EC-C8E38F1769AE}"/>
              </a:ext>
            </a:extLst>
          </p:cNvPr>
          <p:cNvSpPr txBox="1"/>
          <p:nvPr/>
        </p:nvSpPr>
        <p:spPr>
          <a:xfrm>
            <a:off x="7933235" y="951354"/>
            <a:ext cx="3690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Presentación de la información</a:t>
            </a:r>
            <a:endParaRPr lang="es-ES_tradn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CC4038-33DC-4F91-B5ED-6B65FDF2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88" y="2504773"/>
            <a:ext cx="9290473" cy="4366522"/>
          </a:xfrm>
          <a:prstGeom prst="rect">
            <a:avLst/>
          </a:prstGeom>
        </p:spPr>
      </p:pic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7D1589FC-92BD-4368-BB1D-10371000CD42}"/>
              </a:ext>
            </a:extLst>
          </p:cNvPr>
          <p:cNvSpPr/>
          <p:nvPr/>
        </p:nvSpPr>
        <p:spPr>
          <a:xfrm>
            <a:off x="365912" y="3859580"/>
            <a:ext cx="1922318" cy="914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Petición</a:t>
            </a: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684B5F-FEB3-4ACC-9F49-71C2DD2C1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4253" y="3582851"/>
            <a:ext cx="2449945" cy="1837459"/>
          </a:xfrm>
          <a:prstGeom prst="rect">
            <a:avLst/>
          </a:prstGeom>
        </p:spPr>
      </p:pic>
      <p:sp>
        <p:nvSpPr>
          <p:cNvPr id="4" name="Rombo 3">
            <a:extLst>
              <a:ext uri="{FF2B5EF4-FFF2-40B4-BE49-F238E27FC236}">
                <a16:creationId xmlns:a16="http://schemas.microsoft.com/office/drawing/2014/main" id="{7CB410EF-7F57-4221-801E-F0988872B485}"/>
              </a:ext>
            </a:extLst>
          </p:cNvPr>
          <p:cNvSpPr/>
          <p:nvPr/>
        </p:nvSpPr>
        <p:spPr>
          <a:xfrm>
            <a:off x="7611341" y="1348643"/>
            <a:ext cx="2105180" cy="1097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Separa</a:t>
            </a:r>
          </a:p>
          <a:p>
            <a:pPr algn="ctr"/>
            <a:r>
              <a:rPr lang="es-ES" sz="1200" dirty="0"/>
              <a:t>el</a:t>
            </a:r>
          </a:p>
          <a:p>
            <a:pPr algn="ctr"/>
            <a:r>
              <a:rPr lang="es-ES" sz="1200" dirty="0"/>
              <a:t>código</a:t>
            </a:r>
          </a:p>
          <a:p>
            <a:pPr algn="ctr"/>
            <a:r>
              <a:rPr lang="es-ES" sz="1200" dirty="0"/>
              <a:t>en capas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32299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C563711-B5B1-41F5-A070-575459887C2F}"/>
              </a:ext>
            </a:extLst>
          </p:cNvPr>
          <p:cNvCxnSpPr/>
          <p:nvPr/>
        </p:nvCxnSpPr>
        <p:spPr>
          <a:xfrm>
            <a:off x="8634845" y="1735282"/>
            <a:ext cx="0" cy="30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obo: línea 17">
            <a:extLst>
              <a:ext uri="{FF2B5EF4-FFF2-40B4-BE49-F238E27FC236}">
                <a16:creationId xmlns:a16="http://schemas.microsoft.com/office/drawing/2014/main" id="{3AD5A426-1074-46BB-ADD5-A82683658DDC}"/>
              </a:ext>
            </a:extLst>
          </p:cNvPr>
          <p:cNvSpPr/>
          <p:nvPr/>
        </p:nvSpPr>
        <p:spPr>
          <a:xfrm>
            <a:off x="7668491" y="4672343"/>
            <a:ext cx="4392264" cy="1477328"/>
          </a:xfrm>
          <a:prstGeom prst="borderCallout1">
            <a:avLst>
              <a:gd name="adj1" fmla="val 463"/>
              <a:gd name="adj2" fmla="val 27335"/>
              <a:gd name="adj3" fmla="val -121718"/>
              <a:gd name="adj4" fmla="val 425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(por ejemplo, editar un documento o un registro en una base de datos).</a:t>
            </a:r>
            <a:endParaRPr lang="es-ES_tradnl" dirty="0"/>
          </a:p>
        </p:txBody>
      </p:sp>
      <p:sp>
        <p:nvSpPr>
          <p:cNvPr id="15" name="Globo: línea 14">
            <a:extLst>
              <a:ext uri="{FF2B5EF4-FFF2-40B4-BE49-F238E27FC236}">
                <a16:creationId xmlns:a16="http://schemas.microsoft.com/office/drawing/2014/main" id="{0C974809-5CE7-40EC-8BC3-D21E03383D79}"/>
              </a:ext>
            </a:extLst>
          </p:cNvPr>
          <p:cNvSpPr/>
          <p:nvPr/>
        </p:nvSpPr>
        <p:spPr>
          <a:xfrm>
            <a:off x="2592924" y="5099046"/>
            <a:ext cx="4923358" cy="1477328"/>
          </a:xfrm>
          <a:prstGeom prst="borderCallout1">
            <a:avLst>
              <a:gd name="adj1" fmla="val 463"/>
              <a:gd name="adj2" fmla="val 27335"/>
              <a:gd name="adj3" fmla="val -68966"/>
              <a:gd name="adj4" fmla="val 399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(por ejemplo, desplazamiento o </a:t>
            </a:r>
            <a:r>
              <a:rPr lang="es-ES" dirty="0" err="1"/>
              <a:t>scroll</a:t>
            </a:r>
            <a:r>
              <a:rPr lang="es-ES" dirty="0"/>
              <a:t> por un documento o por los diferentes registros de una base de datos)</a:t>
            </a:r>
            <a:endParaRPr lang="es-ES_tradnl" dirty="0"/>
          </a:p>
        </p:txBody>
      </p:sp>
      <p:sp>
        <p:nvSpPr>
          <p:cNvPr id="16" name="Globo: línea 15">
            <a:extLst>
              <a:ext uri="{FF2B5EF4-FFF2-40B4-BE49-F238E27FC236}">
                <a16:creationId xmlns:a16="http://schemas.microsoft.com/office/drawing/2014/main" id="{3B3B4C00-796F-4A31-A269-CFF9F33376B6}"/>
              </a:ext>
            </a:extLst>
          </p:cNvPr>
          <p:cNvSpPr/>
          <p:nvPr/>
        </p:nvSpPr>
        <p:spPr>
          <a:xfrm>
            <a:off x="659218" y="3536257"/>
            <a:ext cx="2243469" cy="1046406"/>
          </a:xfrm>
          <a:prstGeom prst="borderCallout1">
            <a:avLst>
              <a:gd name="adj1" fmla="val 20782"/>
              <a:gd name="adj2" fmla="val -276"/>
              <a:gd name="adj3" fmla="val -92753"/>
              <a:gd name="adj4" fmla="val 450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(usualmente acciones del usuario)</a:t>
            </a:r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35188D-ABA3-4A95-AAB8-5771E97F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Contolador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Controller</a:t>
            </a:r>
            <a:endParaRPr lang="es-ES_tradn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7A8EB6-8059-45B8-97F7-6838C7FCCE57}"/>
              </a:ext>
            </a:extLst>
          </p:cNvPr>
          <p:cNvSpPr txBox="1"/>
          <p:nvPr/>
        </p:nvSpPr>
        <p:spPr>
          <a:xfrm>
            <a:off x="4204856" y="2916054"/>
            <a:ext cx="378229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También puede enviar comandos a su 'vista' asociada si se solicita un cambio en la forma en que se presenta el 'modelo'</a:t>
            </a:r>
            <a:endParaRPr lang="es-ES_tradn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50EFBC-9153-4001-8CBB-E6CFF00A6F6B}"/>
              </a:ext>
            </a:extLst>
          </p:cNvPr>
          <p:cNvSpPr txBox="1"/>
          <p:nvPr/>
        </p:nvSpPr>
        <p:spPr>
          <a:xfrm>
            <a:off x="882159" y="2266218"/>
            <a:ext cx="27648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Responde a eventos</a:t>
            </a:r>
            <a:endParaRPr lang="es-ES_tradn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70F12C4-939D-46A4-A490-713D96F9B01F}"/>
              </a:ext>
            </a:extLst>
          </p:cNvPr>
          <p:cNvSpPr txBox="1"/>
          <p:nvPr/>
        </p:nvSpPr>
        <p:spPr>
          <a:xfrm>
            <a:off x="1653742" y="1446993"/>
            <a:ext cx="71889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/>
              <a:t>Hace de intermediario entre la 'vista' y el 'modelo'</a:t>
            </a:r>
            <a:endParaRPr lang="es-ES_tradn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99598A-7D72-4594-A68C-77754FE6E5AA}"/>
              </a:ext>
            </a:extLst>
          </p:cNvPr>
          <p:cNvSpPr txBox="1"/>
          <p:nvPr/>
        </p:nvSpPr>
        <p:spPr>
          <a:xfrm>
            <a:off x="8119008" y="2038891"/>
            <a:ext cx="397971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Invoca peticiones al 'modelo' cuando se hace alguna solicitud sobre la información</a:t>
            </a:r>
            <a:endParaRPr lang="es-ES_tradnl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E482772-936D-44A1-ABA5-AFCCAA6C6D68}"/>
              </a:ext>
            </a:extLst>
          </p:cNvPr>
          <p:cNvCxnSpPr/>
          <p:nvPr/>
        </p:nvCxnSpPr>
        <p:spPr>
          <a:xfrm flipH="1">
            <a:off x="3117273" y="1816325"/>
            <a:ext cx="176645" cy="44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D70834-82FA-445C-80F5-974095895D89}"/>
              </a:ext>
            </a:extLst>
          </p:cNvPr>
          <p:cNvCxnSpPr/>
          <p:nvPr/>
        </p:nvCxnSpPr>
        <p:spPr>
          <a:xfrm>
            <a:off x="5039591" y="1816325"/>
            <a:ext cx="301336" cy="109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7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5188D-ABA3-4A95-AAB8-5771E97F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Contolador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Controller</a:t>
            </a:r>
            <a:endParaRPr lang="es-ES_tradn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8E9210E-1EF9-432A-BD26-20598F5ABF56}"/>
              </a:ext>
            </a:extLst>
          </p:cNvPr>
          <p:cNvSpPr txBox="1"/>
          <p:nvPr/>
        </p:nvSpPr>
        <p:spPr>
          <a:xfrm>
            <a:off x="1226127" y="1997839"/>
            <a:ext cx="9434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Contiene el código necesario para responder a las acciones que se solicitan en la aplicación, como visualizar un elemento, realizar una compra, una búsqueda de información, etc.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55B0AC-B3C1-4CFB-9098-340F0B933A65}"/>
              </a:ext>
            </a:extLst>
          </p:cNvPr>
          <p:cNvSpPr txBox="1"/>
          <p:nvPr/>
        </p:nvSpPr>
        <p:spPr>
          <a:xfrm>
            <a:off x="1226127" y="3429000"/>
            <a:ext cx="9434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En realidad es una capa que sirve de </a:t>
            </a:r>
            <a:r>
              <a:rPr lang="es-ES" b="1" dirty="0"/>
              <a:t>enlace entre las vistas y los modelos, respondiendo a los mecanismos que puedan requerirse para implementar las necesidades de nuestra aplicación.</a:t>
            </a:r>
            <a:r>
              <a:rPr lang="es-ES" dirty="0"/>
              <a:t>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182E8A-B169-4D2E-BE2A-679C05F84578}"/>
              </a:ext>
            </a:extLst>
          </p:cNvPr>
          <p:cNvSpPr txBox="1"/>
          <p:nvPr/>
        </p:nvSpPr>
        <p:spPr>
          <a:xfrm>
            <a:off x="1226127" y="4756562"/>
            <a:ext cx="943494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Sin embargo, su responsabilidad no es manipular directamente datos, ni mostrar ningún tipo de salida, sino servir de enlace entre los modelos y las vistas para implementar las diversas necesidades del desarrollo.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4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20AA-80AC-40F2-AB8F-BB29C97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9D9EF5-B65D-4430-8CBB-F04B6AF2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48" y="1552287"/>
            <a:ext cx="5734125" cy="44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8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20AA-80AC-40F2-AB8F-BB29C97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código</a:t>
            </a:r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F36206-1AEE-4A8F-97AC-7401336BA62E}"/>
              </a:ext>
            </a:extLst>
          </p:cNvPr>
          <p:cNvSpPr txBox="1"/>
          <p:nvPr/>
        </p:nvSpPr>
        <p:spPr>
          <a:xfrm>
            <a:off x="1793519" y="1443335"/>
            <a:ext cx="8232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Antes de crear nuestros elementos (objetos) para la gestión de nuestra aplicación habrá que realizar una serie de comprobaciones del sistema. Esto lo realizaremos en el fichero </a:t>
            </a:r>
            <a:r>
              <a:rPr lang="es-ES" dirty="0" err="1"/>
              <a:t>index.php</a:t>
            </a:r>
            <a:endParaRPr lang="es-ES_tradn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4759E9-31B1-4E0E-9166-531B2151606A}"/>
              </a:ext>
            </a:extLst>
          </p:cNvPr>
          <p:cNvSpPr txBox="1"/>
          <p:nvPr/>
        </p:nvSpPr>
        <p:spPr>
          <a:xfrm>
            <a:off x="577702" y="3030844"/>
            <a:ext cx="1103659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strict_types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E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//declaración "obliga" a utilizar los tipos de datos que indiquemos en funciones y clases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error_reporting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(0); //Si 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descomentamos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esta línea NO se mostrarán errores. En modo producción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minPHPVersion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phpversion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//Función que retorna un 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que indica la versión de 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del servidor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minPHPVersion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'7.3.1'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'Versión mínima de PHP: 7.3.1'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//Función que detiene la aplicación y muestra el mensaje que hay a continuación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unset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minPHPVersion</a:t>
            </a:r>
            <a:r>
              <a:rPr lang="es-E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//Función que elimina una </a:t>
            </a:r>
            <a:r>
              <a:rPr lang="es-E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varible</a:t>
            </a:r>
            <a:r>
              <a:rPr lang="es-E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 Puesto que no la vamos a utilizar otra vez</a:t>
            </a:r>
            <a:endParaRPr lang="es-E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EFE2FD6B-0DC8-4347-9193-002160040EF9}"/>
              </a:ext>
            </a:extLst>
          </p:cNvPr>
          <p:cNvSpPr/>
          <p:nvPr/>
        </p:nvSpPr>
        <p:spPr>
          <a:xfrm>
            <a:off x="3880884" y="4938986"/>
            <a:ext cx="3785190" cy="1020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Index.php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3101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20AA-80AC-40F2-AB8F-BB29C97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código</a:t>
            </a:r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F36206-1AEE-4A8F-97AC-7401336BA62E}"/>
              </a:ext>
            </a:extLst>
          </p:cNvPr>
          <p:cNvSpPr txBox="1"/>
          <p:nvPr/>
        </p:nvSpPr>
        <p:spPr>
          <a:xfrm>
            <a:off x="1793519" y="1443335"/>
            <a:ext cx="82329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Nuestra página va a recibir peticiones bien por URI (URL) o por formulario que serán gestionados por nuestro Controlador.</a:t>
            </a:r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000F3E-74DB-4AE2-9194-FEB50A658B42}"/>
              </a:ext>
            </a:extLst>
          </p:cNvPr>
          <p:cNvSpPr txBox="1"/>
          <p:nvPr/>
        </p:nvSpPr>
        <p:spPr>
          <a:xfrm>
            <a:off x="1793519" y="2262560"/>
            <a:ext cx="823298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Crearemos una clase que llamará a susodicho Controlador en función de la petición que reciba. Esta clase “</a:t>
            </a:r>
            <a:r>
              <a:rPr lang="es-ES" dirty="0" err="1"/>
              <a:t>inicialidadora</a:t>
            </a:r>
            <a:r>
              <a:rPr lang="es-ES" dirty="0"/>
              <a:t>” la podemos llamar como queramos, en nuestro caso la llamaré </a:t>
            </a:r>
            <a:r>
              <a:rPr lang="es-ES" b="1" dirty="0"/>
              <a:t>App</a:t>
            </a:r>
          </a:p>
          <a:p>
            <a:r>
              <a:rPr lang="es-ES" dirty="0"/>
              <a:t>Por organización la almacenaré en mi carpeta de librería </a:t>
            </a:r>
            <a:r>
              <a:rPr lang="es-ES" b="1" dirty="0" err="1"/>
              <a:t>lib</a:t>
            </a:r>
            <a:r>
              <a:rPr lang="es-ES" b="1" dirty="0"/>
              <a:t> </a:t>
            </a:r>
            <a:r>
              <a:rPr lang="es-ES" dirty="0"/>
              <a:t>y posteriormente la instanciaré desde el </a:t>
            </a:r>
            <a:r>
              <a:rPr lang="es-ES" dirty="0" err="1"/>
              <a:t>index</a:t>
            </a:r>
            <a:endParaRPr lang="es-ES_tradnl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254309-4A4B-427F-9670-9896CB0994FD}"/>
              </a:ext>
            </a:extLst>
          </p:cNvPr>
          <p:cNvSpPr txBox="1"/>
          <p:nvPr/>
        </p:nvSpPr>
        <p:spPr>
          <a:xfrm>
            <a:off x="1698309" y="5750004"/>
            <a:ext cx="823298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s-ES_tradn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_tradnl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require_once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_tradnl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_tradnl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lang="es-ES_tradnl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_tradnl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app.php</a:t>
            </a:r>
            <a:r>
              <a:rPr lang="es-ES_tradnl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s-ES_tradnl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//incrustamos la clase App</a:t>
            </a:r>
            <a:endParaRPr lang="es-ES_tradnl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_tradn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_tradnl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peticion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_tradnl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_tradn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$_REQUEST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_tradnl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])?</a:t>
            </a:r>
            <a:r>
              <a:rPr lang="es-ES_tradn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$_REQUEST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_tradnl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s-ES_tradnl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_tradnl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//Escuchamos la petición, en caso de que no exista será home</a:t>
            </a:r>
            <a:endParaRPr lang="es-ES_tradnl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_tradnl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_tradnl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_tradnl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s-ES_tradnl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peticion</a:t>
            </a:r>
            <a:r>
              <a:rPr lang="es-ES_tradnl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_tradnl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//lanzamos la petición</a:t>
            </a:r>
            <a:endParaRPr lang="es-ES_tradnl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4E78E09-F164-4CFB-BE3D-C06EC1C7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27" y="3792446"/>
            <a:ext cx="4343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920AA-80AC-40F2-AB8F-BB29C97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código</a:t>
            </a:r>
            <a:endParaRPr lang="es-ES_tradn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F36206-1AEE-4A8F-97AC-7401336BA62E}"/>
              </a:ext>
            </a:extLst>
          </p:cNvPr>
          <p:cNvSpPr txBox="1"/>
          <p:nvPr/>
        </p:nvSpPr>
        <p:spPr>
          <a:xfrm>
            <a:off x="1793518" y="2711888"/>
            <a:ext cx="82329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la carpeta </a:t>
            </a:r>
            <a:r>
              <a:rPr lang="es-ES" dirty="0" err="1"/>
              <a:t>controllers</a:t>
            </a:r>
            <a:r>
              <a:rPr lang="es-ES" dirty="0"/>
              <a:t> crearemos tantas clases derivadas como peticiones recibamos. Si una petición no es reconocida cargaremos la clase </a:t>
            </a:r>
            <a:r>
              <a:rPr lang="es-ES" dirty="0" err="1"/>
              <a:t>padrer</a:t>
            </a:r>
            <a:r>
              <a:rPr lang="es-ES" dirty="0"/>
              <a:t> (</a:t>
            </a:r>
            <a:r>
              <a:rPr lang="es-ES" dirty="0" err="1"/>
              <a:t>Controller</a:t>
            </a:r>
            <a:r>
              <a:rPr lang="es-ES" dirty="0"/>
              <a:t>)</a:t>
            </a:r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90BC02-1067-4512-A314-F2051EB0383F}"/>
              </a:ext>
            </a:extLst>
          </p:cNvPr>
          <p:cNvSpPr txBox="1"/>
          <p:nvPr/>
        </p:nvSpPr>
        <p:spPr>
          <a:xfrm>
            <a:off x="1793518" y="1524805"/>
            <a:ext cx="823298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Para cargar el controlador (clase base) y como el objetivo es utilizar el lenguaje orientado a objetos crearemos un clase llamada </a:t>
            </a:r>
            <a:r>
              <a:rPr lang="es-ES" dirty="0" err="1"/>
              <a:t>Controller</a:t>
            </a:r>
            <a:r>
              <a:rPr lang="es-ES" dirty="0"/>
              <a:t> que almacenaremos en nuestra librería de carga </a:t>
            </a:r>
            <a:r>
              <a:rPr lang="es-ES" b="1" dirty="0" err="1"/>
              <a:t>lib</a:t>
            </a:r>
            <a:endParaRPr lang="es-ES_tradnl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9D4E65-A5F6-4F8D-95EE-12FCF723F7DD}"/>
              </a:ext>
            </a:extLst>
          </p:cNvPr>
          <p:cNvSpPr txBox="1"/>
          <p:nvPr/>
        </p:nvSpPr>
        <p:spPr>
          <a:xfrm>
            <a:off x="1793518" y="4131979"/>
            <a:ext cx="82329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A continuación mostramos el diagrama.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0126653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2123</TotalTime>
  <Words>778</Words>
  <Application>Microsoft Office PowerPoint</Application>
  <PresentationFormat>Panorámica</PresentationFormat>
  <Paragraphs>74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Consolas</vt:lpstr>
      <vt:lpstr>Wingdings 3</vt:lpstr>
      <vt:lpstr>Espiral</vt:lpstr>
      <vt:lpstr>MVC</vt:lpstr>
      <vt:lpstr>Vocabulario</vt:lpstr>
      <vt:lpstr>Definición</vt:lpstr>
      <vt:lpstr>Contolador  Controller</vt:lpstr>
      <vt:lpstr>Contolador  Controller</vt:lpstr>
      <vt:lpstr>Estructura</vt:lpstr>
      <vt:lpstr>Un poco de código</vt:lpstr>
      <vt:lpstr>Un poco de código</vt:lpstr>
      <vt:lpstr>Un poco de código</vt:lpstr>
      <vt:lpstr>Un poco de código</vt:lpstr>
      <vt:lpstr>Funciones, constantes interesantes</vt:lpstr>
      <vt:lpstr>Funciones, constantes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POO/OOP</dc:title>
  <dc:creator>Xurxo González</dc:creator>
  <cp:lastModifiedBy>Xurxo González</cp:lastModifiedBy>
  <cp:revision>144</cp:revision>
  <dcterms:created xsi:type="dcterms:W3CDTF">2020-08-12T10:20:03Z</dcterms:created>
  <dcterms:modified xsi:type="dcterms:W3CDTF">2020-09-24T14:08:55Z</dcterms:modified>
</cp:coreProperties>
</file>