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7" r:id="rId4"/>
    <p:sldId id="270" r:id="rId5"/>
    <p:sldId id="273" r:id="rId6"/>
    <p:sldId id="261" r:id="rId7"/>
    <p:sldId id="262" r:id="rId8"/>
    <p:sldId id="271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1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Descargamos el archivo y empezamos a manipular la clase Empleado de la sesión 1</a:t>
            </a:r>
          </a:p>
          <a:p>
            <a:r>
              <a:rPr lang="es-ES" dirty="0"/>
              <a:t>Explicamos con el ejemplo superior el método constructor y el constructor</a:t>
            </a:r>
          </a:p>
          <a:p>
            <a:r>
              <a:rPr lang="es-ES" dirty="0"/>
              <a:t>No olvidar cambiar la fecha a </a:t>
            </a:r>
            <a:r>
              <a:rPr lang="es-ES" dirty="0" err="1"/>
              <a:t>DateTime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6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62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Construimos todos los </a:t>
            </a:r>
            <a:r>
              <a:rPr lang="es-ES" dirty="0" err="1"/>
              <a:t>getters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8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Poner todos lo </a:t>
            </a:r>
            <a:r>
              <a:rPr lang="es-ES" dirty="0" err="1"/>
              <a:t>setters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4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 493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Realizar las siguiente modificaciones en el programa. </a:t>
            </a:r>
            <a:r>
              <a:rPr lang="es-ES"/>
              <a:t>Parte profesor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73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para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4668-F201-4537-902C-4AA6267A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72181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el UML y el script de la clase Libro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8B3431-9923-418B-9E67-C32480F5723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3782" y="1645227"/>
            <a:ext cx="10453254" cy="4994564"/>
          </a:xfrm>
        </p:spPr>
        <p:txBody>
          <a:bodyPr>
            <a:normAutofit/>
          </a:bodyPr>
          <a:lstStyle/>
          <a:p>
            <a:r>
              <a:rPr lang="es-ES" dirty="0"/>
              <a:t>Atributos</a:t>
            </a:r>
            <a:r>
              <a:rPr lang="es-ES" baseline="0" dirty="0"/>
              <a:t> de la clase Libro (todos ellos privados)</a:t>
            </a:r>
          </a:p>
          <a:p>
            <a:pPr lvl="1"/>
            <a:r>
              <a:rPr lang="es-ES" dirty="0"/>
              <a:t>ISBN</a:t>
            </a:r>
          </a:p>
          <a:p>
            <a:pPr lvl="1"/>
            <a:r>
              <a:rPr lang="es-ES" dirty="0"/>
              <a:t>Título</a:t>
            </a:r>
          </a:p>
          <a:p>
            <a:pPr lvl="1"/>
            <a:r>
              <a:rPr lang="es-ES" dirty="0"/>
              <a:t>Autor</a:t>
            </a:r>
          </a:p>
          <a:p>
            <a:pPr lvl="1"/>
            <a:r>
              <a:rPr lang="es-ES" dirty="0"/>
              <a:t>Número</a:t>
            </a:r>
            <a:r>
              <a:rPr lang="es-ES" baseline="0" dirty="0"/>
              <a:t> de páginas</a:t>
            </a:r>
          </a:p>
          <a:p>
            <a:pPr lvl="1"/>
            <a:r>
              <a:rPr lang="es-ES" dirty="0"/>
              <a:t>Fecha de alta (coincidirá con la des sistema)</a:t>
            </a:r>
            <a:endParaRPr lang="es-ES" baseline="0" dirty="0"/>
          </a:p>
          <a:p>
            <a:pPr lvl="0"/>
            <a:r>
              <a:rPr lang="es-ES" dirty="0"/>
              <a:t>Métodos necesarios</a:t>
            </a:r>
          </a:p>
          <a:p>
            <a:pPr lvl="1"/>
            <a:r>
              <a:rPr lang="es-ES" dirty="0" err="1"/>
              <a:t>Contructor</a:t>
            </a:r>
            <a:endParaRPr lang="es-ES" dirty="0"/>
          </a:p>
          <a:p>
            <a:pPr lvl="1"/>
            <a:r>
              <a:rPr lang="es-ES" dirty="0" err="1"/>
              <a:t>Getters</a:t>
            </a:r>
            <a:r>
              <a:rPr lang="es-ES" baseline="0" dirty="0"/>
              <a:t> y setter considerados necesarios</a:t>
            </a:r>
          </a:p>
          <a:p>
            <a:pPr lvl="1"/>
            <a:r>
              <a:rPr lang="es-ES" baseline="0" dirty="0"/>
              <a:t>Métod</a:t>
            </a:r>
            <a:r>
              <a:rPr lang="es-ES" dirty="0"/>
              <a:t>o </a:t>
            </a:r>
            <a:r>
              <a:rPr lang="es-ES" b="1" baseline="0" dirty="0"/>
              <a:t>__</a:t>
            </a:r>
            <a:r>
              <a:rPr lang="es-ES" b="1" baseline="0" dirty="0" err="1"/>
              <a:t>toString</a:t>
            </a:r>
            <a:r>
              <a:rPr lang="es-ES" baseline="0" dirty="0"/>
              <a:t> que deberá mostrar un texto como el siguiente</a:t>
            </a:r>
            <a:br>
              <a:rPr lang="es-ES" baseline="0" dirty="0"/>
            </a:br>
            <a:r>
              <a:rPr lang="es-ES" baseline="0" dirty="0"/>
              <a:t>“El Libro </a:t>
            </a:r>
            <a:r>
              <a:rPr lang="es-ES" b="1" baseline="0" dirty="0"/>
              <a:t>Don Quijote de la Mancha </a:t>
            </a:r>
            <a:r>
              <a:rPr lang="es-ES" baseline="0" dirty="0"/>
              <a:t>con ISBN </a:t>
            </a:r>
            <a:r>
              <a:rPr lang="es-ES" b="1" baseline="0" dirty="0"/>
              <a:t>324343</a:t>
            </a:r>
            <a:r>
              <a:rPr lang="es-ES" baseline="0" dirty="0"/>
              <a:t> escrito por </a:t>
            </a:r>
            <a:r>
              <a:rPr lang="es-ES" b="1" baseline="0" dirty="0"/>
              <a:t>Miguel de Cervantes </a:t>
            </a:r>
            <a:r>
              <a:rPr lang="es-ES" baseline="0" dirty="0"/>
              <a:t>tiene </a:t>
            </a:r>
            <a:r>
              <a:rPr lang="es-ES" b="1" baseline="0" dirty="0"/>
              <a:t>788</a:t>
            </a:r>
            <a:r>
              <a:rPr lang="es-ES" baseline="0" dirty="0"/>
              <a:t> páginas”</a:t>
            </a:r>
          </a:p>
          <a:p>
            <a:pPr lvl="0"/>
            <a:r>
              <a:rPr lang="es-ES" dirty="0"/>
              <a:t>Crear mínimo dos instancias de la clase e indicar cuál de ellas tiene el mayor</a:t>
            </a:r>
            <a:r>
              <a:rPr lang="es-ES" baseline="0" dirty="0"/>
              <a:t> número de páginas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2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Modularización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Encapsulamiento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/>
              <a:t>Encapsulamiento</a:t>
            </a:r>
            <a:r>
              <a:rPr lang="es-ES" baseline="0" dirty="0"/>
              <a:t> está relacionado con otro concepto: el de </a:t>
            </a:r>
            <a:r>
              <a:rPr lang="es-ES" b="1" baseline="0" dirty="0"/>
              <a:t>visibilidad</a:t>
            </a:r>
          </a:p>
          <a:p>
            <a:r>
              <a:rPr lang="es-ES" dirty="0"/>
              <a:t>Como aproximación debemos saber que los atributos y métodos por defecto son públicos. Es decir se puede acceder a ellos desde fuera de la clase.</a:t>
            </a:r>
          </a:p>
          <a:p>
            <a:r>
              <a:rPr lang="es-ES" dirty="0"/>
              <a:t>En la</a:t>
            </a:r>
            <a:r>
              <a:rPr lang="es-ES" b="1" dirty="0"/>
              <a:t> POO</a:t>
            </a:r>
            <a:r>
              <a:rPr lang="es-ES" dirty="0"/>
              <a:t> esto no es lo deseable. Lo ideal es que las variables de campo o atributos se encuentren protegidos, esto es, que sean accesibles desde dentro de la clase, pero no desde fuera. Posibilidades de los </a:t>
            </a:r>
            <a:r>
              <a:rPr lang="es-ES" b="1" dirty="0"/>
              <a:t>modificadores de acceso</a:t>
            </a:r>
            <a:r>
              <a:rPr lang="es-ES" dirty="0"/>
              <a:t>:</a:t>
            </a:r>
            <a:endParaRPr lang="es-ES" b="1" dirty="0"/>
          </a:p>
          <a:p>
            <a:pPr lvl="1"/>
            <a:r>
              <a:rPr lang="es-ES" b="1" dirty="0" err="1"/>
              <a:t>public</a:t>
            </a:r>
            <a:br>
              <a:rPr lang="es-ES" b="1" dirty="0"/>
            </a:br>
            <a:r>
              <a:rPr lang="es-ES" dirty="0"/>
              <a:t> </a:t>
            </a:r>
            <a:r>
              <a:rPr lang="es-ES" b="1" dirty="0"/>
              <a:t>+ </a:t>
            </a:r>
            <a:r>
              <a:rPr lang="es-ES" dirty="0"/>
              <a:t>Por defecto todas las propiedades y funciones son públicos </a:t>
            </a:r>
            <a:endParaRPr lang="es-ES" b="1" dirty="0"/>
          </a:p>
          <a:p>
            <a:pPr lvl="1"/>
            <a:r>
              <a:rPr lang="es-ES" b="1" dirty="0" err="1"/>
              <a:t>Private</a:t>
            </a:r>
            <a:br>
              <a:rPr lang="es-ES" b="1" dirty="0"/>
            </a:br>
            <a:r>
              <a:rPr lang="es-ES" b="1" dirty="0"/>
              <a:t>- </a:t>
            </a:r>
            <a:r>
              <a:rPr lang="es-ES" dirty="0"/>
              <a:t>Accesibles desde dentro de la clase</a:t>
            </a:r>
            <a:endParaRPr lang="es-ES" b="1" dirty="0"/>
          </a:p>
          <a:p>
            <a:pPr lvl="1"/>
            <a:r>
              <a:rPr lang="es-ES" b="1" dirty="0" err="1"/>
              <a:t>protected</a:t>
            </a:r>
            <a:br>
              <a:rPr lang="es-ES" b="1" dirty="0"/>
            </a:br>
            <a:r>
              <a:rPr lang="es-ES" b="1" dirty="0"/>
              <a:t># </a:t>
            </a:r>
            <a:r>
              <a:rPr lang="es-ES" dirty="0"/>
              <a:t>Accesible desde la propia clase o un descendiente de éste.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B4ED-C006-42E9-BFEA-83F176C0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785121" cy="778663"/>
          </a:xfrm>
        </p:spPr>
        <p:txBody>
          <a:bodyPr>
            <a:normAutofit fontScale="90000"/>
          </a:bodyPr>
          <a:lstStyle/>
          <a:p>
            <a:r>
              <a:rPr lang="es-ES" dirty="0"/>
              <a:t>Manipulación de atributos</a:t>
            </a:r>
            <a:br>
              <a:rPr lang="es-ES" dirty="0"/>
            </a:b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30FBEA-EA1B-43C8-89B2-6EB369E8A030}"/>
              </a:ext>
            </a:extLst>
          </p:cNvPr>
          <p:cNvSpPr/>
          <p:nvPr/>
        </p:nvSpPr>
        <p:spPr>
          <a:xfrm>
            <a:off x="218209" y="4400646"/>
            <a:ext cx="12105409" cy="2218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"Sin nombre"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////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createFromFormat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//método estático --&gt; ahora da igual, ya se verá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createFromFormat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Y-m-d'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78896A-ADFF-4359-B768-9EFDD360C81E}"/>
              </a:ext>
            </a:extLst>
          </p:cNvPr>
          <p:cNvSpPr txBox="1"/>
          <p:nvPr/>
        </p:nvSpPr>
        <p:spPr>
          <a:xfrm>
            <a:off x="779318" y="1815323"/>
            <a:ext cx="10598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los campos son privados. ¿Cómo los podeos manipular?</a:t>
            </a:r>
          </a:p>
          <a:p>
            <a:endParaRPr lang="es-ES" dirty="0"/>
          </a:p>
          <a:p>
            <a:r>
              <a:rPr lang="es-ES" sz="3600" b="1" dirty="0"/>
              <a:t>Método constructor</a:t>
            </a:r>
          </a:p>
          <a:p>
            <a:r>
              <a:rPr lang="es-ES" dirty="0"/>
              <a:t>Como vimos anteriormente el </a:t>
            </a:r>
            <a:r>
              <a:rPr lang="es-ES" b="1" dirty="0"/>
              <a:t>método constructor </a:t>
            </a:r>
            <a:r>
              <a:rPr lang="es-ES" dirty="0"/>
              <a:t>sirve para establecer un </a:t>
            </a:r>
            <a:r>
              <a:rPr lang="es-ES" b="1" dirty="0"/>
              <a:t>estado inicial </a:t>
            </a:r>
            <a:r>
              <a:rPr lang="es-ES" dirty="0"/>
              <a:t>de la </a:t>
            </a:r>
            <a:r>
              <a:rPr lang="es-ES" b="1" dirty="0"/>
              <a:t>instancia de la clase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Pero como función/método que es nos permite el paso de parámetros con el fin de establecer el valor de las propiedades al objeto.</a:t>
            </a:r>
          </a:p>
        </p:txBody>
      </p:sp>
    </p:spTree>
    <p:extLst>
      <p:ext uri="{BB962C8B-B14F-4D97-AF65-F5344CB8AC3E}">
        <p14:creationId xmlns:p14="http://schemas.microsoft.com/office/powerpoint/2010/main" val="58302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B4ED-C006-42E9-BFEA-83F176C0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785121" cy="778663"/>
          </a:xfrm>
        </p:spPr>
        <p:txBody>
          <a:bodyPr>
            <a:normAutofit fontScale="90000"/>
          </a:bodyPr>
          <a:lstStyle/>
          <a:p>
            <a:r>
              <a:rPr lang="es-ES" dirty="0"/>
              <a:t>Manipulación de atributos</a:t>
            </a:r>
            <a:br>
              <a:rPr lang="es-ES" dirty="0"/>
            </a:b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78896A-ADFF-4359-B768-9EFDD360C81E}"/>
              </a:ext>
            </a:extLst>
          </p:cNvPr>
          <p:cNvSpPr txBox="1"/>
          <p:nvPr/>
        </p:nvSpPr>
        <p:spPr>
          <a:xfrm>
            <a:off x="904009" y="1062871"/>
            <a:ext cx="10598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b="1" dirty="0" err="1"/>
              <a:t>Setters</a:t>
            </a:r>
            <a:r>
              <a:rPr lang="es-ES" sz="3600" b="1" dirty="0"/>
              <a:t> y </a:t>
            </a:r>
            <a:r>
              <a:rPr lang="es-ES" sz="3600" b="1" dirty="0" err="1"/>
              <a:t>Getters</a:t>
            </a:r>
            <a:endParaRPr lang="es-ES" sz="3600" b="1" dirty="0"/>
          </a:p>
          <a:p>
            <a:endParaRPr lang="es-ES" dirty="0"/>
          </a:p>
          <a:p>
            <a:r>
              <a:rPr lang="es-ES" dirty="0"/>
              <a:t>Otra opción es crear </a:t>
            </a:r>
            <a:r>
              <a:rPr lang="es-ES" b="1" dirty="0"/>
              <a:t>métodos</a:t>
            </a:r>
            <a:r>
              <a:rPr lang="es-ES" dirty="0"/>
              <a:t> o </a:t>
            </a:r>
            <a:r>
              <a:rPr lang="es-ES" b="1" dirty="0"/>
              <a:t>funciones de clase </a:t>
            </a:r>
            <a:r>
              <a:rPr lang="es-ES" dirty="0"/>
              <a:t>que nos permita manipular susodichos ATRIBUTOS/CAMPOS/PROPIEDADES.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BB614A-89CF-44CD-A590-DE4AA16F8BC2}"/>
              </a:ext>
            </a:extLst>
          </p:cNvPr>
          <p:cNvGrpSpPr/>
          <p:nvPr/>
        </p:nvGrpSpPr>
        <p:grpSpPr>
          <a:xfrm>
            <a:off x="1413162" y="3179618"/>
            <a:ext cx="8769927" cy="3138055"/>
            <a:chOff x="820877" y="1524000"/>
            <a:chExt cx="10709570" cy="3799283"/>
          </a:xfrm>
        </p:grpSpPr>
        <p:cxnSp>
          <p:nvCxnSpPr>
            <p:cNvPr id="6" name="Conector: angular 5">
              <a:extLst>
                <a:ext uri="{FF2B5EF4-FFF2-40B4-BE49-F238E27FC236}">
                  <a16:creationId xmlns:a16="http://schemas.microsoft.com/office/drawing/2014/main" id="{25B629A0-DA16-47C2-8B0D-B7DFE4F007B7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 rot="16200000" flipH="1">
              <a:off x="6168735" y="2843644"/>
              <a:ext cx="1977738" cy="17006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C8605A3-211E-4D3D-A49F-D232A10DD869}"/>
                </a:ext>
              </a:extLst>
            </p:cNvPr>
            <p:cNvGrpSpPr/>
            <p:nvPr/>
          </p:nvGrpSpPr>
          <p:grpSpPr>
            <a:xfrm>
              <a:off x="820877" y="1524000"/>
              <a:ext cx="10709570" cy="3799283"/>
              <a:chOff x="820877" y="1524000"/>
              <a:chExt cx="10709570" cy="3799283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3F39C4C-62DE-4075-A98A-80C49DCBCA4E}"/>
                  </a:ext>
                </a:extLst>
              </p:cNvPr>
              <p:cNvSpPr/>
              <p:nvPr/>
            </p:nvSpPr>
            <p:spPr>
              <a:xfrm>
                <a:off x="4509653" y="1524000"/>
                <a:ext cx="3595254" cy="1181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Tipos de</a:t>
                </a:r>
              </a:p>
              <a:p>
                <a:pPr algn="ctr"/>
                <a:r>
                  <a:rPr lang="es-E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Métodos</a:t>
                </a:r>
                <a:r>
                  <a:rPr lang="es-ES" dirty="0"/>
                  <a:t> de acceso</a:t>
                </a: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95FF042-79CC-4A26-B2B7-D57EE7E1626E}"/>
                  </a:ext>
                </a:extLst>
              </p:cNvPr>
              <p:cNvSpPr/>
              <p:nvPr/>
            </p:nvSpPr>
            <p:spPr>
              <a:xfrm>
                <a:off x="820877" y="4042064"/>
                <a:ext cx="3522518" cy="12808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/>
                  <a:t>Setters</a:t>
                </a:r>
                <a:r>
                  <a:rPr lang="es-ES" dirty="0"/>
                  <a:t> o definidores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686112B-C369-40E8-9EE5-C0A7EE59621E}"/>
                  </a:ext>
                </a:extLst>
              </p:cNvPr>
              <p:cNvSpPr/>
              <p:nvPr/>
            </p:nvSpPr>
            <p:spPr>
              <a:xfrm>
                <a:off x="8007929" y="4042393"/>
                <a:ext cx="3522518" cy="12808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/>
                  <a:t>Getters</a:t>
                </a:r>
                <a:r>
                  <a:rPr lang="es-ES" dirty="0"/>
                  <a:t> o captadores</a:t>
                </a:r>
              </a:p>
            </p:txBody>
          </p:sp>
          <p:cxnSp>
            <p:nvCxnSpPr>
              <p:cNvPr id="11" name="Conector: angular 10">
                <a:extLst>
                  <a:ext uri="{FF2B5EF4-FFF2-40B4-BE49-F238E27FC236}">
                    <a16:creationId xmlns:a16="http://schemas.microsoft.com/office/drawing/2014/main" id="{97E2A206-A14C-4219-B419-E70A63FC782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rot="5400000">
                <a:off x="4336634" y="2711862"/>
                <a:ext cx="1977409" cy="19638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97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 err="1"/>
              <a:t>Getters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00736" y="2133600"/>
            <a:ext cx="9807144" cy="3886200"/>
          </a:xfrm>
        </p:spPr>
        <p:txBody>
          <a:bodyPr/>
          <a:lstStyle/>
          <a:p>
            <a:r>
              <a:rPr lang="es-ES" dirty="0"/>
              <a:t>Función: </a:t>
            </a:r>
            <a:r>
              <a:rPr lang="es-ES" b="1" dirty="0"/>
              <a:t>devolver</a:t>
            </a:r>
            <a:r>
              <a:rPr lang="es-ES" baseline="0" dirty="0"/>
              <a:t> el valor de las propiedades de los objetos</a:t>
            </a:r>
          </a:p>
          <a:p>
            <a:r>
              <a:rPr lang="es-ES" baseline="0" dirty="0"/>
              <a:t>Sintaxis: </a:t>
            </a:r>
            <a:r>
              <a:rPr lang="es-ES" baseline="0" dirty="0" err="1"/>
              <a:t>public</a:t>
            </a:r>
            <a:r>
              <a:rPr lang="es-ES" baseline="0" dirty="0"/>
              <a:t>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nombre_método</a:t>
            </a:r>
            <a:r>
              <a:rPr lang="es-ES" baseline="0" dirty="0"/>
              <a:t>():</a:t>
            </a:r>
            <a:r>
              <a:rPr lang="es-ES" baseline="0" dirty="0" err="1"/>
              <a:t>tipo_</a:t>
            </a:r>
            <a:r>
              <a:rPr lang="es-ES" sz="180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dato_a_devolver</a:t>
            </a:r>
            <a:r>
              <a:rPr lang="es-ES" baseline="0" dirty="0"/>
              <a:t> { código + </a:t>
            </a:r>
            <a:r>
              <a:rPr lang="es-ES" baseline="0" dirty="0" err="1"/>
              <a:t>return</a:t>
            </a:r>
            <a:r>
              <a:rPr lang="es-ES" baseline="0" dirty="0"/>
              <a:t>}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7D3386-3B76-41E7-A2B9-A83C70C5530D}"/>
              </a:ext>
            </a:extLst>
          </p:cNvPr>
          <p:cNvSpPr txBox="1"/>
          <p:nvPr/>
        </p:nvSpPr>
        <p:spPr>
          <a:xfrm>
            <a:off x="3117273" y="3086100"/>
            <a:ext cx="8260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GETTERS o captadores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Captador del nombre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 err="1"/>
              <a:t>Setters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2836" y="2133600"/>
            <a:ext cx="10235044" cy="3886200"/>
          </a:xfrm>
        </p:spPr>
        <p:txBody>
          <a:bodyPr/>
          <a:lstStyle/>
          <a:p>
            <a:r>
              <a:rPr lang="es-ES" dirty="0"/>
              <a:t>Función: </a:t>
            </a:r>
            <a:r>
              <a:rPr lang="es-ES" b="1" dirty="0"/>
              <a:t>Modifica</a:t>
            </a:r>
            <a:r>
              <a:rPr lang="es-ES" b="1" baseline="0" dirty="0"/>
              <a:t> el valor </a:t>
            </a:r>
            <a:r>
              <a:rPr lang="es-ES" baseline="0" dirty="0"/>
              <a:t>de las propiedades de los objetos</a:t>
            </a:r>
          </a:p>
          <a:p>
            <a:r>
              <a:rPr lang="es-ES" baseline="0" dirty="0"/>
              <a:t>Sintaxis: </a:t>
            </a:r>
            <a:r>
              <a:rPr lang="es-ES" baseline="0" dirty="0" err="1"/>
              <a:t>public</a:t>
            </a:r>
            <a:r>
              <a:rPr lang="es-ES" baseline="0" dirty="0"/>
              <a:t>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nombre_método</a:t>
            </a:r>
            <a:r>
              <a:rPr lang="es-ES" baseline="0" dirty="0"/>
              <a:t>():</a:t>
            </a:r>
            <a:r>
              <a:rPr lang="es-ES" baseline="0" dirty="0" err="1"/>
              <a:t>void</a:t>
            </a:r>
            <a:r>
              <a:rPr lang="es-ES" baseline="0" dirty="0"/>
              <a:t>{ código}</a:t>
            </a:r>
          </a:p>
          <a:p>
            <a:pPr lvl="1"/>
            <a:r>
              <a:rPr lang="es-ES" dirty="0"/>
              <a:t>¿Qué indica </a:t>
            </a:r>
            <a:r>
              <a:rPr lang="es-ES" dirty="0" err="1"/>
              <a:t>void</a:t>
            </a:r>
            <a:r>
              <a:rPr lang="es-ES" dirty="0"/>
              <a:t>?</a:t>
            </a:r>
            <a:r>
              <a:rPr lang="es-ES" baseline="0" dirty="0"/>
              <a:t> Indica que el método no devuelve ningún valor</a:t>
            </a:r>
          </a:p>
          <a:p>
            <a:pPr lvl="1"/>
            <a:r>
              <a:rPr lang="es-ES" baseline="0" dirty="0"/>
              <a:t>Al no devolver valor no la lleva palabra reservada </a:t>
            </a:r>
            <a:r>
              <a:rPr lang="es-ES" b="1" baseline="0" dirty="0" err="1"/>
              <a:t>return</a:t>
            </a:r>
            <a:r>
              <a:rPr lang="es-ES" baseline="0" dirty="0"/>
              <a:t>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ABAE31-9B69-4D46-B4F6-61E11F09D63C}"/>
              </a:ext>
            </a:extLst>
          </p:cNvPr>
          <p:cNvSpPr txBox="1"/>
          <p:nvPr/>
        </p:nvSpPr>
        <p:spPr>
          <a:xfrm>
            <a:off x="1877291" y="4076700"/>
            <a:ext cx="843741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SETTERS o definidores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Un definidor por norma nunca retorna ningún valor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Tampoco es necesario ponerse a construir </a:t>
            </a:r>
            <a:r>
              <a:rPr lang="es-E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setters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 lo loco. Por ejemplo: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El sueldo de un empleado puede cambiar a lo largo del tiempo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No así la fecha de alta o el nombre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5806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C5DF-539D-479B-99A8-7D473B63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__</a:t>
            </a:r>
            <a:r>
              <a:rPr lang="es-ES" dirty="0" err="1"/>
              <a:t>toString</a:t>
            </a:r>
            <a:r>
              <a:rPr lang="es-ES" dirty="0"/>
              <a:t>(</a:t>
            </a:r>
            <a:r>
              <a:rPr lang="es-ES" dirty="0" err="1"/>
              <a:t>void</a:t>
            </a:r>
            <a:r>
              <a:rPr lang="es-ES" dirty="0"/>
              <a:t>):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E73E39-2D33-4F86-9087-0BA793EB5225}"/>
              </a:ext>
            </a:extLst>
          </p:cNvPr>
          <p:cNvSpPr txBox="1"/>
          <p:nvPr/>
        </p:nvSpPr>
        <p:spPr>
          <a:xfrm>
            <a:off x="2431473" y="2535381"/>
            <a:ext cx="6764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</a:t>
            </a:r>
            <a:r>
              <a:rPr lang="es-ES" b="1" dirty="0"/>
              <a:t>método</a:t>
            </a:r>
            <a:r>
              <a:rPr lang="es-ES" dirty="0"/>
              <a:t> permite </a:t>
            </a:r>
            <a:r>
              <a:rPr lang="es-ES" dirty="0">
                <a:solidFill>
                  <a:srgbClr val="FF0000"/>
                </a:solidFill>
              </a:rPr>
              <a:t>convertir</a:t>
            </a:r>
            <a:r>
              <a:rPr lang="es-ES" dirty="0"/>
              <a:t> </a:t>
            </a:r>
            <a:r>
              <a:rPr lang="es-ES" b="1" u="sng" dirty="0">
                <a:solidFill>
                  <a:srgbClr val="FF0000"/>
                </a:solidFill>
              </a:rPr>
              <a:t>un objeto a una cadena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Invocado cada vez que el objeto es utilizado como una cadena de texto.</a:t>
            </a:r>
            <a:br>
              <a:rPr lang="es-ES" dirty="0"/>
            </a:br>
            <a:r>
              <a:rPr lang="es-ES" dirty="0"/>
              <a:t>Por ejemplo, utilizando la función echo: </a:t>
            </a:r>
            <a:br>
              <a:rPr lang="es-ES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79CB12-496D-4FCF-B6D2-1A01F053B659}"/>
              </a:ext>
            </a:extLst>
          </p:cNvPr>
          <p:cNvSpPr txBox="1"/>
          <p:nvPr/>
        </p:nvSpPr>
        <p:spPr>
          <a:xfrm>
            <a:off x="2179659" y="4352398"/>
            <a:ext cx="123963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Método automático __</a:t>
            </a:r>
            <a:r>
              <a:rPr lang="es-E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toString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           &lt;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&gt;Nombre: &lt;em&gt;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&lt;/em&gt;&lt;/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           &lt;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&gt;Sueldo: &lt;em&gt;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€&lt;/em&gt;&lt;/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           &lt;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&gt;Alta: &lt;em&gt;{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obtenerAltaContratoString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()}&lt;/em&gt;&lt;/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       &lt;/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FF1E3-87F2-48C4-A966-AA215972FE67}"/>
              </a:ext>
            </a:extLst>
          </p:cNvPr>
          <p:cNvSpPr txBox="1"/>
          <p:nvPr/>
        </p:nvSpPr>
        <p:spPr>
          <a:xfrm>
            <a:off x="2688440" y="3643377"/>
            <a:ext cx="872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//$e1 es una instancia de la clase Empleado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D968-A0E2-45C7-914D-FF89F8EA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688" y="311308"/>
            <a:ext cx="8911687" cy="1280890"/>
          </a:xfrm>
        </p:spPr>
        <p:txBody>
          <a:bodyPr/>
          <a:lstStyle/>
          <a:p>
            <a:r>
              <a:rPr lang="es-ES" dirty="0"/>
              <a:t>Clase Empleado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A804E1-C09D-4DCB-BB6B-18A9B38D04F5}"/>
              </a:ext>
            </a:extLst>
          </p:cNvPr>
          <p:cNvSpPr/>
          <p:nvPr/>
        </p:nvSpPr>
        <p:spPr>
          <a:xfrm>
            <a:off x="1996286" y="1409700"/>
            <a:ext cx="3834246" cy="103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9126F6-9769-4511-B55C-93C21164890E}"/>
              </a:ext>
            </a:extLst>
          </p:cNvPr>
          <p:cNvSpPr/>
          <p:nvPr/>
        </p:nvSpPr>
        <p:spPr>
          <a:xfrm>
            <a:off x="363681" y="4021282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FA3E54-645E-4FD0-A9F1-DD2816DB0BF1}"/>
              </a:ext>
            </a:extLst>
          </p:cNvPr>
          <p:cNvSpPr/>
          <p:nvPr/>
        </p:nvSpPr>
        <p:spPr>
          <a:xfrm>
            <a:off x="3477491" y="4021281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sueldo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4CD367-9B1B-4079-ACB4-AF10EC0B47D9}"/>
              </a:ext>
            </a:extLst>
          </p:cNvPr>
          <p:cNvSpPr/>
          <p:nvPr/>
        </p:nvSpPr>
        <p:spPr>
          <a:xfrm>
            <a:off x="6482588" y="4021281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fechaAlta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11FC7AC-7484-46DA-A9EC-829A15378B98}"/>
              </a:ext>
            </a:extLst>
          </p:cNvPr>
          <p:cNvSpPr/>
          <p:nvPr/>
        </p:nvSpPr>
        <p:spPr>
          <a:xfrm>
            <a:off x="9376063" y="4021280"/>
            <a:ext cx="2753591" cy="1035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subirSueldo</a:t>
            </a:r>
            <a:endParaRPr lang="es-ES" dirty="0"/>
          </a:p>
          <a:p>
            <a:pPr algn="ctr"/>
            <a:r>
              <a:rPr lang="es-ES" sz="900" dirty="0"/>
              <a:t>En porcentaje. Por ejemplo 5%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DDE8781-2161-4083-B4B8-BAC4C8C62752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3913409" y="2445327"/>
            <a:ext cx="6839450" cy="157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D042C9-7F97-4311-BBA1-0BD0632AE2D9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3913409" y="2445327"/>
            <a:ext cx="3945975" cy="15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385C64-8F57-46C6-9C9C-A3EECF11CF90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913409" y="2445327"/>
            <a:ext cx="940878" cy="15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3DAC082-C675-48E8-8CA1-83DED6E900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40477" y="2445327"/>
            <a:ext cx="2172932" cy="157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0407DD-7B9C-4E88-96D5-AE925624996B}"/>
              </a:ext>
            </a:extLst>
          </p:cNvPr>
          <p:cNvSpPr txBox="1"/>
          <p:nvPr/>
        </p:nvSpPr>
        <p:spPr>
          <a:xfrm>
            <a:off x="1740476" y="5527964"/>
            <a:ext cx="7495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 err="1"/>
              <a:t>ArgoUml</a:t>
            </a:r>
            <a:r>
              <a:rPr lang="es-ES" dirty="0"/>
              <a:t> se </a:t>
            </a:r>
            <a:r>
              <a:rPr lang="es-ES" dirty="0" err="1"/>
              <a:t>puden</a:t>
            </a:r>
            <a:r>
              <a:rPr lang="es-ES" dirty="0"/>
              <a:t> mostrar los modificadores de visibilidad:</a:t>
            </a:r>
          </a:p>
          <a:p>
            <a:r>
              <a:rPr lang="es-ES" dirty="0"/>
              <a:t>+ indica atributo o método público</a:t>
            </a:r>
          </a:p>
          <a:p>
            <a:pPr marL="285750" indent="-285750">
              <a:buFontTx/>
              <a:buChar char="-"/>
            </a:pPr>
            <a:r>
              <a:rPr lang="es-ES" dirty="0"/>
              <a:t>Indica atributo o método privado</a:t>
            </a:r>
          </a:p>
          <a:p>
            <a:r>
              <a:rPr lang="es-ES" dirty="0"/>
              <a:t># Indica atributo o método protegido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3377CD-5BB9-4CE6-85B2-BF451A5A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82" y="165716"/>
            <a:ext cx="5762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241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860</TotalTime>
  <Words>1111</Words>
  <Application>Microsoft Office PowerPoint</Application>
  <PresentationFormat>Panorámica</PresentationFormat>
  <Paragraphs>125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Wingdings 3</vt:lpstr>
      <vt:lpstr>Espiral</vt:lpstr>
      <vt:lpstr>POO/OOP</vt:lpstr>
      <vt:lpstr>Vocabulario</vt:lpstr>
      <vt:lpstr>Encapsulamiento</vt:lpstr>
      <vt:lpstr>Manipulación de atributos </vt:lpstr>
      <vt:lpstr>Manipulación de atributos </vt:lpstr>
      <vt:lpstr>Getters</vt:lpstr>
      <vt:lpstr>Setters</vt:lpstr>
      <vt:lpstr>function __toString(void):string</vt:lpstr>
      <vt:lpstr>Clase Empleado</vt:lpstr>
      <vt:lpstr>Crear el UML y el script de la clase Libro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67</cp:revision>
  <dcterms:created xsi:type="dcterms:W3CDTF">2020-08-12T10:20:03Z</dcterms:created>
  <dcterms:modified xsi:type="dcterms:W3CDTF">2020-09-16T13:53:12Z</dcterms:modified>
</cp:coreProperties>
</file>