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09" autoAdjust="0"/>
  </p:normalViewPr>
  <p:slideViewPr>
    <p:cSldViewPr snapToGrid="0">
      <p:cViewPr varScale="1">
        <p:scale>
          <a:sx n="74" d="100"/>
          <a:sy n="74" d="100"/>
        </p:scale>
        <p:origin x="134" y="72"/>
      </p:cViewPr>
      <p:guideLst/>
    </p:cSldViewPr>
  </p:slideViewPr>
  <p:outlineViewPr>
    <p:cViewPr>
      <p:scale>
        <a:sx n="33" d="100"/>
        <a:sy n="33" d="100"/>
      </p:scale>
      <p:origin x="0" y="-235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0712E-F0EE-4917-993C-C4F9D47909ED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39631-C076-4BDF-941B-C0526DF08F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399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303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1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894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463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241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305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0536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306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1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308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129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318-321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588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321 en adelante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028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315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80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328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23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Página 335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9631-C076-4BDF-941B-C0526DF08FC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77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s/language.pseudo-types.php#language.types.mixe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58270-E1BA-450E-8A72-A0D259592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PHP</a:t>
            </a:r>
          </a:p>
        </p:txBody>
      </p:sp>
    </p:spTree>
    <p:extLst>
      <p:ext uri="{BB962C8B-B14F-4D97-AF65-F5344CB8AC3E}">
        <p14:creationId xmlns:p14="http://schemas.microsoft.com/office/powerpoint/2010/main" val="367421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51F97-C75A-42F2-A716-23D86C56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y manipulación de un 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D26E29-EF76-48A5-B844-8CC73236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785" y="1540189"/>
            <a:ext cx="8915400" cy="3777622"/>
          </a:xfrm>
        </p:spPr>
        <p:txBody>
          <a:bodyPr/>
          <a:lstStyle/>
          <a:p>
            <a:r>
              <a:rPr lang="es-ES" dirty="0"/>
              <a:t>Ciclo </a:t>
            </a:r>
            <a:r>
              <a:rPr lang="es-ES" dirty="0" err="1"/>
              <a:t>for</a:t>
            </a:r>
            <a:br>
              <a:rPr lang="es-ES" dirty="0"/>
            </a:br>
            <a:r>
              <a:rPr lang="es-ES" dirty="0" err="1"/>
              <a:t>for</a:t>
            </a:r>
            <a:r>
              <a:rPr lang="es-ES" dirty="0"/>
              <a:t>($i=0;$i&lt;</a:t>
            </a:r>
            <a:r>
              <a:rPr lang="es-ES" dirty="0" err="1"/>
              <a:t>count</a:t>
            </a:r>
            <a:r>
              <a:rPr lang="es-ES" dirty="0"/>
              <a:t>($semana);$i++){</a:t>
            </a:r>
            <a:br>
              <a:rPr lang="es-ES" dirty="0"/>
            </a:br>
            <a:r>
              <a:rPr lang="es-ES" dirty="0"/>
              <a:t>		echo ‘Día ‘.($i+1).’:’.$semana[$i];</a:t>
            </a:r>
            <a:br>
              <a:rPr lang="es-ES" dirty="0"/>
            </a:br>
            <a:r>
              <a:rPr lang="es-ES" dirty="0"/>
              <a:t>}</a:t>
            </a:r>
          </a:p>
          <a:p>
            <a:r>
              <a:rPr lang="es-ES" dirty="0" err="1"/>
              <a:t>Ciclor</a:t>
            </a:r>
            <a:r>
              <a:rPr lang="es-ES" dirty="0"/>
              <a:t> </a:t>
            </a:r>
            <a:r>
              <a:rPr lang="es-ES" dirty="0" err="1"/>
              <a:t>foreach</a:t>
            </a:r>
            <a:br>
              <a:rPr lang="es-ES" dirty="0"/>
            </a:br>
            <a:r>
              <a:rPr lang="es-ES" dirty="0" err="1"/>
              <a:t>foreach</a:t>
            </a:r>
            <a:r>
              <a:rPr lang="es-ES" dirty="0"/>
              <a:t>($semana as $</a:t>
            </a:r>
            <a:r>
              <a:rPr lang="es-ES" dirty="0" err="1"/>
              <a:t>value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		echo $</a:t>
            </a:r>
            <a:r>
              <a:rPr lang="es-ES" dirty="0" err="1"/>
              <a:t>value</a:t>
            </a:r>
            <a:r>
              <a:rPr lang="es-ES" dirty="0"/>
              <a:t>.’&lt;</a:t>
            </a:r>
            <a:r>
              <a:rPr lang="es-ES" dirty="0" err="1"/>
              <a:t>br</a:t>
            </a:r>
            <a:r>
              <a:rPr lang="es-ES" dirty="0"/>
              <a:t>&gt;’</a:t>
            </a:r>
            <a:br>
              <a:rPr lang="es-ES" dirty="0"/>
            </a:br>
            <a:r>
              <a:rPr lang="es-ES" dirty="0"/>
              <a:t>}</a:t>
            </a:r>
          </a:p>
          <a:p>
            <a:r>
              <a:rPr lang="es-ES" dirty="0"/>
              <a:t>Ciclo </a:t>
            </a:r>
            <a:r>
              <a:rPr lang="es-ES" dirty="0" err="1"/>
              <a:t>foreach</a:t>
            </a:r>
            <a:r>
              <a:rPr lang="es-ES" dirty="0"/>
              <a:t> con índice</a:t>
            </a:r>
            <a:br>
              <a:rPr lang="es-ES" dirty="0"/>
            </a:br>
            <a:r>
              <a:rPr lang="es-ES" dirty="0" err="1"/>
              <a:t>foreach</a:t>
            </a:r>
            <a:r>
              <a:rPr lang="es-ES" dirty="0"/>
              <a:t>($semana as $índice =&gt; $</a:t>
            </a:r>
            <a:r>
              <a:rPr lang="es-ES" dirty="0" err="1"/>
              <a:t>value</a:t>
            </a:r>
            <a:r>
              <a:rPr lang="es-ES" dirty="0"/>
              <a:t>){</a:t>
            </a:r>
            <a:br>
              <a:rPr lang="es-ES" dirty="0"/>
            </a:br>
            <a:r>
              <a:rPr lang="es-ES" dirty="0"/>
              <a:t>		 echo ‘Día ‘.($</a:t>
            </a:r>
            <a:r>
              <a:rPr lang="es-ES" dirty="0" err="1"/>
              <a:t>indice</a:t>
            </a:r>
            <a:r>
              <a:rPr lang="es-ES" dirty="0"/>
              <a:t>).’:’.$</a:t>
            </a:r>
            <a:r>
              <a:rPr lang="es-ES" dirty="0" err="1"/>
              <a:t>value</a:t>
            </a:r>
            <a:br>
              <a:rPr lang="es-ES" dirty="0"/>
            </a:br>
            <a:r>
              <a:rPr lang="es-ES" dirty="0"/>
              <a:t>}</a:t>
            </a:r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D165C22-97A6-4E8C-AA97-3DC2FBD6EFD4}"/>
              </a:ext>
            </a:extLst>
          </p:cNvPr>
          <p:cNvSpPr/>
          <p:nvPr/>
        </p:nvSpPr>
        <p:spPr>
          <a:xfrm>
            <a:off x="1705985" y="5577110"/>
            <a:ext cx="9944100" cy="12808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s-ES" dirty="0"/>
              <a:t>$semana = [‘</a:t>
            </a:r>
            <a:r>
              <a:rPr lang="es-ES" dirty="0" err="1"/>
              <a:t>Lunes’,’Martes’,’Miércoles’,’Jueves’,’Viernes’,’Sábado</a:t>
            </a:r>
            <a:r>
              <a:rPr lang="es-ES" dirty="0"/>
              <a:t>’];</a:t>
            </a:r>
          </a:p>
        </p:txBody>
      </p:sp>
    </p:spTree>
    <p:extLst>
      <p:ext uri="{BB962C8B-B14F-4D97-AF65-F5344CB8AC3E}">
        <p14:creationId xmlns:p14="http://schemas.microsoft.com/office/powerpoint/2010/main" val="376450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DD8B6-CA88-4119-99C2-24305AA5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 asociativos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5410A-A21D-4181-9F87-838F88787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Defines los índices</a:t>
            </a:r>
            <a:br>
              <a:rPr lang="es-ES" dirty="0"/>
            </a:br>
            <a:r>
              <a:rPr lang="es-ES" dirty="0"/>
              <a:t>Ejemplo</a:t>
            </a:r>
            <a:br>
              <a:rPr lang="es-ES" dirty="0"/>
            </a:br>
            <a:r>
              <a:rPr lang="es-ES" dirty="0"/>
              <a:t>$notas = [“Antonio” =&gt; 5, “Juanjo =&gt; 8, ‘Teresa’ =&gt; 9];</a:t>
            </a:r>
          </a:p>
          <a:p>
            <a:r>
              <a:rPr lang="es-ES" dirty="0"/>
              <a:t>La forma más fácil de recorrerlo es con el ciclo </a:t>
            </a:r>
            <a:r>
              <a:rPr lang="es-ES" dirty="0" err="1"/>
              <a:t>foreach</a:t>
            </a:r>
            <a:br>
              <a:rPr lang="es-ES" dirty="0"/>
            </a:br>
            <a:r>
              <a:rPr lang="es-ES" dirty="0" err="1"/>
              <a:t>foreach</a:t>
            </a:r>
            <a:r>
              <a:rPr lang="es-ES" dirty="0"/>
              <a:t>($notas as $nombre =&gt; $nota){</a:t>
            </a:r>
            <a:br>
              <a:rPr lang="es-ES" dirty="0"/>
            </a:br>
            <a:r>
              <a:rPr lang="es-ES" dirty="0"/>
              <a:t>		echo $nombre,’:’,$nota,’&lt;</a:t>
            </a:r>
            <a:r>
              <a:rPr lang="es-ES" dirty="0" err="1"/>
              <a:t>br</a:t>
            </a:r>
            <a:r>
              <a:rPr lang="es-ES"/>
              <a:t>&gt;’;</a:t>
            </a:r>
            <a:br>
              <a:rPr lang="es-ES"/>
            </a:br>
            <a:r>
              <a:rPr lang="es-ES"/>
              <a:t>}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378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20917-3BAF-4E51-80D1-2F743D4A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5B60EF-7222-4629-BB83-0DB17B745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7547" y="4278714"/>
            <a:ext cx="8915400" cy="2335151"/>
          </a:xfrm>
        </p:spPr>
      </p:pic>
      <p:sp>
        <p:nvSpPr>
          <p:cNvPr id="8" name="Llaves 7">
            <a:extLst>
              <a:ext uri="{FF2B5EF4-FFF2-40B4-BE49-F238E27FC236}">
                <a16:creationId xmlns:a16="http://schemas.microsoft.com/office/drawing/2014/main" id="{73B441A9-F872-404C-AA21-58081566A1E4}"/>
              </a:ext>
            </a:extLst>
          </p:cNvPr>
          <p:cNvSpPr/>
          <p:nvPr/>
        </p:nvSpPr>
        <p:spPr>
          <a:xfrm>
            <a:off x="3480952" y="5278592"/>
            <a:ext cx="1787237" cy="5195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s-ES" sz="1000" dirty="0"/>
              <a:t>Parámetros:</a:t>
            </a:r>
            <a:br>
              <a:rPr lang="es-ES" sz="1000" dirty="0"/>
            </a:br>
            <a:r>
              <a:rPr lang="es-ES" sz="1000" dirty="0"/>
              <a:t>Tipo de dato</a:t>
            </a:r>
            <a:br>
              <a:rPr lang="es-ES" sz="1000" dirty="0"/>
            </a:br>
            <a:r>
              <a:rPr lang="es-ES" sz="1000" dirty="0"/>
              <a:t>Variable</a:t>
            </a:r>
            <a:br>
              <a:rPr lang="es-ES" sz="1000" dirty="0"/>
            </a:br>
            <a:r>
              <a:rPr lang="es-ES" sz="1000" dirty="0"/>
              <a:t>Valor por defecto</a:t>
            </a:r>
          </a:p>
        </p:txBody>
      </p:sp>
      <p:sp>
        <p:nvSpPr>
          <p:cNvPr id="10" name="Llaves 9">
            <a:extLst>
              <a:ext uri="{FF2B5EF4-FFF2-40B4-BE49-F238E27FC236}">
                <a16:creationId xmlns:a16="http://schemas.microsoft.com/office/drawing/2014/main" id="{6229373C-CD13-41C3-A833-1CCD81A98CBA}"/>
              </a:ext>
            </a:extLst>
          </p:cNvPr>
          <p:cNvSpPr/>
          <p:nvPr/>
        </p:nvSpPr>
        <p:spPr>
          <a:xfrm>
            <a:off x="5280458" y="5278592"/>
            <a:ext cx="912522" cy="51954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s-ES" sz="1000" dirty="0"/>
              <a:t>Retorno:</a:t>
            </a:r>
            <a:br>
              <a:rPr lang="es-ES" sz="1000" dirty="0"/>
            </a:br>
            <a:r>
              <a:rPr lang="es-ES" sz="1000" dirty="0"/>
              <a:t>Tipo de dato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078DA084-DCC7-4ED7-BA04-8EA9F18866D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976150" y="1655945"/>
            <a:ext cx="8809615" cy="2521527"/>
          </a:xfrm>
        </p:spPr>
        <p:txBody>
          <a:bodyPr/>
          <a:lstStyle/>
          <a:p>
            <a:r>
              <a:rPr lang="es-ES" dirty="0"/>
              <a:t>Una </a:t>
            </a:r>
            <a:r>
              <a:rPr lang="es-ES" i="1" dirty="0"/>
              <a:t>función</a:t>
            </a:r>
            <a:r>
              <a:rPr lang="es-ES" dirty="0"/>
              <a:t> no es más que un conjunto de líneas de código que hacen una tarea en concreto</a:t>
            </a:r>
          </a:p>
          <a:p>
            <a:r>
              <a:rPr lang="es-ES" dirty="0"/>
              <a:t>Una función en caso de retorno sólo pude devolver un valor</a:t>
            </a:r>
          </a:p>
          <a:p>
            <a:r>
              <a:rPr lang="es-ES" dirty="0"/>
              <a:t>Como PHP es un lenguaje dinámicamente tipado si queremos que sea estrictamente tipado tendremos que poner como primera línea de nuestro código:</a:t>
            </a:r>
          </a:p>
          <a:p>
            <a:pPr lvl="1"/>
            <a:r>
              <a:rPr lang="es-ES" dirty="0"/>
              <a:t>Declare(</a:t>
            </a:r>
            <a:r>
              <a:rPr lang="es-ES" dirty="0" err="1"/>
              <a:t>strict_types</a:t>
            </a:r>
            <a:r>
              <a:rPr lang="es-ES" dirty="0"/>
              <a:t>=1);</a:t>
            </a:r>
          </a:p>
        </p:txBody>
      </p:sp>
    </p:spTree>
    <p:extLst>
      <p:ext uri="{BB962C8B-B14F-4D97-AF65-F5344CB8AC3E}">
        <p14:creationId xmlns:p14="http://schemas.microsoft.com/office/powerpoint/2010/main" val="68336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A0EC8-0779-4A73-B324-49E54E8F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de repaso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A65A6-3D93-440F-B92C-E2550D3F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718" y="2133600"/>
            <a:ext cx="9810894" cy="3777622"/>
          </a:xfrm>
        </p:spPr>
        <p:txBody>
          <a:bodyPr/>
          <a:lstStyle/>
          <a:p>
            <a:r>
              <a:rPr lang="es-ES" dirty="0"/>
              <a:t>Crea dos variables, réstalas y muestra el resultado</a:t>
            </a:r>
          </a:p>
          <a:p>
            <a:r>
              <a:rPr lang="es-ES" dirty="0"/>
              <a:t>Muestra los números del 1 al 10 en línea</a:t>
            </a:r>
          </a:p>
          <a:p>
            <a:r>
              <a:rPr lang="es-ES" dirty="0"/>
              <a:t>Calcula el área del círculo de radio dado.</a:t>
            </a:r>
          </a:p>
          <a:p>
            <a:pPr lvl="1"/>
            <a:r>
              <a:rPr lang="es-ES" dirty="0"/>
              <a:t>Utiliza una función y una constante</a:t>
            </a:r>
          </a:p>
          <a:p>
            <a:r>
              <a:rPr lang="es-ES" dirty="0"/>
              <a:t>Crea un arreglo con los colores primarios RGB y mostrar por pantalla el color azul</a:t>
            </a:r>
          </a:p>
          <a:p>
            <a:r>
              <a:rPr lang="es-ES" dirty="0"/>
              <a:t>Crea un array asociativo donde se almacene la información siguiente:</a:t>
            </a:r>
            <a:br>
              <a:rPr lang="es-ES" dirty="0"/>
            </a:br>
            <a:r>
              <a:rPr lang="es-ES" dirty="0"/>
              <a:t>"España"=&gt;"Madrid", "Francia"=&gt;"París", "Inglaterra"=&gt;"Londres", "Italia"=&gt;"Roma", "Portugal"=&gt;"Lisboa", "Alemania"=&gt;"Berlín“</a:t>
            </a:r>
          </a:p>
          <a:p>
            <a:pPr lvl="1"/>
            <a:r>
              <a:rPr lang="es-ES" dirty="0"/>
              <a:t>Se deberá mostrar por pantalla la capital de Francia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6168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F62F7-6BC9-47CC-BD66-EF1B623F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</a:t>
            </a:r>
            <a:r>
              <a:rPr lang="es-ES" baseline="0" dirty="0"/>
              <a:t> PHP?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1D868F-0C22-4B13-A613-123701E2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Acrónimo recursivo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8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PHP: </a:t>
            </a:r>
            <a:r>
              <a:rPr lang="es-ES" sz="18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Hipertext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Preprocessor</a:t>
            </a:r>
            <a:r>
              <a:rPr lang="es-ES" sz="1800" b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s-ES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aunque originalmente </a:t>
            </a:r>
            <a:r>
              <a:rPr lang="es-ES" sz="18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Personal</a:t>
            </a:r>
            <a:r>
              <a:rPr lang="es-ES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s-ES" sz="1800" b="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800" b="1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endParaRPr lang="es-ES" sz="18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3" charset="2"/>
              <a:buChar char=""/>
              <a:tabLst/>
              <a:defRPr/>
            </a:pP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PHP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es un 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lenguaje 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script 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que se 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ejecuta</a:t>
            </a:r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en el lado del </a:t>
            </a:r>
            <a:r>
              <a:rPr lang="es-ES" sz="18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 servidor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6771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23788-4831-40C9-BC65-77FF1A4B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marcas (tags) de PHP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6D90F-41D2-4628-A11C-4F35685D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&lt;?</a:t>
            </a:r>
            <a:r>
              <a:rPr lang="es-ES" dirty="0" err="1"/>
              <a:t>php</a:t>
            </a:r>
            <a:r>
              <a:rPr lang="es-ES" dirty="0"/>
              <a:t> . . . ?&gt;</a:t>
            </a:r>
          </a:p>
          <a:p>
            <a:pPr lvl="1"/>
            <a:r>
              <a:rPr lang="es-ES" b="1" dirty="0">
                <a:solidFill>
                  <a:srgbClr val="FF0000"/>
                </a:solidFill>
              </a:rPr>
              <a:t>Forma </a:t>
            </a:r>
            <a:r>
              <a:rPr lang="es-ES" b="1" dirty="0" err="1">
                <a:solidFill>
                  <a:srgbClr val="FF0000"/>
                </a:solidFill>
              </a:rPr>
              <a:t>recomenda</a:t>
            </a:r>
            <a:endParaRPr lang="es-ES" b="1" dirty="0">
              <a:solidFill>
                <a:srgbClr val="FF0000"/>
              </a:solidFill>
            </a:endParaRPr>
          </a:p>
          <a:p>
            <a:pPr lvl="1"/>
            <a:r>
              <a:rPr lang="es-ES" dirty="0"/>
              <a:t>Admitido </a:t>
            </a:r>
            <a:r>
              <a:rPr lang="es-ES" b="1" dirty="0"/>
              <a:t>en PHP 7</a:t>
            </a:r>
          </a:p>
          <a:p>
            <a:r>
              <a:rPr lang="es-ES" dirty="0"/>
              <a:t>&lt;? . . . ?&gt;</a:t>
            </a:r>
          </a:p>
          <a:p>
            <a:pPr lvl="1"/>
            <a:r>
              <a:rPr lang="es-ES" dirty="0"/>
              <a:t>Admitido </a:t>
            </a:r>
            <a:r>
              <a:rPr lang="es-ES" b="1" dirty="0"/>
              <a:t>en PHP 7 </a:t>
            </a:r>
            <a:r>
              <a:rPr lang="es-ES" dirty="0"/>
              <a:t>siempre y cuando la directiva</a:t>
            </a:r>
            <a:r>
              <a:rPr lang="es-ES" b="1" dirty="0"/>
              <a:t> </a:t>
            </a:r>
            <a:r>
              <a:rPr lang="es-ES" b="1" dirty="0" err="1"/>
              <a:t>short_open_tag</a:t>
            </a:r>
            <a:r>
              <a:rPr lang="es-ES" b="1" dirty="0"/>
              <a:t> </a:t>
            </a:r>
            <a:r>
              <a:rPr lang="es-ES" dirty="0"/>
              <a:t>se encuentre en </a:t>
            </a:r>
            <a:r>
              <a:rPr lang="es-ES" b="1" dirty="0" err="1"/>
              <a:t>on</a:t>
            </a:r>
            <a:r>
              <a:rPr lang="es-ES" b="1" dirty="0"/>
              <a:t> </a:t>
            </a:r>
            <a:r>
              <a:rPr lang="es-ES" dirty="0"/>
              <a:t>(fichero php.ini)</a:t>
            </a:r>
          </a:p>
          <a:p>
            <a:r>
              <a:rPr lang="es-ES" dirty="0"/>
              <a:t>&lt;script </a:t>
            </a:r>
            <a:r>
              <a:rPr lang="es-ES" dirty="0" err="1"/>
              <a:t>language</a:t>
            </a:r>
            <a:r>
              <a:rPr lang="es-ES" dirty="0"/>
              <a:t> = “</a:t>
            </a:r>
            <a:r>
              <a:rPr lang="es-ES" dirty="0" err="1"/>
              <a:t>php</a:t>
            </a:r>
            <a:r>
              <a:rPr lang="es-ES" dirty="0"/>
              <a:t>”&gt; . . . &lt;/script&gt;</a:t>
            </a:r>
          </a:p>
          <a:p>
            <a:r>
              <a:rPr lang="es-ES" dirty="0"/>
              <a:t>&lt;% . . . %&gt;</a:t>
            </a:r>
          </a:p>
        </p:txBody>
      </p:sp>
    </p:spTree>
    <p:extLst>
      <p:ext uri="{BB962C8B-B14F-4D97-AF65-F5344CB8AC3E}">
        <p14:creationId xmlns:p14="http://schemas.microsoft.com/office/powerpoint/2010/main" val="15095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C64C5-2C6A-4084-816C-D3446CD4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9182C8-95DE-400C-8837-DAE95742F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echo</a:t>
            </a:r>
          </a:p>
          <a:p>
            <a:r>
              <a:rPr lang="es-ES" dirty="0" err="1"/>
              <a:t>print</a:t>
            </a:r>
            <a:endParaRPr lang="es-ES" dirty="0"/>
          </a:p>
          <a:p>
            <a:r>
              <a:rPr lang="es-ES" dirty="0"/>
              <a:t>&lt;?=‘Hola mundo’?&gt;</a:t>
            </a:r>
          </a:p>
        </p:txBody>
      </p:sp>
    </p:spTree>
    <p:extLst>
      <p:ext uri="{BB962C8B-B14F-4D97-AF65-F5344CB8AC3E}">
        <p14:creationId xmlns:p14="http://schemas.microsoft.com/office/powerpoint/2010/main" val="394514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36B1E-C48D-4A06-94E3-14954E15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7EC11-31B2-48C1-BFF8-62798524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 una línea</a:t>
            </a:r>
          </a:p>
          <a:p>
            <a:pPr lvl="1"/>
            <a:r>
              <a:rPr lang="es-ES" dirty="0"/>
              <a:t>//</a:t>
            </a:r>
            <a:r>
              <a:rPr lang="es-ES" baseline="0" dirty="0"/>
              <a:t> Este es un comentario</a:t>
            </a:r>
          </a:p>
          <a:p>
            <a:pPr lvl="1"/>
            <a:r>
              <a:rPr lang="es-ES" baseline="0" dirty="0"/>
              <a:t># Este es un comentario</a:t>
            </a:r>
          </a:p>
          <a:p>
            <a:pPr lvl="0"/>
            <a:r>
              <a:rPr lang="es-ES" dirty="0"/>
              <a:t>Multilínea</a:t>
            </a:r>
          </a:p>
          <a:p>
            <a:pPr lvl="1"/>
            <a:r>
              <a:rPr lang="es-ES" dirty="0"/>
              <a:t>/*</a:t>
            </a:r>
            <a:br>
              <a:rPr lang="es-ES" dirty="0"/>
            </a:br>
            <a:r>
              <a:rPr lang="es-ES" dirty="0"/>
              <a:t>Ese es un comentario</a:t>
            </a:r>
            <a:br>
              <a:rPr lang="es-ES" dirty="0"/>
            </a:br>
            <a:r>
              <a:rPr lang="es-ES" dirty="0"/>
              <a:t>de</a:t>
            </a:r>
            <a:r>
              <a:rPr lang="es-ES" baseline="0" dirty="0"/>
              <a:t> más de una línea</a:t>
            </a:r>
            <a:br>
              <a:rPr lang="es-ES" baseline="0" dirty="0"/>
            </a:br>
            <a:r>
              <a:rPr lang="es-ES" baseline="0" dirty="0"/>
              <a:t>*/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214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003F8-C601-4CBE-9118-D4767F90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B80052-8F69-430E-BAF8-5A72EE13B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Ámbito: local</a:t>
            </a:r>
          </a:p>
          <a:p>
            <a:r>
              <a:rPr lang="es-ES" dirty="0"/>
              <a:t>Declaración</a:t>
            </a:r>
          </a:p>
          <a:p>
            <a:pPr lvl="1"/>
            <a:r>
              <a:rPr lang="es-ES" dirty="0"/>
              <a:t>$nombre;</a:t>
            </a:r>
          </a:p>
          <a:p>
            <a:r>
              <a:rPr lang="es-ES" dirty="0"/>
              <a:t>Declaración + inicialización</a:t>
            </a:r>
          </a:p>
          <a:p>
            <a:pPr lvl="1"/>
            <a:r>
              <a:rPr lang="es-ES" dirty="0"/>
              <a:t>$mes = 31;</a:t>
            </a:r>
          </a:p>
        </p:txBody>
      </p:sp>
      <p:sp>
        <p:nvSpPr>
          <p:cNvPr id="4" name="Diagrama de flujo: almacenamiento de acceso directo 3">
            <a:extLst>
              <a:ext uri="{FF2B5EF4-FFF2-40B4-BE49-F238E27FC236}">
                <a16:creationId xmlns:a16="http://schemas.microsoft.com/office/drawing/2014/main" id="{95B561D2-A3EA-4147-9EB7-C7552451BC8A}"/>
              </a:ext>
            </a:extLst>
          </p:cNvPr>
          <p:cNvSpPr/>
          <p:nvPr/>
        </p:nvSpPr>
        <p:spPr>
          <a:xfrm>
            <a:off x="6096000" y="3761510"/>
            <a:ext cx="5351318" cy="2722417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Espacio de memoria reservada para almacenamiento de datos. Se pueden </a:t>
            </a:r>
            <a:r>
              <a:rPr lang="es-ES" dirty="0" err="1"/>
              <a:t>sobreescribir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2926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89825-8E66-491D-A72F-0A6E1DC9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variables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A22D9-BFC5-4A30-947F-6B4470B3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Tipos</a:t>
            </a:r>
          </a:p>
          <a:p>
            <a:pPr lvl="1"/>
            <a:r>
              <a:rPr lang="es-ES" dirty="0" err="1"/>
              <a:t>Bool</a:t>
            </a:r>
            <a:r>
              <a:rPr lang="es-ES" dirty="0"/>
              <a:t> (</a:t>
            </a:r>
            <a:r>
              <a:rPr lang="es-ES" dirty="0" err="1"/>
              <a:t>Boleanos</a:t>
            </a:r>
            <a:r>
              <a:rPr lang="es-ES" dirty="0"/>
              <a:t>: true | false)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(</a:t>
            </a:r>
            <a:r>
              <a:rPr lang="es-ES" dirty="0" err="1"/>
              <a:t>integers</a:t>
            </a:r>
            <a:r>
              <a:rPr lang="es-ES" dirty="0"/>
              <a:t> o enteros)</a:t>
            </a:r>
          </a:p>
          <a:p>
            <a:pPr lvl="1"/>
            <a:r>
              <a:rPr lang="es-ES" dirty="0" err="1"/>
              <a:t>Float</a:t>
            </a:r>
            <a:r>
              <a:rPr lang="es-ES" dirty="0"/>
              <a:t> (</a:t>
            </a:r>
            <a:r>
              <a:rPr lang="es-ES" dirty="0" err="1"/>
              <a:t>float</a:t>
            </a:r>
            <a:r>
              <a:rPr lang="es-ES" dirty="0"/>
              <a:t>/</a:t>
            </a:r>
            <a:r>
              <a:rPr lang="es-ES" dirty="0" err="1"/>
              <a:t>doubles</a:t>
            </a:r>
            <a:r>
              <a:rPr lang="es-ES" dirty="0"/>
              <a:t> o con punto decimal o flotante)</a:t>
            </a:r>
          </a:p>
          <a:p>
            <a:pPr lvl="1"/>
            <a:r>
              <a:rPr lang="es-ES" dirty="0" err="1"/>
              <a:t>String</a:t>
            </a:r>
            <a:r>
              <a:rPr lang="es-ES" dirty="0"/>
              <a:t> (cadenas de caracteres)</a:t>
            </a:r>
          </a:p>
          <a:p>
            <a:pPr lvl="1"/>
            <a:r>
              <a:rPr lang="es-ES" dirty="0"/>
              <a:t>Array (vectores, arreglos, </a:t>
            </a:r>
            <a:r>
              <a:rPr lang="es-ES" dirty="0" err="1"/>
              <a:t>arrays</a:t>
            </a:r>
            <a:r>
              <a:rPr lang="es-ES" dirty="0"/>
              <a:t>, matrices, tablas)</a:t>
            </a:r>
          </a:p>
          <a:p>
            <a:pPr lvl="1"/>
            <a:r>
              <a:rPr lang="es-ES" dirty="0" err="1"/>
              <a:t>Object</a:t>
            </a:r>
            <a:r>
              <a:rPr lang="es-ES" dirty="0"/>
              <a:t> (objetos)</a:t>
            </a:r>
          </a:p>
          <a:p>
            <a:pPr lvl="1"/>
            <a:r>
              <a:rPr lang="es-ES" dirty="0" err="1"/>
              <a:t>Null</a:t>
            </a:r>
            <a:r>
              <a:rPr lang="es-ES" dirty="0"/>
              <a:t> (nulo)</a:t>
            </a:r>
          </a:p>
          <a:p>
            <a:r>
              <a:rPr lang="es-ES" dirty="0"/>
              <a:t>Más información de estos tipos y otros tipos en:</a:t>
            </a:r>
            <a:br>
              <a:rPr lang="es-ES" dirty="0"/>
            </a:br>
            <a:r>
              <a:rPr lang="es-ES" dirty="0"/>
              <a:t>https://www.php.net/manual/es/language.types.php</a:t>
            </a:r>
          </a:p>
        </p:txBody>
      </p:sp>
    </p:spTree>
    <p:extLst>
      <p:ext uri="{BB962C8B-B14F-4D97-AF65-F5344CB8AC3E}">
        <p14:creationId xmlns:p14="http://schemas.microsoft.com/office/powerpoint/2010/main" val="2483793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1A974-2939-46D8-818F-01BD323CB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Constantes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6F338A-83D9-46F0-BAEE-2678B697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Ámbito global</a:t>
            </a:r>
          </a:p>
          <a:p>
            <a:r>
              <a:rPr lang="es-ES" dirty="0"/>
              <a:t>Declaración</a:t>
            </a:r>
          </a:p>
          <a:p>
            <a:pPr lvl="1"/>
            <a:r>
              <a:rPr lang="es-ES" dirty="0"/>
              <a:t>Define(‘</a:t>
            </a:r>
            <a:r>
              <a:rPr lang="es-ES" dirty="0" err="1"/>
              <a:t>NOMBRE_CONSTANTE’,’Valor</a:t>
            </a:r>
            <a:r>
              <a:rPr lang="es-ES" dirty="0"/>
              <a:t> de la constante);</a:t>
            </a:r>
          </a:p>
          <a:p>
            <a:pPr lvl="2"/>
            <a:r>
              <a:rPr lang="es-ES" dirty="0"/>
              <a:t>En valor de la constante puede ir un valor literal, variables, declaraciones (tales como funciones)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NOMBRE_CONSTANTE = ‘Valor de la constante’;</a:t>
            </a:r>
          </a:p>
          <a:p>
            <a:pPr lvl="2"/>
            <a:r>
              <a:rPr lang="es-ES" dirty="0"/>
              <a:t>En valor de la constante NO PUEDEN ir declaraciones</a:t>
            </a:r>
          </a:p>
        </p:txBody>
      </p:sp>
      <p:sp>
        <p:nvSpPr>
          <p:cNvPr id="5" name="Diagrama de flujo: almacenamiento de acceso directo 4">
            <a:extLst>
              <a:ext uri="{FF2B5EF4-FFF2-40B4-BE49-F238E27FC236}">
                <a16:creationId xmlns:a16="http://schemas.microsoft.com/office/drawing/2014/main" id="{6F19AD31-8332-4E0F-9BD2-5D984A1831A7}"/>
              </a:ext>
            </a:extLst>
          </p:cNvPr>
          <p:cNvSpPr/>
          <p:nvPr/>
        </p:nvSpPr>
        <p:spPr>
          <a:xfrm>
            <a:off x="5403272" y="624110"/>
            <a:ext cx="6695210" cy="2097835"/>
          </a:xfrm>
          <a:prstGeom prst="flowChartMagneticDrum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Espacio de memoria reservada para almacenamiento de datos. NO Se pueden </a:t>
            </a:r>
            <a:r>
              <a:rPr lang="es-ES" dirty="0" err="1"/>
              <a:t>sobreescribir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1657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E1E4C-D3FA-40B3-BB4C-74FE78EF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Arreglos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DA8D6-0CE2-4005-8026-6255F3A35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073" y="2133600"/>
            <a:ext cx="9987539" cy="377762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Declaración e inicialización</a:t>
            </a:r>
          </a:p>
          <a:p>
            <a:pPr lvl="1"/>
            <a:r>
              <a:rPr lang="es-ES" dirty="0"/>
              <a:t>$semana = array(‘</a:t>
            </a:r>
            <a:r>
              <a:rPr lang="es-ES" dirty="0" err="1"/>
              <a:t>Lunes’,’Martes’,’Miércoles’,’Jueves’,’Viernes’,’Sábado</a:t>
            </a:r>
            <a:r>
              <a:rPr lang="es-ES" dirty="0"/>
              <a:t>’);</a:t>
            </a:r>
          </a:p>
          <a:p>
            <a:pPr lvl="1"/>
            <a:r>
              <a:rPr lang="es-ES" dirty="0"/>
              <a:t>$semana = [‘</a:t>
            </a:r>
            <a:r>
              <a:rPr lang="es-ES" dirty="0" err="1"/>
              <a:t>Lunes’,’Martes’,’Miércoles’,’Jueves’,’Viernes’,’Sábado</a:t>
            </a:r>
            <a:r>
              <a:rPr lang="es-ES" dirty="0"/>
              <a:t>’];</a:t>
            </a:r>
          </a:p>
          <a:p>
            <a:r>
              <a:rPr lang="es-ES" dirty="0"/>
              <a:t>Carga de un nuevo elemento</a:t>
            </a:r>
          </a:p>
          <a:p>
            <a:pPr lvl="1"/>
            <a:r>
              <a:rPr lang="es-ES" dirty="0"/>
              <a:t>$semana[]=‘Domingo’;</a:t>
            </a:r>
          </a:p>
          <a:p>
            <a:r>
              <a:rPr lang="es-ES" dirty="0"/>
              <a:t>Contar elementos de un array</a:t>
            </a:r>
          </a:p>
          <a:p>
            <a:pPr lvl="1"/>
            <a:r>
              <a:rPr kumimoji="0" lang="es-ES" altLang="es-E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mixed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array_or_countable</a:t>
            </a:r>
            <a:r>
              <a:rPr kumimoji="0" lang="es-ES" altLang="es-E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[,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$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</a:t>
            </a:r>
            <a:r>
              <a:rPr kumimoji="0" lang="es-ES" altLang="es-E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COUNT_NORMAL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] ) :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b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Ejemplo:</a:t>
            </a:r>
            <a:b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$</a:t>
            </a:r>
            <a:r>
              <a:rPr lang="es-ES" altLang="es-ES" dirty="0" err="1">
                <a:solidFill>
                  <a:schemeClr val="tx1"/>
                </a:solidFill>
                <a:latin typeface="Arial" panose="020B0604020202020204" pitchFamily="34" charset="0"/>
              </a:rPr>
              <a:t>diasSemana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s-ES" altLang="es-ES" dirty="0" err="1">
                <a:solidFill>
                  <a:schemeClr val="tx1"/>
                </a:solidFill>
                <a:latin typeface="Arial" panose="020B0604020202020204" pitchFamily="34" charset="0"/>
              </a:rPr>
              <a:t>count</a:t>
            </a:r>
            <a:r>
              <a:rPr lang="es-ES" altLang="es-ES" dirty="0">
                <a:solidFill>
                  <a:schemeClr val="tx1"/>
                </a:solidFill>
                <a:latin typeface="Arial" panose="020B0604020202020204" pitchFamily="34" charset="0"/>
              </a:rPr>
              <a:t>($semana);</a:t>
            </a:r>
          </a:p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Visualización de un elementos (nombre del array e índice)</a:t>
            </a:r>
            <a:b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</a:rPr>
              <a:t>echo $semana[1]; //retorna martes</a:t>
            </a:r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9683478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807</Words>
  <Application>Microsoft Office PowerPoint</Application>
  <PresentationFormat>Panorámica</PresentationFormat>
  <Paragraphs>101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 Unicode MS</vt:lpstr>
      <vt:lpstr>Arial</vt:lpstr>
      <vt:lpstr>Calibri</vt:lpstr>
      <vt:lpstr>Century Gothic</vt:lpstr>
      <vt:lpstr>Wingdings 3</vt:lpstr>
      <vt:lpstr>Espiral</vt:lpstr>
      <vt:lpstr>Introducción a PHP</vt:lpstr>
      <vt:lpstr>¿Qué es PHP?</vt:lpstr>
      <vt:lpstr>Las marcas (tags) de PHP</vt:lpstr>
      <vt:lpstr>Funciones de visualización</vt:lpstr>
      <vt:lpstr>Comentarios</vt:lpstr>
      <vt:lpstr>Variables</vt:lpstr>
      <vt:lpstr>Tipos de variables</vt:lpstr>
      <vt:lpstr>Constantes</vt:lpstr>
      <vt:lpstr>Arreglos</vt:lpstr>
      <vt:lpstr>Recorrido y manipulación de un array</vt:lpstr>
      <vt:lpstr>Arreglos asociativos</vt:lpstr>
      <vt:lpstr>Funciones</vt:lpstr>
      <vt:lpstr>Ejercicios de repaso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</dc:title>
  <dc:creator>Xurxo González</dc:creator>
  <cp:lastModifiedBy>Xurxo González</cp:lastModifiedBy>
  <cp:revision>15</cp:revision>
  <dcterms:created xsi:type="dcterms:W3CDTF">2020-08-23T15:12:38Z</dcterms:created>
  <dcterms:modified xsi:type="dcterms:W3CDTF">2020-08-26T15:26:17Z</dcterms:modified>
</cp:coreProperties>
</file>