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409" autoAdjust="0"/>
  </p:normalViewPr>
  <p:slideViewPr>
    <p:cSldViewPr snapToGrid="0">
      <p:cViewPr varScale="1">
        <p:scale>
          <a:sx n="74" d="100"/>
          <a:sy n="74" d="100"/>
        </p:scale>
        <p:origin x="134" y="72"/>
      </p:cViewPr>
      <p:guideLst/>
    </p:cSldViewPr>
  </p:slideViewPr>
  <p:outlineViewPr>
    <p:cViewPr>
      <p:scale>
        <a:sx n="33" d="100"/>
        <a:sy n="33" d="100"/>
      </p:scale>
      <p:origin x="0" y="-235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89717-0FBE-49B0-BD01-97CBA88D5711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3A2CA-8EF8-421D-AF0E-52E6C1113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12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Strlen</a:t>
            </a:r>
            <a:r>
              <a:rPr lang="es-ES" dirty="0"/>
              <a:t> (</a:t>
            </a:r>
            <a:r>
              <a:rPr lang="es-ES" dirty="0" err="1"/>
              <a:t>pág</a:t>
            </a:r>
            <a:r>
              <a:rPr lang="es-ES" dirty="0"/>
              <a:t> 401), </a:t>
            </a:r>
            <a:r>
              <a:rPr lang="es-ES" dirty="0" err="1"/>
              <a:t>substr</a:t>
            </a:r>
            <a:r>
              <a:rPr lang="es-ES" dirty="0"/>
              <a:t> (</a:t>
            </a:r>
            <a:r>
              <a:rPr lang="es-ES" dirty="0" err="1"/>
              <a:t>pág</a:t>
            </a:r>
            <a:r>
              <a:rPr lang="es-ES" dirty="0"/>
              <a:t> 407)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3A2CA-8EF8-421D-AF0E-52E6C1113C7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98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Strpos</a:t>
            </a:r>
            <a:r>
              <a:rPr lang="es-ES" dirty="0"/>
              <a:t> 409,strcmp, </a:t>
            </a:r>
            <a:r>
              <a:rPr lang="es-ES" dirty="0" err="1"/>
              <a:t>strcasecmp</a:t>
            </a:r>
            <a:r>
              <a:rPr lang="es-ES" dirty="0"/>
              <a:t> </a:t>
            </a:r>
            <a:r>
              <a:rPr lang="es-ES" dirty="0" err="1"/>
              <a:t>pág</a:t>
            </a:r>
            <a:r>
              <a:rPr lang="es-ES" dirty="0"/>
              <a:t> 402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3A2CA-8EF8-421D-AF0E-52E6C1113C7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517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58270-E1BA-450E-8A72-A0D259592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Introducción a PHP</a:t>
            </a:r>
          </a:p>
        </p:txBody>
      </p:sp>
    </p:spTree>
    <p:extLst>
      <p:ext uri="{BB962C8B-B14F-4D97-AF65-F5344CB8AC3E}">
        <p14:creationId xmlns:p14="http://schemas.microsoft.com/office/powerpoint/2010/main" val="367421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F62F7-6BC9-47CC-BD66-EF1B623F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dato primitivo </a:t>
            </a:r>
            <a:r>
              <a:rPr lang="es-ES" dirty="0" err="1"/>
              <a:t>string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1D868F-0C22-4B13-A613-123701E20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lang="es-ES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PHP </a:t>
            </a:r>
            <a:r>
              <a:rPr lang="es-ES" sz="1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800" b="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es un </a:t>
            </a:r>
            <a:r>
              <a:rPr lang="es-ES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lenguaje de programación dinámicamente tipado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lang="es-ES" sz="18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lang="es-ES" dirty="0"/>
              <a:t>Para declarar una </a:t>
            </a:r>
            <a:r>
              <a:rPr lang="es-ES" b="1" dirty="0"/>
              <a:t>variable</a:t>
            </a:r>
            <a:r>
              <a:rPr lang="es-ES" dirty="0"/>
              <a:t> de tipo </a:t>
            </a:r>
            <a:r>
              <a:rPr lang="es-ES" b="1" dirty="0" err="1"/>
              <a:t>string</a:t>
            </a:r>
            <a:r>
              <a:rPr lang="es-ES" b="1" dirty="0"/>
              <a:t> </a:t>
            </a:r>
            <a:r>
              <a:rPr lang="es-ES" dirty="0"/>
              <a:t>no hace falta definir el tipo</a:t>
            </a:r>
            <a:endParaRPr lang="es-ES" b="1" dirty="0"/>
          </a:p>
          <a:p>
            <a:pPr lvl="1" indent="-342900">
              <a:defRPr/>
            </a:pPr>
            <a:r>
              <a:rPr lang="es-ES" b="1" dirty="0">
                <a:effectLst/>
              </a:rPr>
              <a:t>$</a:t>
            </a:r>
            <a:r>
              <a:rPr lang="es-ES" b="1" dirty="0" err="1">
                <a:effectLst/>
              </a:rPr>
              <a:t>miNomb</a:t>
            </a:r>
            <a:r>
              <a:rPr lang="es-ES" b="1" dirty="0" err="1"/>
              <a:t>re</a:t>
            </a:r>
            <a:r>
              <a:rPr lang="es-ES" b="1" dirty="0"/>
              <a:t> = “Xurxo”</a:t>
            </a:r>
          </a:p>
          <a:p>
            <a:pPr>
              <a:defRPr/>
            </a:pPr>
            <a:r>
              <a:rPr lang="es-ES" dirty="0">
                <a:effectLst/>
              </a:rPr>
              <a:t>No obstante </a:t>
            </a:r>
            <a:r>
              <a:rPr lang="es-ES" u="sng" dirty="0">
                <a:effectLst/>
              </a:rPr>
              <a:t>se puede utilizar la palabra reservada </a:t>
            </a:r>
            <a:r>
              <a:rPr lang="es-ES" b="1" u="sng" dirty="0" err="1">
                <a:effectLst/>
              </a:rPr>
              <a:t>string</a:t>
            </a:r>
            <a:r>
              <a:rPr lang="es-ES" u="sng" dirty="0">
                <a:effectLst/>
              </a:rPr>
              <a:t> </a:t>
            </a:r>
            <a:r>
              <a:rPr lang="es-ES" dirty="0">
                <a:effectLst/>
              </a:rPr>
              <a:t>en los siguientes casos:</a:t>
            </a:r>
          </a:p>
          <a:p>
            <a:pPr lvl="1">
              <a:defRPr/>
            </a:pPr>
            <a:r>
              <a:rPr lang="es-ES" dirty="0"/>
              <a:t>Funciones y/o métodos</a:t>
            </a:r>
            <a:br>
              <a:rPr lang="es-ES" dirty="0"/>
            </a:b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setNombre</a:t>
            </a:r>
            <a:r>
              <a:rPr lang="es-ES" dirty="0"/>
              <a:t>(</a:t>
            </a:r>
            <a:r>
              <a:rPr lang="es-ES" dirty="0" err="1">
                <a:solidFill>
                  <a:srgbClr val="FF0000"/>
                </a:solidFill>
              </a:rPr>
              <a:t>string</a:t>
            </a:r>
            <a:r>
              <a:rPr lang="es-ES" dirty="0"/>
              <a:t> $nombre):</a:t>
            </a:r>
            <a:r>
              <a:rPr lang="es-ES" dirty="0" err="1"/>
              <a:t>void</a:t>
            </a:r>
            <a:r>
              <a:rPr lang="es-ES" dirty="0"/>
              <a:t>;</a:t>
            </a:r>
          </a:p>
          <a:p>
            <a:pPr lvl="1">
              <a:defRPr/>
            </a:pPr>
            <a:r>
              <a:rPr lang="es-ES" dirty="0">
                <a:effectLst/>
              </a:rPr>
              <a:t>Como atributos de clase</a:t>
            </a:r>
            <a:br>
              <a:rPr lang="es-ES" dirty="0">
                <a:effectLst/>
              </a:rPr>
            </a:br>
            <a:r>
              <a:rPr lang="es-ES" dirty="0" err="1">
                <a:effectLst/>
              </a:rPr>
              <a:t>class</a:t>
            </a:r>
            <a:r>
              <a:rPr lang="es-ES" dirty="0">
                <a:effectLst/>
              </a:rPr>
              <a:t> Persona{</a:t>
            </a:r>
            <a:br>
              <a:rPr lang="es-ES" dirty="0">
                <a:effectLst/>
              </a:rPr>
            </a:br>
            <a:r>
              <a:rPr lang="es-ES" dirty="0">
                <a:effectLst/>
              </a:rPr>
              <a:t>	</a:t>
            </a:r>
            <a:r>
              <a:rPr lang="es-ES" dirty="0" err="1">
                <a:effectLst/>
              </a:rPr>
              <a:t>private</a:t>
            </a:r>
            <a:r>
              <a:rPr lang="es-ES" dirty="0">
                <a:effectLst/>
              </a:rPr>
              <a:t> </a:t>
            </a:r>
            <a:r>
              <a:rPr lang="es-ES" dirty="0" err="1">
                <a:solidFill>
                  <a:srgbClr val="FF0000"/>
                </a:solidFill>
                <a:effectLst/>
              </a:rPr>
              <a:t>string</a:t>
            </a:r>
            <a:r>
              <a:rPr lang="es-ES" dirty="0">
                <a:effectLst/>
              </a:rPr>
              <a:t> $nombre = “Desconocido”</a:t>
            </a:r>
            <a:br>
              <a:rPr lang="es-ES" dirty="0">
                <a:effectLst/>
              </a:rPr>
            </a:br>
            <a:r>
              <a:rPr lang="es-ES" dirty="0">
                <a:effectLst/>
              </a:rPr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771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23788-4831-40C9-BC65-77FF1A4B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útiles del tipo primitivo </a:t>
            </a:r>
            <a:r>
              <a:rPr lang="es-ES" dirty="0" err="1"/>
              <a:t>string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E6D90F-41D2-4628-A11C-4F35685D2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2209"/>
            <a:ext cx="8915400" cy="3373582"/>
          </a:xfrm>
        </p:spPr>
        <p:txBody>
          <a:bodyPr>
            <a:normAutofit lnSpcReduction="10000"/>
          </a:bodyPr>
          <a:lstStyle/>
          <a:p>
            <a:r>
              <a:rPr lang="es-ES" b="1" dirty="0" err="1"/>
              <a:t>strlen</a:t>
            </a:r>
            <a:r>
              <a:rPr lang="es-ES" dirty="0"/>
              <a:t>() Retorna el número de caracteres de una cadena de texto</a:t>
            </a:r>
            <a:br>
              <a:rPr lang="es-ES" dirty="0"/>
            </a:b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'Xurxo tiene '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"Xurxo"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s-E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caracteres.’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dirty="0"/>
          </a:p>
          <a:p>
            <a:r>
              <a:rPr lang="es-ES" dirty="0"/>
              <a:t>Aunque no se trate de un array los caracteres de un tipo de dato </a:t>
            </a:r>
            <a:r>
              <a:rPr lang="es-ES" dirty="0" err="1"/>
              <a:t>string</a:t>
            </a:r>
            <a:r>
              <a:rPr lang="es-ES" dirty="0"/>
              <a:t> pude ser accedido como si lo fuera</a:t>
            </a:r>
            <a:br>
              <a:rPr lang="es-ES" dirty="0"/>
            </a:br>
            <a:r>
              <a:rPr lang="es-E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$nombre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'Xurxo'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//declaración e inicialización</a:t>
            </a:r>
            <a:b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'La primera letra de '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$nombre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es '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$nombre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es-ES" dirty="0"/>
          </a:p>
          <a:p>
            <a:r>
              <a:rPr lang="es-ES" dirty="0" err="1"/>
              <a:t>substr</a:t>
            </a:r>
            <a:r>
              <a:rPr lang="es-ES" dirty="0"/>
              <a:t>() Nos permite extraer una cadena de texto</a:t>
            </a:r>
            <a:br>
              <a:rPr lang="es-ES" dirty="0"/>
            </a:br>
            <a:r>
              <a:rPr lang="es-ES" dirty="0"/>
              <a:t>Si quisiéramos extraer la misma letra que en el ejemplo anterior:</a:t>
            </a:r>
            <a:br>
              <a:rPr lang="es-ES" dirty="0"/>
            </a:b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$nombre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s-ES" dirty="0"/>
            </a:br>
            <a:r>
              <a:rPr lang="es-ES" dirty="0"/>
              <a:t>Pero esta función es mucho más completa. Pues nos deja extraer </a:t>
            </a:r>
            <a:r>
              <a:rPr lang="es-ES" dirty="0" err="1"/>
              <a:t>subcadenas</a:t>
            </a:r>
            <a:r>
              <a:rPr lang="es-ES" dirty="0"/>
              <a:t> de textos y no se limita a un carácter.</a:t>
            </a:r>
            <a:br>
              <a:rPr lang="es-ES" dirty="0"/>
            </a:br>
            <a:endParaRPr lang="es-E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050439C-6E58-4FBE-B5DE-629E8FAA8BF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002972" y="4953001"/>
            <a:ext cx="59332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substr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,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start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[,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length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] ) :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6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C64C5-2C6A-4084-816C-D3446CD4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Más funciones </a:t>
            </a:r>
            <a:r>
              <a:rPr lang="es-ES" dirty="0" err="1"/>
              <a:t>string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9182C8-95DE-400C-8837-DAE95742F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055" y="2133600"/>
            <a:ext cx="10652557" cy="3072245"/>
          </a:xfrm>
        </p:spPr>
        <p:txBody>
          <a:bodyPr/>
          <a:lstStyle/>
          <a:p>
            <a:r>
              <a:rPr lang="es-ES" b="1" dirty="0" err="1"/>
              <a:t>strpos</a:t>
            </a:r>
            <a:r>
              <a:rPr lang="es-ES" b="1" dirty="0"/>
              <a:t>()</a:t>
            </a:r>
            <a:br>
              <a:rPr lang="es-ES" dirty="0"/>
            </a:br>
            <a:r>
              <a:rPr lang="es-ES" dirty="0"/>
              <a:t>Devuelve la posición de un carácter dentro de una cadena de texto</a:t>
            </a:r>
            <a:br>
              <a:rPr lang="es-ES" dirty="0"/>
            </a:b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strpos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E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</a:t>
            </a:r>
            <a:r>
              <a:rPr lang="es-E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//De Xurxo devuelve 0 por que el índice empieza en cero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  <a:p>
            <a:r>
              <a:rPr lang="es-ES" b="1" dirty="0" err="1"/>
              <a:t>strcmp</a:t>
            </a:r>
            <a:r>
              <a:rPr lang="es-ES" b="1" dirty="0"/>
              <a:t>()</a:t>
            </a:r>
            <a:br>
              <a:rPr lang="es-ES" b="1" dirty="0"/>
            </a:br>
            <a:r>
              <a:rPr lang="es-ES" dirty="0"/>
              <a:t>Compara dos cadenas a nivel binario. Distingue entre mayúsculas y minúsculas</a:t>
            </a:r>
            <a:br>
              <a:rPr lang="es-ES" dirty="0"/>
            </a:br>
            <a:r>
              <a:rPr lang="es-ES" dirty="0"/>
              <a:t>Devuelve &lt; 0 si str1 es menor que str2; &gt; 0 si str1 es mayor que str2 y 0 si son iguales. </a:t>
            </a:r>
          </a:p>
          <a:p>
            <a:r>
              <a:rPr lang="es-ES" b="1" dirty="0" err="1"/>
              <a:t>strcasecmp</a:t>
            </a:r>
            <a:r>
              <a:rPr lang="es-ES" b="1" dirty="0"/>
              <a:t>() </a:t>
            </a:r>
            <a:br>
              <a:rPr lang="es-ES" b="1" dirty="0"/>
            </a:br>
            <a:r>
              <a:rPr lang="es-ES" dirty="0"/>
              <a:t>Lo mismo que la función anterior pero </a:t>
            </a:r>
            <a:r>
              <a:rPr lang="es-ES" b="1" dirty="0"/>
              <a:t>insensible</a:t>
            </a:r>
            <a:r>
              <a:rPr lang="es-ES" dirty="0"/>
              <a:t> a mayúsculas y minúsculas.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3F8ECAA-AD9E-49FB-B405-6CD8C05AB5A4}"/>
              </a:ext>
            </a:extLst>
          </p:cNvPr>
          <p:cNvSpPr txBox="1"/>
          <p:nvPr/>
        </p:nvSpPr>
        <p:spPr>
          <a:xfrm>
            <a:off x="1871953" y="5089912"/>
            <a:ext cx="1180248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$cadena1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"Xurxo"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$cadena2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xurxo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$cadena1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$cadena2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)===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$cadena1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y 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$cadena2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son iguales"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ES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$cadena1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y 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$cadena2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NO son iguales"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514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9CB9E-B714-4A80-8583-C9169C586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Substr</a:t>
            </a:r>
            <a:r>
              <a:rPr lang="es-ES" dirty="0"/>
              <a:t>() 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7958A-BC3D-4434-BBBA-096ABF61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691" y="1413165"/>
            <a:ext cx="9060873" cy="1880754"/>
          </a:xfrm>
        </p:spPr>
        <p:txBody>
          <a:bodyPr/>
          <a:lstStyle/>
          <a:p>
            <a:pPr marL="0" indent="0">
              <a:buNone/>
            </a:pPr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//Declaración e inicialización de una variable de tipo </a:t>
            </a:r>
            <a:r>
              <a:rPr lang="es-E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$frase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'Hoy es un día estupendo para aprender a programar en PHP’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frase_resumen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$frase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s-E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F1351946-D6E2-4718-9213-4E594F6CAB5D}"/>
              </a:ext>
            </a:extLst>
          </p:cNvPr>
          <p:cNvGrpSpPr/>
          <p:nvPr/>
        </p:nvGrpSpPr>
        <p:grpSpPr>
          <a:xfrm>
            <a:off x="3896591" y="3429000"/>
            <a:ext cx="3532909" cy="2618508"/>
            <a:chOff x="3896591" y="3429000"/>
            <a:chExt cx="3532909" cy="2618508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E7DCA106-AEE0-4DA6-B0C0-0E47BA6EF005}"/>
                </a:ext>
              </a:extLst>
            </p:cNvPr>
            <p:cNvSpPr/>
            <p:nvPr/>
          </p:nvSpPr>
          <p:spPr>
            <a:xfrm>
              <a:off x="3896591" y="4842163"/>
              <a:ext cx="3532909" cy="12053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7200" dirty="0"/>
                <a:t>H o y</a:t>
              </a:r>
            </a:p>
          </p:txBody>
        </p:sp>
        <p:sp>
          <p:nvSpPr>
            <p:cNvPr id="7" name="Globo: flecha hacia abajo 6">
              <a:extLst>
                <a:ext uri="{FF2B5EF4-FFF2-40B4-BE49-F238E27FC236}">
                  <a16:creationId xmlns:a16="http://schemas.microsoft.com/office/drawing/2014/main" id="{954702BC-AC75-4612-ADAC-7C99AF0F551B}"/>
                </a:ext>
              </a:extLst>
            </p:cNvPr>
            <p:cNvSpPr/>
            <p:nvPr/>
          </p:nvSpPr>
          <p:spPr>
            <a:xfrm>
              <a:off x="4042064" y="3429000"/>
              <a:ext cx="3273136" cy="1174173"/>
            </a:xfrm>
            <a:prstGeom prst="downArrow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substr</a:t>
              </a:r>
              <a:r>
                <a:rPr lang="es-ES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s-ES" b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$frase</a:t>
              </a:r>
              <a:r>
                <a:rPr lang="es-ES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s-ES" b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s-ES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s-ES" b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s-ES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s-ES"/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690BB920-07FC-449C-9ED0-6C09F1BCCB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5391" y="3938155"/>
              <a:ext cx="571501" cy="16521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E5BD864D-0727-40C2-AB54-A3604C91E5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6892" y="3938155"/>
              <a:ext cx="259772" cy="1101436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B6909FB0-908B-4803-8F53-DE986A6EAE7E}"/>
                </a:ext>
              </a:extLst>
            </p:cNvPr>
            <p:cNvCxnSpPr/>
            <p:nvPr/>
          </p:nvCxnSpPr>
          <p:spPr>
            <a:xfrm>
              <a:off x="5600700" y="5216236"/>
              <a:ext cx="1361209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562529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195</TotalTime>
  <Words>445</Words>
  <Application>Microsoft Office PowerPoint</Application>
  <PresentationFormat>Panorámica</PresentationFormat>
  <Paragraphs>37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 Unicode MS</vt:lpstr>
      <vt:lpstr>Arial</vt:lpstr>
      <vt:lpstr>Calibri</vt:lpstr>
      <vt:lpstr>Century Gothic</vt:lpstr>
      <vt:lpstr>Consolas</vt:lpstr>
      <vt:lpstr>Wingdings 3</vt:lpstr>
      <vt:lpstr>Espiral</vt:lpstr>
      <vt:lpstr>Introducción a PHP</vt:lpstr>
      <vt:lpstr>El dato primitivo string</vt:lpstr>
      <vt:lpstr>Funciones útiles del tipo primitivo string</vt:lpstr>
      <vt:lpstr>Más funciones string</vt:lpstr>
      <vt:lpstr>Substr() 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PHP</dc:title>
  <dc:creator>Xurxo González</dc:creator>
  <cp:lastModifiedBy>Xurxo González</cp:lastModifiedBy>
  <cp:revision>31</cp:revision>
  <dcterms:created xsi:type="dcterms:W3CDTF">2020-08-23T15:12:38Z</dcterms:created>
  <dcterms:modified xsi:type="dcterms:W3CDTF">2020-09-14T15:43:46Z</dcterms:modified>
</cp:coreProperties>
</file>